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Default Extension="png" ContentType="image/png"/>
  <Default Extension="svg" ContentType="image/sv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2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67" r:id="rId2"/>
    <p:sldMasterId id="2147483679" r:id="rId3"/>
  </p:sldMasterIdLst>
  <p:notesMasterIdLst>
    <p:notesMasterId r:id="rId4"/>
  </p:notesMasterIdLst>
  <p:sldIdLst>
    <p:sldId id="259" r:id="rId5"/>
    <p:sldId id="262" r:id="rId6"/>
    <p:sldId id="265" r:id="rId7"/>
    <p:sldId id="268" r:id="rId8"/>
    <p:sldId id="271" r:id="rId9"/>
    <p:sldId id="274" r:id="rId10"/>
    <p:sldId id="277" r:id="rId11"/>
  </p:sldIdLst>
  <p:sldSz cx="14630400" cy="8229600"/>
  <p:notesSz cx="6858000" cy="9144000"/>
  <p:embeddedFontLst>
    <p:embeddedFont>
      <p:font typeface="Overpass Light" panose="020B0604020202020204" charset="0"/>
      <p:regular r:id="rId13"/>
    </p:embeddedFont>
    <p:embeddedFont>
      <p:font typeface="Times New Roman" panose="02030502070405020303"/>
      <p:regular r:id="rId14"/>
    </p:embeddedFont>
    <p:embeddedFont>
      <p:font typeface="Times New Roman Bold" panose="02030802070405020303"/>
      <p:regular r:id="rId15"/>
    </p:embeddedFont>
    <p:embeddedFont>
      <p:font typeface="Roboto Bold" panose="02000000000000000000"/>
      <p:regular r:id="rId16"/>
    </p:embeddedFont>
    <p:embeddedFont>
      <p:font typeface="Canva Sans" panose="020B0503030501040103"/>
      <p:regular r:id="rId17"/>
    </p:embeddedFont>
    <p:embeddedFont>
      <p:font typeface="Canva Sans Bold" panose="020B0803030501040103"/>
      <p:regular r:id="rId18"/>
    </p:embeddedFont>
  </p:embeddedFontLst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6.xml" /><Relationship Id="rId11" Type="http://schemas.openxmlformats.org/officeDocument/2006/relationships/slide" Target="slides/slide7.xml" /><Relationship Id="rId12" Type="http://schemas.openxmlformats.org/officeDocument/2006/relationships/tags" Target="tags/tag1.xml" /><Relationship Id="rId13" Type="http://schemas.openxmlformats.org/officeDocument/2006/relationships/font" Target="fonts/font1.fntdata" /><Relationship Id="rId14" Type="http://schemas.openxmlformats.org/officeDocument/2006/relationships/font" Target="fonts/font2.fntdata" /><Relationship Id="rId15" Type="http://schemas.openxmlformats.org/officeDocument/2006/relationships/font" Target="fonts/font3.fntdata" /><Relationship Id="rId16" Type="http://schemas.openxmlformats.org/officeDocument/2006/relationships/font" Target="fonts/font4.fntdata" /><Relationship Id="rId17" Type="http://schemas.openxmlformats.org/officeDocument/2006/relationships/font" Target="fonts/font5.fntdata" /><Relationship Id="rId18" Type="http://schemas.openxmlformats.org/officeDocument/2006/relationships/font" Target="fonts/font6.fntdata" /><Relationship Id="rId19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20" Type="http://schemas.openxmlformats.org/officeDocument/2006/relationships/viewProps" Target="viewProps.xml" /><Relationship Id="rId21" Type="http://schemas.openxmlformats.org/officeDocument/2006/relationships/theme" Target="theme/theme1.xml" /><Relationship Id="rId22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4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6" Type="http://schemas.openxmlformats.org/officeDocument/2006/relationships/slide" Target="slides/slide2.xml" /><Relationship Id="rId7" Type="http://schemas.openxmlformats.org/officeDocument/2006/relationships/slide" Target="slides/slide3.xml" /><Relationship Id="rId8" Type="http://schemas.openxmlformats.org/officeDocument/2006/relationships/slide" Target="slides/slide4.xml" /><Relationship Id="rId9" Type="http://schemas.openxmlformats.org/officeDocument/2006/relationships/slide" Target="slides/slide5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val="267924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4E47AD-9D02-40E4-B6D7-3154014C3B9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AB9BD9-F90C-4D9E-88E0-CB3D1B4F69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5345C6-C6F9-4EE8-99D0-8190FA87AA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04340"/>
            <a:ext cx="6217920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2F9E67-254D-4960-8772-8586EC3CB60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1" y="3525520"/>
            <a:ext cx="6217920" cy="108966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1" y="2325370"/>
            <a:ext cx="6217920" cy="120015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280160"/>
            <a:ext cx="3230880" cy="3620770"/>
          </a:xfrm>
        </p:spPr>
        <p:txBody>
          <a:bodyPr/>
          <a:lstStyle>
            <a:lvl1pPr>
              <a:defRPr sz="2240"/>
            </a:lvl1pPr>
            <a:lvl2pPr>
              <a:defRPr sz="1920"/>
            </a:lvl2pPr>
            <a:lvl3pPr>
              <a:defRPr sz="160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280160"/>
            <a:ext cx="3230880" cy="3620770"/>
          </a:xfrm>
        </p:spPr>
        <p:txBody>
          <a:bodyPr/>
          <a:lstStyle>
            <a:lvl1pPr>
              <a:defRPr sz="2240"/>
            </a:lvl1pPr>
            <a:lvl2pPr>
              <a:defRPr sz="1920"/>
            </a:lvl2pPr>
            <a:lvl3pPr>
              <a:defRPr sz="160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28090"/>
            <a:ext cx="3232150" cy="5118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739900"/>
            <a:ext cx="3232150" cy="3161030"/>
          </a:xfrm>
        </p:spPr>
        <p:txBody>
          <a:bodyPr/>
          <a:lstStyle>
            <a:lvl1pPr>
              <a:defRPr sz="1920"/>
            </a:lvl1pPr>
            <a:lvl2pPr>
              <a:defRPr sz="1600"/>
            </a:lvl2pPr>
            <a:lvl3pPr>
              <a:defRPr sz="1440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228090"/>
            <a:ext cx="3233420" cy="5118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739900"/>
            <a:ext cx="3233420" cy="3161030"/>
          </a:xfrm>
        </p:spPr>
        <p:txBody>
          <a:bodyPr/>
          <a:lstStyle>
            <a:lvl1pPr>
              <a:defRPr sz="1920"/>
            </a:lvl1pPr>
            <a:lvl2pPr>
              <a:defRPr sz="1600"/>
            </a:lvl2pPr>
            <a:lvl3pPr>
              <a:defRPr sz="1440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218440"/>
            <a:ext cx="2406651" cy="9296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18440"/>
            <a:ext cx="4089400" cy="4682491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0" y="1148080"/>
            <a:ext cx="2406651" cy="3752850"/>
          </a:xfrm>
        </p:spPr>
        <p:txBody>
          <a:bodyPr/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1" y="3840480"/>
            <a:ext cx="4389120" cy="45339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1" y="490220"/>
            <a:ext cx="4389120" cy="3291840"/>
          </a:xfrm>
        </p:spPr>
        <p:txBody>
          <a:bodyPr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1" y="4293870"/>
            <a:ext cx="4389120" cy="643890"/>
          </a:xfrm>
        </p:spPr>
        <p:txBody>
          <a:bodyPr/>
          <a:lstStyle>
            <a:lvl1pPr marL="0" indent="0">
              <a:buNone/>
              <a:defRPr sz="1120"/>
            </a:lvl1pPr>
            <a:lvl2pPr marL="365760" indent="0">
              <a:buNone/>
              <a:defRPr sz="960"/>
            </a:lvl2pPr>
            <a:lvl3pPr marL="731520" indent="0">
              <a:buNone/>
              <a:defRPr sz="800"/>
            </a:lvl3pPr>
            <a:lvl4pPr marL="1097280" indent="0">
              <a:buNone/>
              <a:defRPr sz="720"/>
            </a:lvl4pPr>
            <a:lvl5pPr marL="1463040" indent="0">
              <a:buNone/>
              <a:defRPr sz="720"/>
            </a:lvl5pPr>
            <a:lvl6pPr marL="1828800" indent="0">
              <a:buNone/>
              <a:defRPr sz="720"/>
            </a:lvl6pPr>
            <a:lvl7pPr marL="2194560" indent="0">
              <a:buNone/>
              <a:defRPr sz="720"/>
            </a:lvl7pPr>
            <a:lvl8pPr marL="2560320" indent="0">
              <a:buNone/>
              <a:defRPr sz="720"/>
            </a:lvl8pPr>
            <a:lvl9pPr marL="2926080" indent="0">
              <a:buNone/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19710"/>
            <a:ext cx="1645920" cy="46812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19710"/>
            <a:ext cx="4815840" cy="46812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65D650-38D8-4A3E-AC82-F7740AC2AC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8ABF04F-B955-4A59-BC7E-DD0CC7703B2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4AF8618-0D37-4157-94A8-0A3989CADAC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D43E5ABA-23F1-4697-8CDE-317B8DB1C3B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C7BA815-0633-4FEB-955B-F97CF3B0B0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089C648-1062-4468-9FAE-5995EF8791D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00383EC-B5A5-4526-B1F9-1C24C59E47A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10" Type="http://schemas.openxmlformats.org/officeDocument/2006/relationships/slideLayout" Target="../slideLayouts/slideLayout28.xml" /><Relationship Id="rId11" Type="http://schemas.openxmlformats.org/officeDocument/2006/relationships/slideLayout" Target="../slideLayouts/slideLayout2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0.xml" /><Relationship Id="rId3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23.xml" /><Relationship Id="rId6" Type="http://schemas.openxmlformats.org/officeDocument/2006/relationships/slideLayout" Target="../slideLayouts/slideLayout24.xml" /><Relationship Id="rId7" Type="http://schemas.openxmlformats.org/officeDocument/2006/relationships/slideLayout" Target="../slideLayouts/slideLayout25.xml" /><Relationship Id="rId8" Type="http://schemas.openxmlformats.org/officeDocument/2006/relationships/slideLayout" Target="../slideLayouts/slideLayout26.xml" /><Relationship Id="rId9" Type="http://schemas.openxmlformats.org/officeDocument/2006/relationships/slideLayout" Target="../slideLayouts/slideLayout2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19710"/>
            <a:ext cx="658368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80160"/>
            <a:ext cx="6583680" cy="36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5085080"/>
            <a:ext cx="1706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731520" rtl="0" eaLnBrk="1" latinLnBrk="0" hangingPunct="1">
              <a:defRPr sz="9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5085080"/>
            <a:ext cx="23164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731520" rtl="0" eaLnBrk="1" latinLnBrk="0" hangingPunct="1">
              <a:defRPr sz="9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5085080"/>
            <a:ext cx="1706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731520" rtl="0" eaLnBrk="1" latinLnBrk="0" hangingPunct="1">
              <a:defRPr sz="9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/>
  <p:timing/>
  <p:txStyles>
    <p:titleStyle>
      <a:lvl1pPr algn="ctr" defTabSz="731520" rtl="0" eaLnBrk="1" latinLnBrk="0" hangingPunct="1"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731520" rtl="0" eaLnBrk="1" latinLnBrk="0" hangingPunct="1">
        <a:spcBef>
          <a:spcPct val="20000"/>
        </a:spcBef>
        <a:buFont typeface="Arial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731520" rtl="0" eaLnBrk="1" latinLnBrk="0" hangingPunct="1">
        <a:spcBef>
          <a:spcPct val="20000"/>
        </a:spcBef>
        <a:buFont typeface="Arial" pitchFamily="34" charset="0"/>
        <a:buChar char="–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5.png" /><Relationship Id="rId4" Type="http://schemas.openxmlformats.org/officeDocument/2006/relationships/image" Target="../media/image6.png" /><Relationship Id="rId5" Type="http://schemas.openxmlformats.org/officeDocument/2006/relationships/image" Target="../media/image7.png" /><Relationship Id="rId6" Type="http://schemas.openxmlformats.org/officeDocument/2006/relationships/image" Target="../media/image8.png" /><Relationship Id="rId7" Type="http://schemas.openxmlformats.org/officeDocument/2006/relationships/image" Target="../media/image4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9.png" /><Relationship Id="rId4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0.png" /><Relationship Id="rId4" Type="http://schemas.openxmlformats.org/officeDocument/2006/relationships/image" Target="../media/image11.png" /><Relationship Id="rId5" Type="http://schemas.openxmlformats.org/officeDocument/2006/relationships/image" Target="../media/image12.png" /><Relationship Id="rId6" Type="http://schemas.openxmlformats.org/officeDocument/2006/relationships/image" Target="../media/image13.png" /><Relationship Id="rId7" Type="http://schemas.openxmlformats.org/officeDocument/2006/relationships/image" Target="../media/image4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image" Target="../media/image14.jpeg" /><Relationship Id="rId3" Type="http://schemas.openxmlformats.org/officeDocument/2006/relationships/image" Target="../media/image15.png" /><Relationship Id="rId4" Type="http://schemas.openxmlformats.org/officeDocument/2006/relationships/image" Target="../media/image16.svg" /><Relationship Id="rId5" Type="http://schemas.openxmlformats.org/officeDocument/2006/relationships/image" Target="../media/image17.png" /><Relationship Id="rId6" Type="http://schemas.openxmlformats.org/officeDocument/2006/relationships/image" Target="../media/image18.svg" /><Relationship Id="rId7" Type="http://schemas.openxmlformats.org/officeDocument/2006/relationships/image" Target="../media/image19.png" /><Relationship Id="rId8" Type="http://schemas.openxmlformats.org/officeDocument/2006/relationships/image" Target="../media/image20.png" /><Relationship Id="rId9" Type="http://schemas.openxmlformats.org/officeDocument/2006/relationships/image" Target="../media/image2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18249"/>
            <a:ext cx="7556421" cy="181978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3600" b="1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Unlocking Insights: Mastering Splunk Searching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3678198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Welcome to the world of Splunk searching! Splunk is a powerful data analytics platform.</a:t>
            </a:r>
            <a:endParaRPr lang="en-US" sz="1750"/>
          </a:p>
        </p:txBody>
      </p:sp>
      <p:sp>
        <p:nvSpPr>
          <p:cNvPr id="5" name="Text 2"/>
          <p:cNvSpPr/>
          <p:nvPr/>
        </p:nvSpPr>
        <p:spPr>
          <a:xfrm>
            <a:off x="793790" y="4659154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Efficient searching is critical for data analysis, so you can get faster insights.</a:t>
            </a:r>
            <a:endParaRPr lang="en-US" sz="1750"/>
          </a:p>
        </p:txBody>
      </p:sp>
      <p:sp>
        <p:nvSpPr>
          <p:cNvPr id="6" name="Text 3"/>
          <p:cNvSpPr/>
          <p:nvPr/>
        </p:nvSpPr>
        <p:spPr>
          <a:xfrm>
            <a:off x="793790" y="5640110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Let’s dive into basic and advanced search options with examples to get you started.</a:t>
            </a:r>
            <a:endParaRPr lang="en-US" sz="1750"/>
          </a:p>
        </p:txBody>
      </p:sp>
      <p:sp>
        <p:nvSpPr>
          <p:cNvPr id="7" name="Shape 4"/>
          <p:cNvSpPr/>
          <p:nvPr/>
        </p:nvSpPr>
        <p:spPr>
          <a:xfrm>
            <a:off x="793790" y="663797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6645592"/>
            <a:ext cx="347663" cy="3476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70040" y="6621066"/>
            <a:ext cx="2296239" cy="3968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sz="2200" b="1">
                <a:solidFill>
                  <a:srgbClr val="3B4E4E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by Trupthi Shetty</a:t>
            </a:r>
            <a:endParaRPr lang="en-US" sz="22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C169F0-17DE-C399-9D30-53697C6198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16" y="180708"/>
            <a:ext cx="2002841" cy="424676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0"/>
          <p:cNvSpPr/>
          <p:nvPr/>
        </p:nvSpPr>
        <p:spPr>
          <a:xfrm>
            <a:off x="793790" y="1326475"/>
            <a:ext cx="12238792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3600" b="1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Fundamentals of Splunk Search Syntax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488883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The Splunk search processing language (SPL) is key.</a:t>
            </a:r>
            <a:endParaRPr lang="en-US" sz="1750"/>
          </a:p>
        </p:txBody>
      </p:sp>
      <p:sp>
        <p:nvSpPr>
          <p:cNvPr id="4" name="Text 2"/>
          <p:cNvSpPr/>
          <p:nvPr/>
        </p:nvSpPr>
        <p:spPr>
          <a:xfrm>
            <a:off x="793790" y="3106936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Commands, functions, and operators are all part of SPL.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>
          <a:xfrm>
            <a:off x="793790" y="3724989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 </a:t>
            </a:r>
            <a:r>
              <a:rPr lang="en-US" sz="17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search</a:t>
            </a: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sz="17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index</a:t>
            </a: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sz="17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sourcetype</a:t>
            </a: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and </a:t>
            </a:r>
            <a:r>
              <a:rPr lang="en-US" sz="17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host</a:t>
            </a: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to find what you need.</a:t>
            </a:r>
            <a:endParaRPr lang="en-US" sz="1750"/>
          </a:p>
        </p:txBody>
      </p:sp>
      <p:sp>
        <p:nvSpPr>
          <p:cNvPr id="6" name="Text 4"/>
          <p:cNvSpPr/>
          <p:nvPr/>
        </p:nvSpPr>
        <p:spPr>
          <a:xfrm>
            <a:off x="793790" y="4343043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Combine them with </a:t>
            </a:r>
            <a:r>
              <a:rPr lang="en-US" sz="17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AND</a:t>
            </a: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sz="17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OR</a:t>
            </a: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and </a:t>
            </a:r>
            <a:r>
              <a:rPr lang="en-US" sz="17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NOT</a:t>
            </a: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for precision.</a:t>
            </a:r>
            <a:endParaRPr lang="en-US" sz="1750"/>
          </a:p>
        </p:txBody>
      </p:sp>
      <p:sp>
        <p:nvSpPr>
          <p:cNvPr id="7" name="Text 5"/>
          <p:cNvSpPr/>
          <p:nvPr/>
        </p:nvSpPr>
        <p:spPr>
          <a:xfrm>
            <a:off x="793790" y="518791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Index</a:t>
            </a:r>
            <a:endParaRPr lang="en-US" sz="2200"/>
          </a:p>
        </p:txBody>
      </p:sp>
      <p:sp>
        <p:nvSpPr>
          <p:cNvPr id="8" name="Text 6"/>
          <p:cNvSpPr/>
          <p:nvPr/>
        </p:nvSpPr>
        <p:spPr>
          <a:xfrm>
            <a:off x="793790" y="5769054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Specify the index to search.</a:t>
            </a:r>
            <a:endParaRPr lang="en-US" sz="1750"/>
          </a:p>
        </p:txBody>
      </p:sp>
      <p:sp>
        <p:nvSpPr>
          <p:cNvPr id="9" name="Text 7"/>
          <p:cNvSpPr/>
          <p:nvPr/>
        </p:nvSpPr>
        <p:spPr>
          <a:xfrm>
            <a:off x="793790" y="6336030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i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Example:</a:t>
            </a: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index=main</a:t>
            </a:r>
            <a:endParaRPr lang="en-US" sz="1750"/>
          </a:p>
        </p:txBody>
      </p:sp>
      <p:sp>
        <p:nvSpPr>
          <p:cNvPr id="10" name="Text 8"/>
          <p:cNvSpPr/>
          <p:nvPr/>
        </p:nvSpPr>
        <p:spPr>
          <a:xfrm>
            <a:off x="7599521" y="518791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Sourcetype</a:t>
            </a:r>
            <a:endParaRPr lang="en-US" sz="2200"/>
          </a:p>
        </p:txBody>
      </p:sp>
      <p:sp>
        <p:nvSpPr>
          <p:cNvPr id="11" name="Text 9"/>
          <p:cNvSpPr/>
          <p:nvPr/>
        </p:nvSpPr>
        <p:spPr>
          <a:xfrm>
            <a:off x="7599521" y="5769054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Filter events by source type.</a:t>
            </a:r>
            <a:endParaRPr lang="en-US" sz="1750"/>
          </a:p>
        </p:txBody>
      </p:sp>
      <p:sp>
        <p:nvSpPr>
          <p:cNvPr id="12" name="Text 10"/>
          <p:cNvSpPr/>
          <p:nvPr/>
        </p:nvSpPr>
        <p:spPr>
          <a:xfrm>
            <a:off x="7599521" y="6336030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i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Example:</a:t>
            </a: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sourcetype=apache_access</a:t>
            </a:r>
            <a:endParaRPr lang="en-US" sz="17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3BC2F-69B9-3CC3-E026-5FCEEE5AF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6" y="180708"/>
            <a:ext cx="2002841" cy="424676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0436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1159" y="3057049"/>
            <a:ext cx="10042565" cy="626031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900"/>
              </a:lnSpc>
              <a:buNone/>
            </a:pPr>
            <a:r>
              <a:rPr lang="en-US" sz="3600" b="1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Filtering and Precise Field Extraction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01159" y="3983593"/>
            <a:ext cx="13228082" cy="3205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 the </a:t>
            </a:r>
            <a:r>
              <a:rPr lang="en-US" sz="15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where</a:t>
            </a:r>
            <a:r>
              <a:rPr lang="en-US" sz="15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command for advanced filtering of events.</a:t>
            </a:r>
            <a:endParaRPr lang="en-US" sz="1550"/>
          </a:p>
        </p:txBody>
      </p:sp>
      <p:sp>
        <p:nvSpPr>
          <p:cNvPr id="5" name="Text 2"/>
          <p:cNvSpPr/>
          <p:nvPr/>
        </p:nvSpPr>
        <p:spPr>
          <a:xfrm>
            <a:off x="701159" y="4529495"/>
            <a:ext cx="13228082" cy="3205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The </a:t>
            </a:r>
            <a:r>
              <a:rPr lang="en-US" sz="15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rex</a:t>
            </a:r>
            <a:r>
              <a:rPr lang="en-US" sz="15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command extracts fields using regular expressions.</a:t>
            </a:r>
            <a:endParaRPr lang="en-US" sz="1550"/>
          </a:p>
        </p:txBody>
      </p:sp>
      <p:sp>
        <p:nvSpPr>
          <p:cNvPr id="6" name="Text 3"/>
          <p:cNvSpPr/>
          <p:nvPr/>
        </p:nvSpPr>
        <p:spPr>
          <a:xfrm>
            <a:off x="701159" y="5075396"/>
            <a:ext cx="13228082" cy="3205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The </a:t>
            </a:r>
            <a:r>
              <a:rPr lang="en-US" sz="15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extract</a:t>
            </a:r>
            <a:r>
              <a:rPr lang="en-US" sz="15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command pulls fields based on key-value pairs.</a:t>
            </a:r>
            <a:endParaRPr lang="en-US" sz="155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59" y="5621298"/>
            <a:ext cx="4409361" cy="801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01422" y="6723102"/>
            <a:ext cx="2504361" cy="3128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1950" b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Refine</a:t>
            </a:r>
            <a:endParaRPr lang="en-US" sz="1950"/>
          </a:p>
        </p:txBody>
      </p:sp>
      <p:sp>
        <p:nvSpPr>
          <p:cNvPr id="9" name="Text 5"/>
          <p:cNvSpPr/>
          <p:nvPr/>
        </p:nvSpPr>
        <p:spPr>
          <a:xfrm>
            <a:off x="901422" y="7156133"/>
            <a:ext cx="4008834" cy="3205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Filters events based on conditions.</a:t>
            </a:r>
            <a:endParaRPr lang="en-US" sz="155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0520" y="5621298"/>
            <a:ext cx="4409361" cy="80129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310783" y="6723102"/>
            <a:ext cx="2504361" cy="3128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1950" b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Extract</a:t>
            </a:r>
            <a:endParaRPr lang="en-US" sz="1950"/>
          </a:p>
        </p:txBody>
      </p:sp>
      <p:sp>
        <p:nvSpPr>
          <p:cNvPr id="12" name="Text 7"/>
          <p:cNvSpPr/>
          <p:nvPr/>
        </p:nvSpPr>
        <p:spPr>
          <a:xfrm>
            <a:off x="5310783" y="7156133"/>
            <a:ext cx="4008834" cy="3205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Pulls specific data from events.</a:t>
            </a:r>
            <a:endParaRPr lang="en-US" sz="155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9880" y="5621298"/>
            <a:ext cx="4409361" cy="801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720143" y="6723102"/>
            <a:ext cx="2504361" cy="3128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50"/>
              </a:lnSpc>
              <a:buNone/>
            </a:pPr>
            <a:r>
              <a:rPr lang="en-US" sz="1950" b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Modify</a:t>
            </a:r>
            <a:endParaRPr lang="en-US" sz="1950"/>
          </a:p>
        </p:txBody>
      </p:sp>
      <p:sp>
        <p:nvSpPr>
          <p:cNvPr id="15" name="Text 9"/>
          <p:cNvSpPr/>
          <p:nvPr/>
        </p:nvSpPr>
        <p:spPr>
          <a:xfrm>
            <a:off x="9720143" y="7156133"/>
            <a:ext cx="4008834" cy="3205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Adjust field values as needed.</a:t>
            </a:r>
            <a:endParaRPr lang="en-US" sz="15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FF6CA6-3FA4-53C6-F314-0834C04035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016" y="163455"/>
            <a:ext cx="2002841" cy="424676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8902" y="808407"/>
            <a:ext cx="7666196" cy="12068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150"/>
              </a:lnSpc>
              <a:buNone/>
            </a:pPr>
            <a:r>
              <a:rPr lang="en-US" sz="3600" b="1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Transforming Data into Actionable Reports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38902" y="2226350"/>
            <a:ext cx="7666196" cy="6753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6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 the </a:t>
            </a:r>
            <a:r>
              <a:rPr lang="en-US" sz="16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stats</a:t>
            </a:r>
            <a:r>
              <a:rPr lang="en-US" sz="16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command for data aggregations. Functions like </a:t>
            </a:r>
            <a:r>
              <a:rPr lang="en-US" sz="16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count</a:t>
            </a:r>
            <a:r>
              <a:rPr lang="en-US" sz="16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and </a:t>
            </a:r>
            <a:r>
              <a:rPr lang="en-US" sz="16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sum</a:t>
            </a:r>
            <a:r>
              <a:rPr lang="en-US" sz="16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are helpful.</a:t>
            </a:r>
            <a:endParaRPr lang="en-US" sz="1650"/>
          </a:p>
        </p:txBody>
      </p:sp>
      <p:sp>
        <p:nvSpPr>
          <p:cNvPr id="5" name="Text 2"/>
          <p:cNvSpPr/>
          <p:nvPr/>
        </p:nvSpPr>
        <p:spPr>
          <a:xfrm>
            <a:off x="738902" y="3139202"/>
            <a:ext cx="7666196" cy="6753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6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The </a:t>
            </a:r>
            <a:r>
              <a:rPr lang="en-US" sz="16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timechart</a:t>
            </a:r>
            <a:r>
              <a:rPr lang="en-US" sz="16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command supports time-series analysis. Functions like </a:t>
            </a:r>
            <a:r>
              <a:rPr lang="en-US" sz="16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avg()</a:t>
            </a:r>
            <a:r>
              <a:rPr lang="en-US" sz="16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and </a:t>
            </a:r>
            <a:r>
              <a:rPr lang="en-US" sz="16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sum()</a:t>
            </a:r>
            <a:r>
              <a:rPr lang="en-US" sz="16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help.</a:t>
            </a:r>
            <a:endParaRPr lang="en-US" sz="1650"/>
          </a:p>
        </p:txBody>
      </p:sp>
      <p:sp>
        <p:nvSpPr>
          <p:cNvPr id="6" name="Text 3"/>
          <p:cNvSpPr/>
          <p:nvPr/>
        </p:nvSpPr>
        <p:spPr>
          <a:xfrm>
            <a:off x="738902" y="4052054"/>
            <a:ext cx="7666196" cy="6753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6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Generate reports with </a:t>
            </a:r>
            <a:r>
              <a:rPr lang="en-US" sz="16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table</a:t>
            </a:r>
            <a:r>
              <a:rPr lang="en-US" sz="16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and </a:t>
            </a:r>
            <a:r>
              <a:rPr lang="en-US" sz="16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fields</a:t>
            </a:r>
            <a:r>
              <a:rPr lang="en-US" sz="16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and make visuals with charting commands.</a:t>
            </a:r>
            <a:endParaRPr lang="en-US" sz="1650"/>
          </a:p>
        </p:txBody>
      </p:sp>
      <p:sp>
        <p:nvSpPr>
          <p:cNvPr id="7" name="Shape 4"/>
          <p:cNvSpPr/>
          <p:nvPr/>
        </p:nvSpPr>
        <p:spPr>
          <a:xfrm>
            <a:off x="738902" y="4964906"/>
            <a:ext cx="3727609" cy="1231702"/>
          </a:xfrm>
          <a:prstGeom prst="roundRect">
            <a:avLst>
              <a:gd name="adj" fmla="val 72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Text 5"/>
          <p:cNvSpPr/>
          <p:nvPr/>
        </p:nvSpPr>
        <p:spPr>
          <a:xfrm>
            <a:off x="957620" y="5183624"/>
            <a:ext cx="2639258" cy="329922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50"/>
              </a:lnSpc>
              <a:buNone/>
            </a:pPr>
            <a:r>
              <a:rPr lang="en-US" sz="2050" b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Aggregate</a:t>
            </a:r>
            <a:endParaRPr lang="en-US" sz="2050"/>
          </a:p>
        </p:txBody>
      </p:sp>
      <p:sp>
        <p:nvSpPr>
          <p:cNvPr id="9" name="Text 6"/>
          <p:cNvSpPr/>
          <p:nvPr/>
        </p:nvSpPr>
        <p:spPr>
          <a:xfrm>
            <a:off x="957620" y="5640229"/>
            <a:ext cx="3290173" cy="337661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6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Summarize data for key insights.</a:t>
            </a:r>
            <a:endParaRPr lang="en-US" sz="1650"/>
          </a:p>
        </p:txBody>
      </p:sp>
      <p:sp>
        <p:nvSpPr>
          <p:cNvPr id="10" name="Shape 7"/>
          <p:cNvSpPr/>
          <p:nvPr/>
        </p:nvSpPr>
        <p:spPr>
          <a:xfrm>
            <a:off x="4677608" y="4964906"/>
            <a:ext cx="3727609" cy="1231702"/>
          </a:xfrm>
          <a:prstGeom prst="roundRect">
            <a:avLst>
              <a:gd name="adj" fmla="val 72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Text 8"/>
          <p:cNvSpPr/>
          <p:nvPr/>
        </p:nvSpPr>
        <p:spPr>
          <a:xfrm>
            <a:off x="4896326" y="5183624"/>
            <a:ext cx="2639258" cy="329922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50"/>
              </a:lnSpc>
              <a:buNone/>
            </a:pPr>
            <a:r>
              <a:rPr lang="en-US" sz="2050" b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Analyze</a:t>
            </a:r>
            <a:endParaRPr lang="en-US" sz="2050"/>
          </a:p>
        </p:txBody>
      </p:sp>
      <p:sp>
        <p:nvSpPr>
          <p:cNvPr id="12" name="Text 9"/>
          <p:cNvSpPr/>
          <p:nvPr/>
        </p:nvSpPr>
        <p:spPr>
          <a:xfrm>
            <a:off x="4896326" y="5640229"/>
            <a:ext cx="3290173" cy="337661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6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Examine trends over time.</a:t>
            </a:r>
            <a:endParaRPr lang="en-US" sz="1650"/>
          </a:p>
        </p:txBody>
      </p:sp>
      <p:sp>
        <p:nvSpPr>
          <p:cNvPr id="13" name="Shape 10"/>
          <p:cNvSpPr/>
          <p:nvPr/>
        </p:nvSpPr>
        <p:spPr>
          <a:xfrm>
            <a:off x="738902" y="6407706"/>
            <a:ext cx="7666196" cy="1231702"/>
          </a:xfrm>
          <a:prstGeom prst="roundRect">
            <a:avLst>
              <a:gd name="adj" fmla="val 720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4" name="Text 11"/>
          <p:cNvSpPr/>
          <p:nvPr/>
        </p:nvSpPr>
        <p:spPr>
          <a:xfrm>
            <a:off x="957620" y="6626423"/>
            <a:ext cx="2639258" cy="329922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50"/>
              </a:lnSpc>
              <a:buNone/>
            </a:pPr>
            <a:r>
              <a:rPr lang="en-US" sz="2050" b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Visualize</a:t>
            </a:r>
            <a:endParaRPr lang="en-US" sz="2050"/>
          </a:p>
        </p:txBody>
      </p:sp>
      <p:sp>
        <p:nvSpPr>
          <p:cNvPr id="15" name="Text 12"/>
          <p:cNvSpPr/>
          <p:nvPr/>
        </p:nvSpPr>
        <p:spPr>
          <a:xfrm>
            <a:off x="957620" y="7083028"/>
            <a:ext cx="7228761" cy="337661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6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Create clear, concise reports.</a:t>
            </a:r>
            <a:endParaRPr lang="en-US" sz="16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61574B-9758-0E1F-4D0A-8558B8B85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16" y="146202"/>
            <a:ext cx="2002841" cy="424676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22402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3600" b="1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Elevating Searches with Advanced Techniques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2880122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 subsearches for dynamic filtering, enriching events with criteria.</a:t>
            </a:r>
            <a:endParaRPr lang="en-US" sz="1750"/>
          </a:p>
        </p:txBody>
      </p:sp>
      <p:sp>
        <p:nvSpPr>
          <p:cNvPr id="5" name="Text 2"/>
          <p:cNvSpPr/>
          <p:nvPr/>
        </p:nvSpPr>
        <p:spPr>
          <a:xfrm>
            <a:off x="6280190" y="3498175"/>
            <a:ext cx="75564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Lookups enrich data with external data. Configuration in </a:t>
            </a:r>
            <a:r>
              <a:rPr lang="en-US" sz="17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transforms.conf</a:t>
            </a: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and </a:t>
            </a:r>
            <a:r>
              <a:rPr lang="en-US" sz="17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props.conf</a:t>
            </a: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.</a:t>
            </a:r>
            <a:endParaRPr lang="en-US" sz="1750"/>
          </a:p>
        </p:txBody>
      </p:sp>
      <p:sp>
        <p:nvSpPr>
          <p:cNvPr id="6" name="Text 3"/>
          <p:cNvSpPr/>
          <p:nvPr/>
        </p:nvSpPr>
        <p:spPr>
          <a:xfrm>
            <a:off x="6280190" y="4479131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The </a:t>
            </a:r>
            <a:r>
              <a:rPr lang="en-US" sz="175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transaction</a:t>
            </a: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command groups related events based on criteria.</a:t>
            </a:r>
            <a:endParaRPr lang="en-US" sz="175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097185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280190" y="5890974"/>
            <a:ext cx="229195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Subsearches</a:t>
            </a:r>
            <a:endParaRPr lang="en-US" sz="2200"/>
          </a:p>
        </p:txBody>
      </p:sp>
      <p:sp>
        <p:nvSpPr>
          <p:cNvPr id="9" name="Text 5"/>
          <p:cNvSpPr/>
          <p:nvPr/>
        </p:nvSpPr>
        <p:spPr>
          <a:xfrm>
            <a:off x="6280190" y="6381393"/>
            <a:ext cx="229195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Dynamically filter events.</a:t>
            </a:r>
            <a:endParaRPr lang="en-US" sz="175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5097185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912304" y="5890974"/>
            <a:ext cx="229207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Lookups</a:t>
            </a:r>
            <a:endParaRPr lang="en-US" sz="2200"/>
          </a:p>
        </p:txBody>
      </p:sp>
      <p:sp>
        <p:nvSpPr>
          <p:cNvPr id="12" name="Text 7"/>
          <p:cNvSpPr/>
          <p:nvPr/>
        </p:nvSpPr>
        <p:spPr>
          <a:xfrm>
            <a:off x="8912304" y="6381393"/>
            <a:ext cx="229207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Enrich data with external info.</a:t>
            </a:r>
            <a:endParaRPr lang="en-US" sz="175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5097185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1544538" y="5890974"/>
            <a:ext cx="229195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Transactions</a:t>
            </a:r>
            <a:endParaRPr lang="en-US" sz="2200"/>
          </a:p>
        </p:txBody>
      </p:sp>
      <p:sp>
        <p:nvSpPr>
          <p:cNvPr id="15" name="Text 9"/>
          <p:cNvSpPr/>
          <p:nvPr/>
        </p:nvSpPr>
        <p:spPr>
          <a:xfrm>
            <a:off x="11544538" y="6381393"/>
            <a:ext cx="229195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Group related events.</a:t>
            </a:r>
            <a:endParaRPr lang="en-US" sz="175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597C4F-F8EF-687E-72DC-6B089CEF98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9537" y="173256"/>
            <a:ext cx="2002841" cy="424676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0"/>
          <p:cNvSpPr/>
          <p:nvPr/>
        </p:nvSpPr>
        <p:spPr>
          <a:xfrm>
            <a:off x="716875" y="954972"/>
            <a:ext cx="12115324" cy="74047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000"/>
              </a:lnSpc>
              <a:buNone/>
            </a:pPr>
            <a:r>
              <a:rPr lang="en-US" sz="3600" b="1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Real-Time Web Server Monitoring Example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16875" y="1933813"/>
            <a:ext cx="13196649" cy="3276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50"/>
              </a:lnSpc>
              <a:buNone/>
            </a:pPr>
            <a:r>
              <a:rPr lang="en-US" sz="160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Monitor web server logs for errors and performance issues to protect servers.</a:t>
            </a:r>
            <a:endParaRPr lang="en-US" sz="1600"/>
          </a:p>
        </p:txBody>
      </p:sp>
      <p:sp>
        <p:nvSpPr>
          <p:cNvPr id="4" name="Text 2"/>
          <p:cNvSpPr/>
          <p:nvPr/>
        </p:nvSpPr>
        <p:spPr>
          <a:xfrm>
            <a:off x="716875" y="2491859"/>
            <a:ext cx="13196649" cy="3276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50"/>
              </a:lnSpc>
              <a:buNone/>
            </a:pPr>
            <a:r>
              <a:rPr lang="en-US" sz="160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 Apache or Nginx logs as your data source.</a:t>
            </a:r>
            <a:endParaRPr lang="en-US" sz="1600"/>
          </a:p>
        </p:txBody>
      </p:sp>
      <p:sp>
        <p:nvSpPr>
          <p:cNvPr id="5" name="Text 3"/>
          <p:cNvSpPr/>
          <p:nvPr/>
        </p:nvSpPr>
        <p:spPr>
          <a:xfrm>
            <a:off x="716875" y="3049905"/>
            <a:ext cx="13196649" cy="3276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50"/>
              </a:lnSpc>
              <a:buNone/>
            </a:pPr>
            <a:r>
              <a:rPr lang="en-US" sz="160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The Goal: Identify error spikes, slow response times, and malicious activity.</a:t>
            </a:r>
            <a:endParaRPr lang="en-US" sz="1600"/>
          </a:p>
        </p:txBody>
      </p:sp>
      <p:sp>
        <p:nvSpPr>
          <p:cNvPr id="6" name="Text 4"/>
          <p:cNvSpPr/>
          <p:nvPr/>
        </p:nvSpPr>
        <p:spPr>
          <a:xfrm>
            <a:off x="716875" y="3607951"/>
            <a:ext cx="13196649" cy="3276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50"/>
              </a:lnSpc>
              <a:buNone/>
            </a:pPr>
            <a:r>
              <a:rPr lang="en-US" sz="1600" i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Basic search</a:t>
            </a:r>
            <a:r>
              <a:rPr lang="en-US" sz="160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: </a:t>
            </a:r>
            <a:r>
              <a:rPr lang="en-US" sz="1600" b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index=web sourcetype=apache_access status_code&gt;=500</a:t>
            </a:r>
            <a:r>
              <a:rPr lang="en-US" sz="160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.</a:t>
            </a:r>
            <a:endParaRPr lang="en-US" sz="1600"/>
          </a:p>
        </p:txBody>
      </p:sp>
      <p:sp>
        <p:nvSpPr>
          <p:cNvPr id="7" name="Shape 5"/>
          <p:cNvSpPr/>
          <p:nvPr/>
        </p:nvSpPr>
        <p:spPr>
          <a:xfrm>
            <a:off x="716875" y="5755719"/>
            <a:ext cx="13196649" cy="22860"/>
          </a:xfrm>
          <a:prstGeom prst="roundRect">
            <a:avLst>
              <a:gd name="adj" fmla="val 376324"/>
            </a:avLst>
          </a:prstGeom>
          <a:solidFill>
            <a:srgbClr val="C3D4CC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" name="Shape 6"/>
          <p:cNvSpPr/>
          <p:nvPr/>
        </p:nvSpPr>
        <p:spPr>
          <a:xfrm>
            <a:off x="3953351" y="5141238"/>
            <a:ext cx="22860" cy="614482"/>
          </a:xfrm>
          <a:prstGeom prst="roundRect">
            <a:avLst>
              <a:gd name="adj" fmla="val 376324"/>
            </a:avLst>
          </a:prstGeom>
          <a:solidFill>
            <a:srgbClr val="C3D4CC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9" name="Shape 7"/>
          <p:cNvSpPr/>
          <p:nvPr/>
        </p:nvSpPr>
        <p:spPr>
          <a:xfrm>
            <a:off x="3734395" y="5525333"/>
            <a:ext cx="460772" cy="460772"/>
          </a:xfrm>
          <a:prstGeom prst="roundRect">
            <a:avLst>
              <a:gd name="adj" fmla="val 1867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Text 8"/>
          <p:cNvSpPr/>
          <p:nvPr/>
        </p:nvSpPr>
        <p:spPr>
          <a:xfrm>
            <a:off x="3811191" y="5563731"/>
            <a:ext cx="307181" cy="38397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400"/>
              </a:lnSpc>
              <a:buNone/>
            </a:pPr>
            <a:r>
              <a:rPr lang="en-US" sz="2400" b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400"/>
          </a:p>
        </p:txBody>
      </p:sp>
      <p:sp>
        <p:nvSpPr>
          <p:cNvPr id="11" name="Text 9"/>
          <p:cNvSpPr/>
          <p:nvPr/>
        </p:nvSpPr>
        <p:spPr>
          <a:xfrm>
            <a:off x="2684621" y="4165997"/>
            <a:ext cx="2560320" cy="3199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500"/>
              </a:lnSpc>
              <a:buNone/>
            </a:pPr>
            <a:r>
              <a:rPr lang="en-US" sz="2000" b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Collect</a:t>
            </a:r>
            <a:endParaRPr lang="en-US" sz="2000"/>
          </a:p>
        </p:txBody>
      </p:sp>
      <p:sp>
        <p:nvSpPr>
          <p:cNvPr id="12" name="Text 10"/>
          <p:cNvSpPr/>
          <p:nvPr/>
        </p:nvSpPr>
        <p:spPr>
          <a:xfrm>
            <a:off x="921663" y="4608790"/>
            <a:ext cx="6086356" cy="3276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550"/>
              </a:lnSpc>
              <a:buNone/>
            </a:pPr>
            <a:r>
              <a:rPr lang="en-US" sz="160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Gather web server logs.</a:t>
            </a:r>
            <a:endParaRPr lang="en-US" sz="1600"/>
          </a:p>
        </p:txBody>
      </p:sp>
      <p:sp>
        <p:nvSpPr>
          <p:cNvPr id="13" name="Shape 11"/>
          <p:cNvSpPr/>
          <p:nvPr/>
        </p:nvSpPr>
        <p:spPr>
          <a:xfrm>
            <a:off x="7303651" y="5755719"/>
            <a:ext cx="22860" cy="614482"/>
          </a:xfrm>
          <a:prstGeom prst="roundRect">
            <a:avLst>
              <a:gd name="adj" fmla="val 376324"/>
            </a:avLst>
          </a:prstGeom>
          <a:solidFill>
            <a:srgbClr val="C3D4CC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4" name="Shape 12"/>
          <p:cNvSpPr/>
          <p:nvPr/>
        </p:nvSpPr>
        <p:spPr>
          <a:xfrm>
            <a:off x="7084695" y="5525333"/>
            <a:ext cx="460772" cy="460772"/>
          </a:xfrm>
          <a:prstGeom prst="roundRect">
            <a:avLst>
              <a:gd name="adj" fmla="val 1867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5" name="Text 13"/>
          <p:cNvSpPr/>
          <p:nvPr/>
        </p:nvSpPr>
        <p:spPr>
          <a:xfrm>
            <a:off x="7161490" y="5563731"/>
            <a:ext cx="307181" cy="38397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400"/>
              </a:lnSpc>
              <a:buNone/>
            </a:pPr>
            <a:r>
              <a:rPr lang="en-US" sz="2400" b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400"/>
          </a:p>
        </p:txBody>
      </p:sp>
      <p:sp>
        <p:nvSpPr>
          <p:cNvPr id="16" name="Text 14"/>
          <p:cNvSpPr/>
          <p:nvPr/>
        </p:nvSpPr>
        <p:spPr>
          <a:xfrm>
            <a:off x="6034921" y="6574988"/>
            <a:ext cx="2560320" cy="3199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500"/>
              </a:lnSpc>
              <a:buNone/>
            </a:pPr>
            <a:r>
              <a:rPr lang="en-US" sz="2000" b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Analyze</a:t>
            </a:r>
            <a:endParaRPr lang="en-US" sz="2000"/>
          </a:p>
        </p:txBody>
      </p:sp>
      <p:sp>
        <p:nvSpPr>
          <p:cNvPr id="17" name="Text 15"/>
          <p:cNvSpPr/>
          <p:nvPr/>
        </p:nvSpPr>
        <p:spPr>
          <a:xfrm>
            <a:off x="4271963" y="7017782"/>
            <a:ext cx="6086356" cy="3276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550"/>
              </a:lnSpc>
              <a:buNone/>
            </a:pPr>
            <a:r>
              <a:rPr lang="en-US" sz="160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Check for high status codes.</a:t>
            </a:r>
            <a:endParaRPr lang="en-US" sz="1600"/>
          </a:p>
        </p:txBody>
      </p:sp>
      <p:sp>
        <p:nvSpPr>
          <p:cNvPr id="18" name="Shape 16"/>
          <p:cNvSpPr/>
          <p:nvPr/>
        </p:nvSpPr>
        <p:spPr>
          <a:xfrm>
            <a:off x="10654070" y="5141238"/>
            <a:ext cx="22860" cy="614482"/>
          </a:xfrm>
          <a:prstGeom prst="roundRect">
            <a:avLst>
              <a:gd name="adj" fmla="val 376324"/>
            </a:avLst>
          </a:prstGeom>
          <a:solidFill>
            <a:srgbClr val="C3D4CC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9" name="Shape 17"/>
          <p:cNvSpPr/>
          <p:nvPr/>
        </p:nvSpPr>
        <p:spPr>
          <a:xfrm>
            <a:off x="10435114" y="5525333"/>
            <a:ext cx="460772" cy="460772"/>
          </a:xfrm>
          <a:prstGeom prst="roundRect">
            <a:avLst>
              <a:gd name="adj" fmla="val 18670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20" name="Text 18"/>
          <p:cNvSpPr/>
          <p:nvPr/>
        </p:nvSpPr>
        <p:spPr>
          <a:xfrm>
            <a:off x="10511909" y="5563731"/>
            <a:ext cx="307181" cy="383977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400"/>
              </a:lnSpc>
              <a:buNone/>
            </a:pPr>
            <a:r>
              <a:rPr lang="en-US" sz="2400" b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400"/>
          </a:p>
        </p:txBody>
      </p:sp>
      <p:sp>
        <p:nvSpPr>
          <p:cNvPr id="21" name="Text 19"/>
          <p:cNvSpPr/>
          <p:nvPr/>
        </p:nvSpPr>
        <p:spPr>
          <a:xfrm>
            <a:off x="9385340" y="4165997"/>
            <a:ext cx="2560320" cy="3199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500"/>
              </a:lnSpc>
              <a:buNone/>
            </a:pPr>
            <a:r>
              <a:rPr lang="en-US" sz="2000" b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Identify</a:t>
            </a:r>
            <a:endParaRPr lang="en-US" sz="2000"/>
          </a:p>
        </p:txBody>
      </p:sp>
      <p:sp>
        <p:nvSpPr>
          <p:cNvPr id="22" name="Text 20"/>
          <p:cNvSpPr/>
          <p:nvPr/>
        </p:nvSpPr>
        <p:spPr>
          <a:xfrm>
            <a:off x="7622381" y="4608790"/>
            <a:ext cx="6086356" cy="3276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550"/>
              </a:lnSpc>
              <a:buNone/>
            </a:pPr>
            <a:r>
              <a:rPr lang="en-US" sz="160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Detect error spikes, and activity.</a:t>
            </a:r>
            <a:endParaRPr lang="en-US" sz="16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6ED2639-F4AD-695A-FA5E-08F7A5C0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6" y="146202"/>
            <a:ext cx="2002841" cy="424676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4630400" cy="8229600"/>
          </a:xfrm>
          <a:custGeom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-5415" t="-21709" r="-31920" b="-40957"/>
            </a:stretch>
          </a:blipFill>
        </p:spPr>
        <p:txBody>
          <a:bodyPr/>
          <a:lstStyle>
            <a:defPPr>
              <a:defRPr lang="en-US"/>
            </a:defPPr>
            <a:lvl1pPr marL="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grpSp>
        <p:nvGrpSpPr>
          <p:cNvPr id="3" name="Group 3"/>
          <p:cNvGrpSpPr/>
          <p:nvPr/>
        </p:nvGrpSpPr>
        <p:grpSpPr>
          <a:xfrm>
            <a:off x="10403946" y="-3495785"/>
            <a:ext cx="5854410" cy="5854410"/>
            <a:chOff x="-266162" y="107178"/>
            <a:chExt cx="628987" cy="628987"/>
          </a:xfrm>
        </p:grpSpPr>
        <p:sp>
          <p:nvSpPr>
            <p:cNvPr id="4" name="Freeform 4"/>
            <p:cNvSpPr/>
            <p:nvPr/>
          </p:nvSpPr>
          <p:spPr>
            <a:xfrm>
              <a:off x="-266162" y="107178"/>
              <a:ext cx="628987" cy="628987"/>
            </a:xfrm>
            <a:custGeom>
              <a:rect l="l" t="t" r="r" b="b"/>
              <a:pathLst>
                <a:path w="786234" h="786234">
                  <a:moveTo>
                    <a:pt x="422785" y="16385"/>
                  </a:moveTo>
                  <a:lnTo>
                    <a:pt x="769849" y="363449"/>
                  </a:lnTo>
                  <a:cubicBezTo>
                    <a:pt x="786234" y="379834"/>
                    <a:pt x="786234" y="406400"/>
                    <a:pt x="769849" y="422785"/>
                  </a:cubicBezTo>
                  <a:lnTo>
                    <a:pt x="422785" y="769849"/>
                  </a:lnTo>
                  <a:cubicBezTo>
                    <a:pt x="406400" y="786234"/>
                    <a:pt x="379834" y="786234"/>
                    <a:pt x="363449" y="769849"/>
                  </a:cubicBezTo>
                  <a:lnTo>
                    <a:pt x="16385" y="422785"/>
                  </a:lnTo>
                  <a:cubicBezTo>
                    <a:pt x="0" y="406400"/>
                    <a:pt x="0" y="379834"/>
                    <a:pt x="16385" y="363449"/>
                  </a:cubicBezTo>
                  <a:lnTo>
                    <a:pt x="363449" y="16385"/>
                  </a:lnTo>
                  <a:cubicBezTo>
                    <a:pt x="379834" y="0"/>
                    <a:pt x="406400" y="0"/>
                    <a:pt x="422785" y="16385"/>
                  </a:cubicBez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>
              <a:defPPr>
                <a:defRPr lang="en-US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5" name="TextBox 5"/>
            <p:cNvSpPr txBox="1"/>
            <p:nvPr/>
          </p:nvSpPr>
          <p:spPr>
            <a:xfrm>
              <a:off x="-165029" y="200692"/>
              <a:ext cx="426720" cy="434340"/>
            </a:xfrm>
            <a:prstGeom prst="rect">
              <a:avLst/>
            </a:prstGeom>
          </p:spPr>
          <p:txBody>
            <a:bodyPr lIns="40640" tIns="40640" rIns="40640" bIns="40640" rtlCol="0" anchor="ctr"/>
            <a:lstStyle>
              <a:defPPr>
                <a:defRPr lang="en-US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208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12966187" y="4740953"/>
            <a:ext cx="2417970" cy="5066178"/>
            <a:chOff x="-919038" y="478569"/>
            <a:chExt cx="636832" cy="1334302"/>
          </a:xfrm>
        </p:grpSpPr>
        <p:sp>
          <p:nvSpPr>
            <p:cNvPr id="7" name="Freeform 7"/>
            <p:cNvSpPr/>
            <p:nvPr/>
          </p:nvSpPr>
          <p:spPr>
            <a:xfrm>
              <a:off x="-919038" y="486188"/>
              <a:ext cx="636831" cy="1326682"/>
            </a:xfrm>
            <a:custGeom>
              <a:rect l="l" t="t" r="r" b="b"/>
              <a:pathLst>
                <a:path w="796039" h="1658353">
                  <a:moveTo>
                    <a:pt x="0" y="0"/>
                  </a:moveTo>
                  <a:lnTo>
                    <a:pt x="796039" y="0"/>
                  </a:lnTo>
                  <a:lnTo>
                    <a:pt x="796039" y="1658353"/>
                  </a:lnTo>
                  <a:lnTo>
                    <a:pt x="0" y="1658353"/>
                  </a:lnTo>
                  <a:close/>
                </a:path>
              </a:pathLst>
            </a:custGeom>
            <a:gradFill rotWithShape="1">
              <a:gsLst>
                <a:gs pos="0">
                  <a:srgbClr val="1A54DB">
                    <a:alpha val="100000"/>
                  </a:srgbClr>
                </a:gs>
                <a:gs pos="100000">
                  <a:srgbClr val="1A54DB">
                    <a:alpha val="0"/>
                  </a:srgbClr>
                </a:gs>
              </a:gsLst>
              <a:lin ang="5400000"/>
            </a:gradFill>
          </p:spPr>
          <p:txBody>
            <a:bodyPr/>
            <a:lstStyle>
              <a:defPPr>
                <a:defRPr lang="en-US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8" name="TextBox 8"/>
            <p:cNvSpPr txBox="1"/>
            <p:nvPr/>
          </p:nvSpPr>
          <p:spPr>
            <a:xfrm>
              <a:off x="-919038" y="478569"/>
              <a:ext cx="636831" cy="1334302"/>
            </a:xfrm>
            <a:prstGeom prst="rect">
              <a:avLst/>
            </a:prstGeom>
          </p:spPr>
          <p:txBody>
            <a:bodyPr lIns="40640" tIns="40640" rIns="40640" bIns="40640" rtlCol="0" anchor="ctr"/>
            <a:lstStyle>
              <a:defPPr>
                <a:defRPr lang="en-US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208"/>
                </a:lnSpc>
              </a:pPr>
            </a:p>
          </p:txBody>
        </p:sp>
      </p:grpSp>
      <p:sp>
        <p:nvSpPr>
          <p:cNvPr id="9" name="Freeform 9"/>
          <p:cNvSpPr/>
          <p:nvPr/>
        </p:nvSpPr>
        <p:spPr>
          <a:xfrm>
            <a:off x="7315200" y="689154"/>
            <a:ext cx="1094967" cy="479688"/>
          </a:xfrm>
          <a:custGeom>
            <a:rect l="l" t="t" r="r" b="b"/>
            <a:pathLst>
              <a:path w="1368709" h="599610">
                <a:moveTo>
                  <a:pt x="0" y="0"/>
                </a:moveTo>
                <a:lnTo>
                  <a:pt x="1368709" y="0"/>
                </a:lnTo>
                <a:lnTo>
                  <a:pt x="1368709" y="599610"/>
                </a:lnTo>
                <a:lnTo>
                  <a:pt x="0" y="599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r="-74361"/>
            </a:stretch>
          </a:blipFill>
        </p:spPr>
        <p:txBody>
          <a:bodyPr/>
          <a:lstStyle>
            <a:defPPr>
              <a:defRPr lang="en-US"/>
            </a:defPPr>
            <a:lvl1pPr marL="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0" name="Freeform 10"/>
          <p:cNvSpPr/>
          <p:nvPr/>
        </p:nvSpPr>
        <p:spPr>
          <a:xfrm>
            <a:off x="12974009" y="7377034"/>
            <a:ext cx="495825" cy="479688"/>
          </a:xfrm>
          <a:custGeom>
            <a:rect l="l" t="t" r="r" b="b"/>
            <a:pathLst>
              <a:path w="619781" h="599610">
                <a:moveTo>
                  <a:pt x="0" y="0"/>
                </a:moveTo>
                <a:lnTo>
                  <a:pt x="619782" y="0"/>
                </a:lnTo>
                <a:lnTo>
                  <a:pt x="619782" y="599610"/>
                </a:lnTo>
                <a:lnTo>
                  <a:pt x="0" y="5996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r="-285056"/>
            </a:stretch>
          </a:blipFill>
        </p:spPr>
        <p:txBody>
          <a:bodyPr/>
          <a:lstStyle>
            <a:defPPr>
              <a:defRPr lang="en-US"/>
            </a:defPPr>
            <a:lvl1pPr marL="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1" name="TextBox 11"/>
          <p:cNvSpPr txBox="1"/>
          <p:nvPr/>
        </p:nvSpPr>
        <p:spPr>
          <a:xfrm>
            <a:off x="474751" y="2303889"/>
            <a:ext cx="10676399" cy="129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928"/>
              </a:lnSpc>
              <a:spcBef>
                <a:spcPct val="0"/>
              </a:spcBef>
            </a:pPr>
            <a:r>
              <a:rPr lang="en-US" sz="3520">
                <a:solidFill>
                  <a:srgbClr val="221E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​Thinkcloudly offers </a:t>
            </a:r>
            <a:r>
              <a:rPr lang="en-US" sz="3520" b="1">
                <a:solidFill>
                  <a:srgbClr val="008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32+ IT Programs</a:t>
            </a:r>
            <a:r>
              <a:rPr lang="en-US" sz="3520">
                <a:solidFill>
                  <a:srgbClr val="221E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including AWS, Azure, Cybersecurity, Data Analytics, and many more.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590507" y="2189708"/>
            <a:ext cx="6039893" cy="6039893"/>
            <a:chOff x="-231208" y="-58935"/>
            <a:chExt cx="650240" cy="650240"/>
          </a:xfrm>
        </p:grpSpPr>
        <p:sp>
          <p:nvSpPr>
            <p:cNvPr id="13" name="Freeform 13"/>
            <p:cNvSpPr/>
            <p:nvPr/>
          </p:nvSpPr>
          <p:spPr>
            <a:xfrm>
              <a:off x="-231208" y="-58935"/>
              <a:ext cx="650240" cy="650240"/>
            </a:xfrm>
            <a:custGeom>
              <a:rect l="l" t="t" r="r" b="b"/>
              <a:pathLst>
                <a:path w="812800" h="812800">
                  <a:moveTo>
                    <a:pt x="23585" y="0"/>
                  </a:moveTo>
                  <a:lnTo>
                    <a:pt x="789215" y="0"/>
                  </a:lnTo>
                  <a:cubicBezTo>
                    <a:pt x="795470" y="0"/>
                    <a:pt x="801469" y="2485"/>
                    <a:pt x="805892" y="6908"/>
                  </a:cubicBezTo>
                  <a:cubicBezTo>
                    <a:pt x="810315" y="11331"/>
                    <a:pt x="812800" y="17330"/>
                    <a:pt x="812800" y="23585"/>
                  </a:cubicBezTo>
                  <a:lnTo>
                    <a:pt x="812800" y="789215"/>
                  </a:lnTo>
                  <a:cubicBezTo>
                    <a:pt x="812800" y="795470"/>
                    <a:pt x="810315" y="801469"/>
                    <a:pt x="805892" y="805892"/>
                  </a:cubicBezTo>
                  <a:cubicBezTo>
                    <a:pt x="801469" y="810315"/>
                    <a:pt x="795470" y="812800"/>
                    <a:pt x="789215" y="812800"/>
                  </a:cubicBezTo>
                  <a:lnTo>
                    <a:pt x="23585" y="812800"/>
                  </a:lnTo>
                  <a:cubicBezTo>
                    <a:pt x="17330" y="812800"/>
                    <a:pt x="11331" y="810315"/>
                    <a:pt x="6908" y="805892"/>
                  </a:cubicBezTo>
                  <a:cubicBezTo>
                    <a:pt x="2485" y="801469"/>
                    <a:pt x="0" y="795470"/>
                    <a:pt x="0" y="789215"/>
                  </a:cubicBezTo>
                  <a:lnTo>
                    <a:pt x="0" y="23585"/>
                  </a:lnTo>
                  <a:cubicBezTo>
                    <a:pt x="0" y="17330"/>
                    <a:pt x="2485" y="11331"/>
                    <a:pt x="6908" y="6908"/>
                  </a:cubicBezTo>
                  <a:cubicBezTo>
                    <a:pt x="11331" y="2485"/>
                    <a:pt x="17330" y="0"/>
                    <a:pt x="23585" y="0"/>
                  </a:cubicBezTo>
                  <a:close/>
                </a:path>
              </a:pathLst>
            </a:custGeom>
            <a:blipFill>
              <a:blip r:embed="rId7"/>
              <a:stretch>
                <a:fillRect t="-8436" b="-8436"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14" name="Freeform 14"/>
          <p:cNvSpPr/>
          <p:nvPr/>
        </p:nvSpPr>
        <p:spPr>
          <a:xfrm>
            <a:off x="584722" y="4314163"/>
            <a:ext cx="8005786" cy="1471063"/>
          </a:xfrm>
          <a:custGeom>
            <a:rect l="l" t="t" r="r" b="b"/>
            <a:pathLst>
              <a:path w="10007232" h="1838829">
                <a:moveTo>
                  <a:pt x="0" y="0"/>
                </a:moveTo>
                <a:lnTo>
                  <a:pt x="10007232" y="0"/>
                </a:lnTo>
                <a:lnTo>
                  <a:pt x="10007232" y="1838829"/>
                </a:lnTo>
                <a:lnTo>
                  <a:pt x="0" y="18388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grpSp>
        <p:nvGrpSpPr>
          <p:cNvPr id="15" name="Group 15"/>
          <p:cNvGrpSpPr/>
          <p:nvPr/>
        </p:nvGrpSpPr>
        <p:grpSpPr>
          <a:xfrm>
            <a:off x="9304961" y="-15656"/>
            <a:ext cx="5203519" cy="1151826"/>
            <a:chOff x="-432028" y="-46898"/>
            <a:chExt cx="966394" cy="213917"/>
          </a:xfrm>
        </p:grpSpPr>
        <p:sp>
          <p:nvSpPr>
            <p:cNvPr id="16" name="Freeform 16"/>
            <p:cNvSpPr/>
            <p:nvPr/>
          </p:nvSpPr>
          <p:spPr>
            <a:xfrm>
              <a:off x="-432028" y="-8798"/>
              <a:ext cx="966394" cy="175817"/>
            </a:xfrm>
            <a:custGeom>
              <a:rect l="l" t="t" r="r" b="b"/>
              <a:pathLst>
                <a:path w="1207993" h="219771">
                  <a:moveTo>
                    <a:pt x="85452" y="0"/>
                  </a:moveTo>
                  <a:lnTo>
                    <a:pt x="1122541" y="0"/>
                  </a:lnTo>
                  <a:cubicBezTo>
                    <a:pt x="1169735" y="0"/>
                    <a:pt x="1207993" y="38258"/>
                    <a:pt x="1207993" y="85452"/>
                  </a:cubicBezTo>
                  <a:lnTo>
                    <a:pt x="1207993" y="134319"/>
                  </a:lnTo>
                  <a:cubicBezTo>
                    <a:pt x="1207993" y="156982"/>
                    <a:pt x="1198990" y="178717"/>
                    <a:pt x="1182964" y="194742"/>
                  </a:cubicBezTo>
                  <a:cubicBezTo>
                    <a:pt x="1166939" y="210768"/>
                    <a:pt x="1145204" y="219771"/>
                    <a:pt x="1122541" y="219771"/>
                  </a:cubicBezTo>
                  <a:lnTo>
                    <a:pt x="85452" y="219771"/>
                  </a:lnTo>
                  <a:cubicBezTo>
                    <a:pt x="62789" y="219771"/>
                    <a:pt x="41054" y="210768"/>
                    <a:pt x="25028" y="194742"/>
                  </a:cubicBezTo>
                  <a:cubicBezTo>
                    <a:pt x="9003" y="178717"/>
                    <a:pt x="0" y="156982"/>
                    <a:pt x="0" y="134319"/>
                  </a:cubicBezTo>
                  <a:lnTo>
                    <a:pt x="0" y="85452"/>
                  </a:lnTo>
                  <a:cubicBezTo>
                    <a:pt x="0" y="62789"/>
                    <a:pt x="9003" y="41054"/>
                    <a:pt x="25028" y="25028"/>
                  </a:cubicBezTo>
                  <a:cubicBezTo>
                    <a:pt x="41054" y="9003"/>
                    <a:pt x="62789" y="0"/>
                    <a:pt x="85452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>
              <a:defPPr>
                <a:defRPr lang="en-US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7" name="TextBox 17"/>
            <p:cNvSpPr txBox="1"/>
            <p:nvPr/>
          </p:nvSpPr>
          <p:spPr>
            <a:xfrm>
              <a:off x="-432028" y="-46898"/>
              <a:ext cx="966394" cy="213917"/>
            </a:xfrm>
            <a:prstGeom prst="rect">
              <a:avLst/>
            </a:prstGeom>
          </p:spPr>
          <p:txBody>
            <a:bodyPr lIns="40640" tIns="40640" rIns="40640" bIns="40640" rtlCol="0" anchor="ctr"/>
            <a:lstStyle>
              <a:defPPr>
                <a:defRPr lang="en-US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576"/>
                </a:lnSpc>
              </a:pPr>
            </a:p>
          </p:txBody>
        </p:sp>
      </p:grpSp>
      <p:sp>
        <p:nvSpPr>
          <p:cNvPr id="18" name="Freeform 18"/>
          <p:cNvSpPr/>
          <p:nvPr/>
        </p:nvSpPr>
        <p:spPr>
          <a:xfrm>
            <a:off x="11368918" y="368162"/>
            <a:ext cx="2851284" cy="604578"/>
          </a:xfrm>
          <a:custGeom>
            <a:rect l="l" t="t" r="r" b="b"/>
            <a:pathLst>
              <a:path w="3564104" h="755722">
                <a:moveTo>
                  <a:pt x="0" y="0"/>
                </a:moveTo>
                <a:lnTo>
                  <a:pt x="3564105" y="0"/>
                </a:lnTo>
                <a:lnTo>
                  <a:pt x="3564105" y="755722"/>
                </a:lnTo>
                <a:lnTo>
                  <a:pt x="0" y="7557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grpSp>
        <p:nvGrpSpPr>
          <p:cNvPr id="19" name="Group 19"/>
          <p:cNvGrpSpPr/>
          <p:nvPr/>
        </p:nvGrpSpPr>
        <p:grpSpPr>
          <a:xfrm>
            <a:off x="-1" y="406961"/>
            <a:ext cx="7083609" cy="1379101"/>
            <a:chOff x="0" y="-74421"/>
            <a:chExt cx="1865642" cy="363220"/>
          </a:xfrm>
        </p:grpSpPr>
        <p:sp>
          <p:nvSpPr>
            <p:cNvPr id="20" name="Freeform 20"/>
            <p:cNvSpPr/>
            <p:nvPr/>
          </p:nvSpPr>
          <p:spPr>
            <a:xfrm>
              <a:off x="0" y="-36321"/>
              <a:ext cx="1865642" cy="325120"/>
            </a:xfrm>
            <a:custGeom>
              <a:rect l="l" t="t" r="r" b="b"/>
              <a:pathLst>
                <a:path w="2332052" h="406400">
                  <a:moveTo>
                    <a:pt x="2128852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128852" y="406400"/>
                  </a:lnTo>
                  <a:lnTo>
                    <a:pt x="2332052" y="203200"/>
                  </a:lnTo>
                  <a:lnTo>
                    <a:pt x="2128852" y="0"/>
                  </a:lnTo>
                  <a:close/>
                </a:path>
              </a:pathLst>
            </a:custGeom>
            <a:solidFill>
              <a:srgbClr val="F17869"/>
            </a:solidFill>
          </p:spPr>
          <p:txBody>
            <a:bodyPr/>
            <a:lstStyle>
              <a:defPPr>
                <a:defRPr lang="en-US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21" name="TextBox 21"/>
            <p:cNvSpPr txBox="1"/>
            <p:nvPr/>
          </p:nvSpPr>
          <p:spPr>
            <a:xfrm>
              <a:off x="0" y="-74421"/>
              <a:ext cx="1774202" cy="363220"/>
            </a:xfrm>
            <a:prstGeom prst="rect">
              <a:avLst/>
            </a:prstGeom>
          </p:spPr>
          <p:txBody>
            <a:bodyPr lIns="40640" tIns="40640" rIns="40640" bIns="40640" rtlCol="0" anchor="ctr"/>
            <a:lstStyle>
              <a:defPPr>
                <a:defRPr lang="en-US"/>
              </a:defPPr>
              <a:lvl1pPr marL="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657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972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6304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80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9456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6032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26080" algn="l" defTabSz="731520" rtl="0" eaLnBrk="1" latinLnBrk="0" hangingPunct="1">
                <a:defRPr sz="14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0" y="6322045"/>
            <a:ext cx="8763471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359"/>
              </a:lnSpc>
            </a:pPr>
            <a:r>
              <a:rPr lang="en-US" sz="2799" b="1">
                <a:solidFill>
                  <a:srgbClr val="221E45"/>
                </a:solidFill>
                <a:latin typeface="Roboto Bold"/>
                <a:ea typeface="Roboto Bold"/>
                <a:cs typeface="Roboto Bold"/>
                <a:sym typeface="Roboto Bold"/>
              </a:rPr>
              <a:t>Contact Mr. Naman Jain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60416" y="921378"/>
            <a:ext cx="6040384" cy="518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31"/>
              </a:lnSpc>
            </a:pPr>
            <a:r>
              <a:rPr lang="en-US" sz="3359" b="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PLANNING TO MOVE INTO IT?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3807441" y="7368540"/>
            <a:ext cx="121920" cy="16002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105526" y="4620065"/>
            <a:ext cx="5628642" cy="763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>
              <a:lnSpc>
                <a:spcPts val="5954"/>
              </a:lnSpc>
              <a:spcBef>
                <a:spcPct val="0"/>
              </a:spcBef>
            </a:pPr>
            <a:r>
              <a:rPr lang="en-US" sz="4961" b="1" u="none" strike="noStrike">
                <a:solidFill>
                  <a:srgbClr val="F17869"/>
                </a:solidFill>
                <a:latin typeface="Roboto Bold"/>
                <a:ea typeface="Roboto Bold"/>
                <a:cs typeface="Roboto Bold"/>
                <a:sym typeface="Roboto Bold"/>
              </a:rPr>
              <a:t>+1 (646) 980-6267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89284" y="6892900"/>
            <a:ext cx="6540897" cy="364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algn="l" defTabSz="731520" rtl="0" eaLnBrk="1" latinLnBrk="0" hangingPunct="1"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984"/>
              </a:lnSpc>
              <a:spcBef>
                <a:spcPct val="0"/>
              </a:spcBef>
            </a:pPr>
            <a:r>
              <a:rPr lang="en-US" sz="2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Send a message on </a:t>
            </a:r>
            <a:r>
              <a:rPr lang="en-US" sz="2131" b="1">
                <a:solidFill>
                  <a:srgbClr val="29741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WhatsApp or Call him</a:t>
            </a:r>
            <a:r>
              <a:rPr lang="en-US" sz="213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directly.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29"/>
  <p:tag name="AS_OS" val="Unix 5.4.0.205"/>
  <p:tag name="AS_RELEASE_DATE" val="2024.02.14"/>
  <p:tag name="AS_TITLE" val="Aspose.Slides for .NET6"/>
  <p:tag name="AS_VERSION" val="24.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 panose="020f0502020204030204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66</Paragraphs>
  <Slides>7</Slides>
  <Notes>6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19">
      <vt:lpstr>Arial</vt:lpstr>
      <vt:lpstr>Calibri</vt:lpstr>
      <vt:lpstr>Calibri Light</vt:lpstr>
      <vt:lpstr>Times New Roman</vt:lpstr>
      <vt:lpstr>Syne Bold</vt:lpstr>
      <vt:lpstr>Overpass Light</vt:lpstr>
      <vt:lpstr>Overpass Bold</vt:lpstr>
      <vt:lpstr>Times New Roman Bold</vt:lpstr>
      <vt:lpstr>Roboto Bold</vt:lpstr>
      <vt:lpstr>Canva Sans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24.0200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2025-03-19T14:08:37.355</cp:lastPrinted>
  <dcterms:created xsi:type="dcterms:W3CDTF">2025-03-19T14:08:37Z</dcterms:created>
  <dcterms:modified xsi:type="dcterms:W3CDTF">2025-03-19T14:08:38Z</dcterms:modified>
</cp:coreProperties>
</file>