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222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477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0098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796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64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879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564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7017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87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8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90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2A02A-64DB-4911-969B-C30F7F3AB6BB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2B0B1C5-6C4C-4B02-AB8F-69CC3F8F46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80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FCECA-B531-40CF-41BF-E7597E9D3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rtl="0" eaLnBrk="1" latinLnBrk="0" hangingPunct="1">
              <a:lnSpc>
                <a:spcPts val="4803"/>
              </a:lnSpc>
            </a:pPr>
            <a:r>
              <a:rPr lang="en-US" sz="3600" kern="1200" spc="-115" dirty="0">
                <a:effectLst/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</a:rPr>
              <a:t>Splunk Transforming Data to </a:t>
            </a: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Insights</a:t>
            </a:r>
            <a:b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949AE-9CB9-5E99-B72D-2DDC2DD47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9640" y="3564467"/>
            <a:ext cx="3459480" cy="1071095"/>
          </a:xfrm>
        </p:spPr>
        <p:txBody>
          <a:bodyPr/>
          <a:lstStyle/>
          <a:p>
            <a:pPr algn="r"/>
            <a:r>
              <a:rPr lang="en-US" sz="2000" spc="-58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Trupthi</a:t>
            </a:r>
            <a:r>
              <a:rPr lang="en-US" sz="2000" spc="-58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 Hegde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58EC7-1659-0AE5-DEF7-3AA9D9BC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57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FA150-2B2D-A658-6371-007BCF419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4544-9694-C668-836B-57AA9DA8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203960"/>
            <a:ext cx="9603275" cy="1143000"/>
          </a:xfrm>
        </p:spPr>
        <p:txBody>
          <a:bodyPr>
            <a:noAutofit/>
          </a:bodyPr>
          <a:lstStyle/>
          <a:p>
            <a:pPr algn="l">
              <a:lnSpc>
                <a:spcPts val="55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Impact of Splunk on Cybersecurity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36371-6CAD-6641-AF46-DD8BE9AAE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2600"/>
            <a:ext cx="10238770" cy="4152076"/>
          </a:xfrm>
        </p:spPr>
        <p:txBody>
          <a:bodyPr>
            <a:normAutofit/>
          </a:bodyPr>
          <a:lstStyle/>
          <a:p>
            <a:pPr marL="0" indent="0" algn="l">
              <a:lnSpc>
                <a:spcPts val="3996"/>
              </a:lnSpc>
              <a:buNone/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Problem Faced</a:t>
            </a:r>
          </a:p>
          <a:p>
            <a:pPr>
              <a:lnSpc>
                <a:spcPts val="1680"/>
              </a:lnSpc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Organizations struggle to detect cyber threats quickly.</a:t>
            </a:r>
          </a:p>
          <a:p>
            <a:pPr marL="0" indent="0" algn="l">
              <a:lnSpc>
                <a:spcPts val="155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2238"/>
              </a:lnSpc>
              <a:buNone/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Solution Offered</a:t>
            </a:r>
          </a:p>
          <a:p>
            <a:pPr>
              <a:lnSpc>
                <a:spcPts val="1680"/>
              </a:lnSpc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Splunk provides real-time threat detection capabilities.</a:t>
            </a:r>
          </a:p>
          <a:p>
            <a:pPr algn="l">
              <a:lnSpc>
                <a:spcPts val="1680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238"/>
              </a:lnSpc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Benefits</a:t>
            </a:r>
          </a:p>
          <a:p>
            <a:pPr>
              <a:lnSpc>
                <a:spcPts val="1558"/>
              </a:lnSpc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Faster response times to security incidents ensured.</a:t>
            </a: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1561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708E20-9CD2-6198-7FE0-6A3AE92E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2864A-FB4C-7909-C320-DF12F44A1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78A2-71AF-5ACC-CDB3-98F05A37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807720"/>
            <a:ext cx="9603275" cy="944880"/>
          </a:xfrm>
        </p:spPr>
        <p:txBody>
          <a:bodyPr>
            <a:noAutofit/>
          </a:bodyPr>
          <a:lstStyle/>
          <a:p>
            <a:pPr algn="l">
              <a:lnSpc>
                <a:spcPts val="55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Network Analysis with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BE5EC-89B8-26FE-E7AF-1C0CE2ED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2600"/>
            <a:ext cx="10238770" cy="4152076"/>
          </a:xfrm>
        </p:spPr>
        <p:txBody>
          <a:bodyPr>
            <a:normAutofit/>
          </a:bodyPr>
          <a:lstStyle/>
          <a:p>
            <a:pPr>
              <a:lnSpc>
                <a:spcPts val="2520"/>
              </a:lnSpc>
            </a:pPr>
            <a:r>
              <a:rPr lang="en-US" sz="2000" spc="-52" dirty="0">
                <a:latin typeface="Open Sans Condensed"/>
                <a:ea typeface="Open Sans Condensed"/>
                <a:cs typeface="Open Sans Condensed"/>
                <a:sym typeface="Open Sans Condensed"/>
              </a:rPr>
              <a:t>Traffic Insights</a:t>
            </a:r>
          </a:p>
          <a:p>
            <a:pPr marL="0" indent="0" algn="l">
              <a:lnSpc>
                <a:spcPts val="1678"/>
              </a:lnSpc>
              <a:buNone/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</a:t>
            </a: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plunk enables monitoring of real-time network traffic patterns, helping organizations to identify unusual spikes or drops in activity which may indicate potential issues.</a:t>
            </a:r>
          </a:p>
          <a:p>
            <a:pPr marL="0" indent="0" algn="l">
              <a:lnSpc>
                <a:spcPts val="155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520"/>
              </a:lnSpc>
            </a:pPr>
            <a:r>
              <a:rPr lang="en-US" sz="2000" spc="-52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Incident Response</a:t>
            </a:r>
          </a:p>
          <a:p>
            <a:pPr marL="0" indent="0" algn="l">
              <a:lnSpc>
                <a:spcPts val="1678"/>
              </a:lnSpc>
              <a:buNone/>
            </a:pPr>
            <a:r>
              <a:rPr lang="en-US" sz="2000" spc="-40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By analyzing logs and alerts, Splunk provides a comprehensive view of security incidents, allowing organizations to respond quickly to potential threats and vulnerabilities in the network.</a:t>
            </a:r>
          </a:p>
          <a:p>
            <a:pPr algn="l">
              <a:lnSpc>
                <a:spcPts val="1680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520"/>
              </a:lnSpc>
            </a:pPr>
            <a:r>
              <a:rPr lang="en-US" sz="2000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Performance Metrics</a:t>
            </a:r>
          </a:p>
          <a:p>
            <a:pPr marL="0" indent="0" algn="l">
              <a:lnSpc>
                <a:spcPts val="1676"/>
              </a:lnSpc>
              <a:buNone/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Splunk allows visualization of key performance metrics such as bandwidth usage and latency, helping IT teams to optimize network performance while proactively addressing bottlenecks.</a:t>
            </a:r>
          </a:p>
          <a:p>
            <a:pPr algn="l">
              <a:lnSpc>
                <a:spcPts val="1561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16B4F6-FB47-B82C-1BAC-F0984CA11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01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F297-4898-0DF9-FF0A-3CE4E4B6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Introduction to Splunk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45AAC-B5A5-2479-463B-4521004E7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98320"/>
            <a:ext cx="10238770" cy="4221480"/>
          </a:xfrm>
        </p:spPr>
        <p:txBody>
          <a:bodyPr>
            <a:normAutofit/>
          </a:bodyPr>
          <a:lstStyle/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Data Analytics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Splunk analyzes vast amounts of machine- generated data to reveal patterns and derive actionable insights.</a:t>
            </a: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Cyber Security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Utilizes real-time monitoring and threat detection to enhance an organization's cyber security posture.</a:t>
            </a: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Operational Intelligence</a:t>
            </a:r>
          </a:p>
          <a:p>
            <a:pPr algn="l">
              <a:lnSpc>
                <a:spcPts val="1553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Delivers insights into IT operations, enabling proactive management and improving operational efficiencies.</a:t>
            </a: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Log Management</a:t>
            </a:r>
          </a:p>
          <a:p>
            <a:pPr algn="l">
              <a:lnSpc>
                <a:spcPts val="1561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Centralizes log data from various systems, facilitating quick search and analysis to troubleshoot issues effectively.</a:t>
            </a:r>
          </a:p>
          <a:p>
            <a:pPr algn="l">
              <a:lnSpc>
                <a:spcPts val="1553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155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F19A3-B62C-E9F6-291C-E1B6D9601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8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E0137-15B1-75CE-F84E-7832B945C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D650D-3228-DDC0-1009-81A571B4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55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Why Splunk for 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0B91-9569-DBEC-32A7-17DD99439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98320"/>
            <a:ext cx="10238770" cy="4221480"/>
          </a:xfrm>
        </p:spPr>
        <p:txBody>
          <a:bodyPr>
            <a:normAutofit/>
          </a:bodyPr>
          <a:lstStyle/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Real-Time Insights</a:t>
            </a:r>
          </a:p>
          <a:p>
            <a:pPr algn="l">
              <a:lnSpc>
                <a:spcPts val="154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Gain immediate visibility into critical data for swift decision-making.</a:t>
            </a:r>
          </a:p>
          <a:p>
            <a:pPr algn="l">
              <a:lnSpc>
                <a:spcPts val="1548"/>
              </a:lnSpc>
            </a:pPr>
            <a:endParaRPr lang="en-US" spc="-37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Scalability Options</a:t>
            </a:r>
          </a:p>
          <a:p>
            <a:pPr algn="l">
              <a:lnSpc>
                <a:spcPts val="154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Easily scale to accommodate growing data volumes without loss of performance.</a:t>
            </a:r>
          </a:p>
          <a:p>
            <a:pPr algn="l">
              <a:lnSpc>
                <a:spcPts val="154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Powerful Search</a:t>
            </a:r>
          </a:p>
          <a:p>
            <a:pPr algn="l">
              <a:lnSpc>
                <a:spcPts val="154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Utilize advanced searching capabilities to uncover hidden patterns quickly.</a:t>
            </a:r>
          </a:p>
          <a:p>
            <a:pPr algn="l">
              <a:lnSpc>
                <a:spcPts val="154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520"/>
              </a:lnSpc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Data Correlation</a:t>
            </a:r>
          </a:p>
          <a:p>
            <a:pPr algn="l">
              <a:lnSpc>
                <a:spcPts val="154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Correlate data from multiple sources for comprehensive insights and analysis.</a:t>
            </a:r>
          </a:p>
          <a:p>
            <a:pPr algn="l">
              <a:lnSpc>
                <a:spcPts val="154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z="2000" spc="-37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680C8-5024-EF0E-F17B-1E37F70E9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6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2C5D-345C-8A46-FAE7-DB5B8863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5F150-108F-9DEA-B10B-0C4CBF57B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432560"/>
            <a:ext cx="10238770" cy="4587240"/>
          </a:xfrm>
        </p:spPr>
        <p:txBody>
          <a:bodyPr>
            <a:normAutofit/>
          </a:bodyPr>
          <a:lstStyle/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Custom Dashboards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Create tailored dashboards that reflect specific business needs and KPIs.</a:t>
            </a: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User-Friendly Interface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Enjoy a seamless user experience with intuitive navigation and features.</a:t>
            </a:r>
          </a:p>
          <a:p>
            <a:pPr algn="l">
              <a:lnSpc>
                <a:spcPts val="154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2520"/>
              </a:lnSpc>
              <a:buNone/>
            </a:pPr>
            <a:r>
              <a:rPr lang="en-US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Robust Security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Enhance cybersecurity with powerful monitoring and threat detection capabilities.</a:t>
            </a: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z="2000" spc="-37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A0482-51AC-5662-4B5D-0C4194DC1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56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A947C-FE9E-C302-8C5F-849C6BA9A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E501-A320-26D4-56A4-251941DA4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55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What is Splunk?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9E5C-BE19-A6C5-CF36-A2398935A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98320"/>
            <a:ext cx="10238770" cy="4221480"/>
          </a:xfrm>
        </p:spPr>
        <p:txBody>
          <a:bodyPr>
            <a:normAutofit/>
          </a:bodyPr>
          <a:lstStyle/>
          <a:p>
            <a:pPr marL="0" indent="0" algn="l">
              <a:lnSpc>
                <a:spcPts val="2520"/>
              </a:lnSpc>
              <a:buNone/>
            </a:pPr>
            <a:r>
              <a:rPr lang="en-US" b="1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Cybersecurity</a:t>
            </a:r>
          </a:p>
          <a:p>
            <a:pPr algn="l">
              <a:lnSpc>
                <a:spcPts val="1920"/>
              </a:lnSpc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Splunk provides real-time data analysis and alerts, thereby enhancing an organization's cybersecurity posture by detecting threats and anomalies in system logs before they lead to breaches.</a:t>
            </a:r>
          </a:p>
          <a:p>
            <a:pPr algn="l">
              <a:lnSpc>
                <a:spcPts val="1920"/>
              </a:lnSpc>
            </a:pPr>
            <a:endParaRPr lang="en-US" spc="-4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2520"/>
              </a:lnSpc>
              <a:buNone/>
            </a:pPr>
            <a:r>
              <a:rPr lang="en-US" b="1" spc="-52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Network Monitoring</a:t>
            </a:r>
          </a:p>
          <a:p>
            <a:pPr algn="l">
              <a:lnSpc>
                <a:spcPts val="1916"/>
              </a:lnSpc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By utilizing Splunk for comprehensive network monitoring, organizations can visualize data traffic patterns, troubleshoot issues rapidly, and optimize resource allocation to ensure seamless operations.</a:t>
            </a:r>
          </a:p>
          <a:p>
            <a:pPr algn="l">
              <a:lnSpc>
                <a:spcPts val="1920"/>
              </a:lnSpc>
            </a:pPr>
            <a:endParaRPr lang="en-US" spc="-4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1548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6B5767-36F0-47C5-79A1-53F32EEB3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92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7D6A0-3A3D-9392-DA59-CFCA90CCC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40A3-A530-5550-5E12-386902AB2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1203960"/>
            <a:ext cx="9603275" cy="1143000"/>
          </a:xfrm>
        </p:spPr>
        <p:txBody>
          <a:bodyPr>
            <a:noAutofit/>
          </a:bodyPr>
          <a:lstStyle/>
          <a:p>
            <a:pPr algn="l">
              <a:lnSpc>
                <a:spcPts val="19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Organizational Context Before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9B3C-90C3-2480-5C0A-AFD53AB75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752600"/>
            <a:ext cx="10238770" cy="4152076"/>
          </a:xfrm>
        </p:spPr>
        <p:txBody>
          <a:bodyPr>
            <a:normAutofit/>
          </a:bodyPr>
          <a:lstStyle/>
          <a:p>
            <a:pPr marL="0" indent="0" algn="l">
              <a:lnSpc>
                <a:spcPts val="3996"/>
              </a:lnSpc>
              <a:buNone/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Problem Faced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Data silos created significant management challenges.</a:t>
            </a:r>
          </a:p>
          <a:p>
            <a:pPr marL="0" indent="0" algn="l">
              <a:lnSpc>
                <a:spcPts val="155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238"/>
              </a:lnSpc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Solution Offered</a:t>
            </a:r>
          </a:p>
          <a:p>
            <a:pPr algn="l">
              <a:lnSpc>
                <a:spcPts val="1561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Implementing a centralized data management system.</a:t>
            </a:r>
          </a:p>
          <a:p>
            <a:pPr algn="l">
              <a:lnSpc>
                <a:spcPts val="1561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2238"/>
              </a:lnSpc>
            </a:pPr>
            <a:r>
              <a:rPr lang="en-US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Benefits</a:t>
            </a:r>
          </a:p>
          <a:p>
            <a:pPr algn="l">
              <a:lnSpc>
                <a:spcPts val="1558"/>
              </a:lnSpc>
            </a:pPr>
            <a:r>
              <a:rPr lang="en-US" spc="-3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Streamlined operations with improved data accessibility.</a:t>
            </a:r>
          </a:p>
          <a:p>
            <a:pPr algn="l">
              <a:lnSpc>
                <a:spcPts val="1561"/>
              </a:lnSpc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 algn="l">
              <a:lnSpc>
                <a:spcPts val="1548"/>
              </a:lnSpc>
              <a:buNone/>
            </a:pPr>
            <a:endParaRPr lang="en-US" spc="-3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FFA2B1-3DFE-344D-B9A6-3C91F7086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3" y="143964"/>
            <a:ext cx="1866257" cy="3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A4C613-86AB-018D-8B6D-34D74FFA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300" y="1127760"/>
            <a:ext cx="9602788" cy="4338003"/>
          </a:xfrm>
        </p:spPr>
        <p:txBody>
          <a:bodyPr>
            <a:normAutofit/>
          </a:bodyPr>
          <a:lstStyle/>
          <a:p>
            <a:r>
              <a:rPr lang="en-US" sz="2400" spc="-4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Approach</a:t>
            </a:r>
          </a:p>
          <a:p>
            <a:pPr marL="457200" indent="-457200">
              <a:buFont typeface="+mj-lt"/>
              <a:buAutoNum type="arabicPeriod"/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Identify - </a:t>
            </a:r>
            <a:r>
              <a:rPr lang="en-US" sz="20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Recognizing existing data management challenges</a:t>
            </a:r>
            <a:endParaRPr lang="en-US" sz="2000" spc="-34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Evaluate</a:t>
            </a:r>
            <a:r>
              <a:rPr lang="en-US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 - </a:t>
            </a:r>
            <a:r>
              <a:rPr lang="en-US" sz="20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Assessing current data storage and access methods.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Plan- </a:t>
            </a:r>
            <a:r>
              <a:rPr lang="en-US" sz="20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Developing a strategy for data </a:t>
            </a:r>
            <a:r>
              <a:rPr lang="en-US" sz="2000" spc="-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integration solutions.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Implement- </a:t>
            </a:r>
            <a:r>
              <a:rPr lang="en-US" sz="2000" spc="-33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Deploying tools to centralize and manage data.</a:t>
            </a:r>
            <a:endParaRPr lang="en-US" sz="2000" spc="-40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endParaRPr lang="en-US" sz="2000" spc="-34" dirty="0">
              <a:solidFill>
                <a:srgbClr val="FFFFFF"/>
              </a:solidFill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endParaRPr lang="en-US" sz="2000" spc="-34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endParaRPr lang="en-US" sz="2000" spc="-34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endParaRPr lang="en-US" sz="2000" spc="-34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457200" indent="-457200">
              <a:buFont typeface="+mj-lt"/>
              <a:buAutoNum type="arabicPeriod"/>
            </a:pPr>
            <a:endParaRPr lang="en-US" spc="-4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7608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49ACE-F4E4-FF05-5C10-AC96DE545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Drawbacks of Using Splunk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89C9-CECF-65BC-1C71-6449809CBE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ts val="1960"/>
              </a:lnSpc>
              <a:buNone/>
            </a:pPr>
            <a:r>
              <a:rPr lang="en-US" sz="2000" spc="-67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Pros</a:t>
            </a:r>
          </a:p>
          <a:p>
            <a:pPr>
              <a:lnSpc>
                <a:spcPts val="1960"/>
              </a:lnSpc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Data Insights</a:t>
            </a:r>
          </a:p>
          <a:p>
            <a:pPr marL="0" indent="0">
              <a:lnSpc>
                <a:spcPts val="1960"/>
              </a:lnSpc>
              <a:buNone/>
            </a:pPr>
            <a:r>
              <a:rPr lang="en-US" sz="2000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Splunk excels at transforming large amounts of data into actionable insights</a:t>
            </a:r>
            <a:r>
              <a:rPr lang="en-US" sz="2000" spc="-34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spc="-34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>
              <a:lnSpc>
                <a:spcPts val="1960"/>
              </a:lnSpc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Real-time Monitoring</a:t>
            </a:r>
          </a:p>
          <a:p>
            <a:pPr marL="0" indent="0">
              <a:lnSpc>
                <a:spcPts val="1678"/>
              </a:lnSpc>
              <a:buNone/>
            </a:pPr>
            <a:r>
              <a:rPr lang="en-US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Provides real-time monitoring, allowing swift response to potential issues</a:t>
            </a:r>
            <a:r>
              <a:rPr lang="en-US" sz="2000" spc="-34" dirty="0">
                <a:solidFill>
                  <a:srgbClr val="FFFFFF"/>
                </a:solidFill>
                <a:latin typeface="Open Sans Condensed"/>
                <a:ea typeface="Open Sans Condensed"/>
                <a:cs typeface="Open Sans Condensed"/>
                <a:sym typeface="Open Sans Condensed"/>
              </a:rPr>
              <a:t>.</a:t>
            </a:r>
          </a:p>
          <a:p>
            <a:pPr marL="0" indent="0">
              <a:lnSpc>
                <a:spcPts val="1960"/>
              </a:lnSpc>
              <a:buNone/>
            </a:pPr>
            <a:endParaRPr lang="en-US" sz="2000" spc="-34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endParaRPr lang="en-US" sz="2000" spc="-6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688E9-79B8-ADD7-6324-3C2A342173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spc="-67" dirty="0">
                <a:latin typeface="Open Sans Condensed"/>
                <a:ea typeface="Open Sans Condensed"/>
                <a:cs typeface="Open Sans Condensed"/>
                <a:sym typeface="Open Sans Condensed"/>
              </a:rPr>
              <a:t>Cons</a:t>
            </a:r>
          </a:p>
          <a:p>
            <a:pPr algn="l">
              <a:lnSpc>
                <a:spcPts val="1960"/>
              </a:lnSpc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High Costs</a:t>
            </a:r>
          </a:p>
          <a:p>
            <a:pPr marL="0" indent="0" algn="l">
              <a:lnSpc>
                <a:spcPts val="1678"/>
              </a:lnSpc>
              <a:buNone/>
            </a:pPr>
            <a:r>
              <a:rPr lang="en-US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The pricing model can become expensive as data volume increases.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ts val="1960"/>
              </a:lnSpc>
            </a:pPr>
            <a:r>
              <a:rPr lang="en-US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Complexity</a:t>
            </a:r>
          </a:p>
          <a:p>
            <a:pPr marL="0" indent="0" algn="l">
              <a:lnSpc>
                <a:spcPts val="1678"/>
              </a:lnSpc>
              <a:buNone/>
            </a:pPr>
            <a:r>
              <a:rPr lang="en-US" spc="-34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Deployment and configuration can be complex and time-consuming.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181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95149-767B-837F-DE76-84A29F65E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3A80-2D56-91EA-8AAE-7D581D8CA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>
              <a:lnSpc>
                <a:spcPts val="5599"/>
              </a:lnSpc>
            </a:pPr>
            <a:r>
              <a:rPr lang="en-US" sz="3600" spc="-115" dirty="0">
                <a:latin typeface="Times New Roman" panose="02020603050405020304" pitchFamily="18" charset="0"/>
                <a:ea typeface="Open Sans Condensed"/>
                <a:cs typeface="Times New Roman" panose="02020603050405020304" pitchFamily="18" charset="0"/>
                <a:sym typeface="Open Sans Condensed"/>
              </a:rPr>
              <a:t>Initial Motivation for Using Splunk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ABB3-E18D-0702-6EFD-E91A1AF72A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2801"/>
              </a:lnSpc>
              <a:buNone/>
            </a:pPr>
            <a:r>
              <a:rPr lang="en-US" sz="2001" spc="-5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Problem 1</a:t>
            </a:r>
          </a:p>
          <a:p>
            <a:pPr marL="0" indent="0" algn="l">
              <a:lnSpc>
                <a:spcPts val="2801"/>
              </a:lnSpc>
              <a:buNone/>
            </a:pPr>
            <a:endParaRPr lang="en-US" sz="2001" spc="-56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1960"/>
              </a:lnSpc>
            </a:pPr>
            <a:r>
              <a:rPr lang="en-US" sz="2000" spc="-40" dirty="0">
                <a:latin typeface="Open Sans Condensed"/>
                <a:ea typeface="Open Sans Condensed"/>
                <a:cs typeface="Open Sans Condensed"/>
                <a:sym typeface="Open Sans Condensed"/>
              </a:rPr>
              <a:t>Data integration challenges hinder real-time decision making</a:t>
            </a:r>
          </a:p>
          <a:p>
            <a:pPr algn="l">
              <a:lnSpc>
                <a:spcPts val="1960"/>
              </a:lnSpc>
            </a:pPr>
            <a:r>
              <a:rPr lang="en-US" sz="2000" spc="-40" dirty="0">
                <a:latin typeface="Open Sans Condensed"/>
                <a:ea typeface="Open Sans Condensed"/>
                <a:cs typeface="Open Sans Condensed"/>
                <a:sym typeface="Open Sans Condensed"/>
              </a:rPr>
              <a:t>Multiple data sources needed to be consolidated</a:t>
            </a:r>
            <a:endParaRPr lang="en-US" spc="-34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algn="l">
              <a:lnSpc>
                <a:spcPts val="1960"/>
              </a:lnSpc>
            </a:pPr>
            <a:r>
              <a:rPr lang="en-US" sz="2000" spc="-40" dirty="0">
                <a:latin typeface="Open Sans Condensed"/>
                <a:ea typeface="Open Sans Condensed"/>
                <a:cs typeface="Open Sans Condensed"/>
                <a:sym typeface="Open Sans Condensed"/>
              </a:rPr>
              <a:t>Insights were difficult to obtain quickly enough</a:t>
            </a:r>
          </a:p>
          <a:p>
            <a:pPr marL="0" indent="0">
              <a:lnSpc>
                <a:spcPts val="1960"/>
              </a:lnSpc>
              <a:buNone/>
            </a:pPr>
            <a:endParaRPr lang="en-US" sz="2000" spc="-34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endParaRPr lang="en-US" sz="2000" spc="-67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7E784-DCF3-B42B-588B-650819C338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l">
              <a:lnSpc>
                <a:spcPts val="2801"/>
              </a:lnSpc>
              <a:buNone/>
            </a:pPr>
            <a:r>
              <a:rPr lang="en-US" sz="2001" spc="-56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Problem 2</a:t>
            </a:r>
          </a:p>
          <a:p>
            <a:pPr marL="0" indent="0" algn="l">
              <a:lnSpc>
                <a:spcPts val="2801"/>
              </a:lnSpc>
              <a:buNone/>
            </a:pPr>
            <a:endParaRPr lang="en-US" sz="2001" spc="-56" dirty="0">
              <a:latin typeface="Open Sans Condensed"/>
              <a:ea typeface="Open Sans Condensed"/>
              <a:cs typeface="Open Sans Condensed"/>
              <a:sym typeface="Open Sans Condensed"/>
            </a:endParaRPr>
          </a:p>
          <a:p>
            <a:pPr algn="l">
              <a:lnSpc>
                <a:spcPts val="1960"/>
              </a:lnSpc>
            </a:pPr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Compliance requirements necessitated tighter security measures</a:t>
            </a:r>
          </a:p>
          <a:p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Regulatory standards demanded improved data auditing</a:t>
            </a:r>
          </a:p>
          <a:p>
            <a:r>
              <a:rPr lang="en-US" sz="2000" spc="-4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Open Sans Condensed"/>
              </a:rPr>
              <a:t>Increased oversight on data access and usage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lnSpc>
                <a:spcPts val="1960"/>
              </a:lnSpc>
              <a:buNone/>
            </a:pPr>
            <a:endParaRPr lang="en-US" spc="-34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Open Sans Condense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060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32</TotalTime>
  <Words>531</Words>
  <Application>Microsoft Office PowerPoint</Application>
  <PresentationFormat>Widescreen</PresentationFormat>
  <Paragraphs>112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Open Sans Condensed</vt:lpstr>
      <vt:lpstr>Times New Roman</vt:lpstr>
      <vt:lpstr>Gallery</vt:lpstr>
      <vt:lpstr>Splunk Transforming Data to Insights </vt:lpstr>
      <vt:lpstr>Introduction to Splunk</vt:lpstr>
      <vt:lpstr>Why Splunk for Data Insights</vt:lpstr>
      <vt:lpstr>PowerPoint Presentation</vt:lpstr>
      <vt:lpstr>What is Splunk?</vt:lpstr>
      <vt:lpstr>Organizational Context Before Splunk</vt:lpstr>
      <vt:lpstr>PowerPoint Presentation</vt:lpstr>
      <vt:lpstr>Drawbacks of Using Splunk</vt:lpstr>
      <vt:lpstr>Initial Motivation for Using Splunk</vt:lpstr>
      <vt:lpstr>Impact of Splunk on Cybersecurity</vt:lpstr>
      <vt:lpstr>Network Analysis with Splunk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Pandey</dc:creator>
  <cp:lastModifiedBy>Swati Pandey</cp:lastModifiedBy>
  <cp:revision>1</cp:revision>
  <dcterms:created xsi:type="dcterms:W3CDTF">2025-03-17T14:11:26Z</dcterms:created>
  <dcterms:modified xsi:type="dcterms:W3CDTF">2025-03-17T14:43:39Z</dcterms:modified>
</cp:coreProperties>
</file>