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Futura" charset="1" panose="020B0502020204020303"/>
      <p:regular r:id="rId38"/>
    </p:embeddedFont>
    <p:embeddedFont>
      <p:font typeface="Futura Ultra-Bold" charset="1" panose="020B0802020204020204"/>
      <p:regular r:id="rId39"/>
    </p:embeddedFont>
    <p:embeddedFont>
      <p:font typeface="Futura Bold" charset="1" panose="020B0702020204020203"/>
      <p:regular r:id="rId40"/>
    </p:embeddedFont>
    <p:embeddedFont>
      <p:font typeface="TT Drugs Bold Italics" charset="1" panose="02000803000000090003"/>
      <p:regular r:id="rId41"/>
    </p:embeddedFont>
    <p:embeddedFont>
      <p:font typeface="Open Sans Condensed Bold" charset="1" panose="00000000000000000000"/>
      <p:regular r:id="rId42"/>
    </p:embeddedFont>
    <p:embeddedFont>
      <p:font typeface="Open Sans Condensed" charset="1" panose="00000000000000000000"/>
      <p:regular r:id="rId43"/>
    </p:embeddedFont>
    <p:embeddedFont>
      <p:font typeface="Calibri (MS)" charset="1" panose="020F0502020204030204"/>
      <p:regular r:id="rId44"/>
    </p:embeddedFont>
    <p:embeddedFont>
      <p:font typeface="Montserrat Classic Bold" charset="1" panose="00000800000000000000"/>
      <p:regular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4.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F17869"/>
            </a:solidFill>
          </p:spPr>
        </p:sp>
      </p:grpSp>
      <p:sp>
        <p:nvSpPr>
          <p:cNvPr name="Freeform 4" id="4"/>
          <p:cNvSpPr/>
          <p:nvPr/>
        </p:nvSpPr>
        <p:spPr>
          <a:xfrm flipH="false" flipV="false" rot="0">
            <a:off x="1028700" y="1028700"/>
            <a:ext cx="1028661" cy="759111"/>
          </a:xfrm>
          <a:custGeom>
            <a:avLst/>
            <a:gdLst/>
            <a:ahLst/>
            <a:cxnLst/>
            <a:rect r="r" b="b" t="t" l="l"/>
            <a:pathLst>
              <a:path h="759111" w="1028661">
                <a:moveTo>
                  <a:pt x="0" y="0"/>
                </a:moveTo>
                <a:lnTo>
                  <a:pt x="1028661" y="0"/>
                </a:lnTo>
                <a:lnTo>
                  <a:pt x="1028661" y="759111"/>
                </a:lnTo>
                <a:lnTo>
                  <a:pt x="0" y="759111"/>
                </a:lnTo>
                <a:lnTo>
                  <a:pt x="0" y="0"/>
                </a:lnTo>
                <a:close/>
              </a:path>
            </a:pathLst>
          </a:custGeom>
          <a:blipFill>
            <a:blip r:embed="rId2"/>
            <a:stretch>
              <a:fillRect l="0" t="0" r="0" b="0"/>
            </a:stretch>
          </a:blipFill>
        </p:spPr>
      </p:sp>
      <p:grpSp>
        <p:nvGrpSpPr>
          <p:cNvPr name="Group 5" id="5"/>
          <p:cNvGrpSpPr/>
          <p:nvPr/>
        </p:nvGrpSpPr>
        <p:grpSpPr>
          <a:xfrm rot="-2699999">
            <a:off x="9860567" y="-2818322"/>
            <a:ext cx="4565743" cy="7536262"/>
            <a:chOff x="0" y="0"/>
            <a:chExt cx="4163738" cy="6872708"/>
          </a:xfrm>
        </p:grpSpPr>
        <p:sp>
          <p:nvSpPr>
            <p:cNvPr name="Freeform 6" id="6"/>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F17869"/>
            </a:solidFill>
          </p:spPr>
        </p:sp>
      </p:grpSp>
      <p:grpSp>
        <p:nvGrpSpPr>
          <p:cNvPr name="Group 7" id="7"/>
          <p:cNvGrpSpPr/>
          <p:nvPr/>
        </p:nvGrpSpPr>
        <p:grpSpPr>
          <a:xfrm rot="-2699999">
            <a:off x="12094709" y="5591409"/>
            <a:ext cx="4580404" cy="7504006"/>
            <a:chOff x="0" y="0"/>
            <a:chExt cx="4177108" cy="6843292"/>
          </a:xfrm>
        </p:grpSpPr>
        <p:sp>
          <p:nvSpPr>
            <p:cNvPr name="Freeform 8" id="8"/>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17869"/>
            </a:solidFill>
          </p:spPr>
        </p:sp>
      </p:grpSp>
      <p:grpSp>
        <p:nvGrpSpPr>
          <p:cNvPr name="Group 9" id="9"/>
          <p:cNvGrpSpPr/>
          <p:nvPr/>
        </p:nvGrpSpPr>
        <p:grpSpPr>
          <a:xfrm rot="0">
            <a:off x="9746131" y="1635611"/>
            <a:ext cx="7019788" cy="7015778"/>
            <a:chOff x="0" y="0"/>
            <a:chExt cx="9359718" cy="9354370"/>
          </a:xfrm>
        </p:grpSpPr>
        <p:sp>
          <p:nvSpPr>
            <p:cNvPr name="Freeform 10" id="10"/>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1" id="11"/>
          <p:cNvGrpSpPr/>
          <p:nvPr/>
        </p:nvGrpSpPr>
        <p:grpSpPr>
          <a:xfrm rot="0">
            <a:off x="9987430" y="1635611"/>
            <a:ext cx="6537191" cy="6539891"/>
            <a:chOff x="0" y="0"/>
            <a:chExt cx="6476924" cy="6479600"/>
          </a:xfrm>
        </p:grpSpPr>
        <p:sp>
          <p:nvSpPr>
            <p:cNvPr name="Freeform 12" id="12"/>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3"/>
              <a:stretch>
                <a:fillRect l="-25217" t="0" r="-25217" b="0"/>
              </a:stretch>
            </a:blipFill>
          </p:spPr>
        </p:sp>
      </p:grpSp>
      <p:sp>
        <p:nvSpPr>
          <p:cNvPr name="Freeform 13" id="13"/>
          <p:cNvSpPr/>
          <p:nvPr/>
        </p:nvSpPr>
        <p:spPr>
          <a:xfrm flipH="false" flipV="false" rot="0">
            <a:off x="15017224" y="153166"/>
            <a:ext cx="3003082" cy="636765"/>
          </a:xfrm>
          <a:custGeom>
            <a:avLst/>
            <a:gdLst/>
            <a:ahLst/>
            <a:cxnLst/>
            <a:rect r="r" b="b" t="t" l="l"/>
            <a:pathLst>
              <a:path h="636765" w="3003082">
                <a:moveTo>
                  <a:pt x="0" y="0"/>
                </a:moveTo>
                <a:lnTo>
                  <a:pt x="3003081" y="0"/>
                </a:lnTo>
                <a:lnTo>
                  <a:pt x="3003081" y="636765"/>
                </a:lnTo>
                <a:lnTo>
                  <a:pt x="0" y="636765"/>
                </a:lnTo>
                <a:lnTo>
                  <a:pt x="0" y="0"/>
                </a:lnTo>
                <a:close/>
              </a:path>
            </a:pathLst>
          </a:custGeom>
          <a:blipFill>
            <a:blip r:embed="rId4"/>
            <a:stretch>
              <a:fillRect l="0" t="0" r="0" b="0"/>
            </a:stretch>
          </a:blipFill>
        </p:spPr>
      </p:sp>
      <p:sp>
        <p:nvSpPr>
          <p:cNvPr name="TextBox 14" id="14"/>
          <p:cNvSpPr txBox="true"/>
          <p:nvPr/>
        </p:nvSpPr>
        <p:spPr>
          <a:xfrm rot="0">
            <a:off x="1028700" y="3619722"/>
            <a:ext cx="8236043" cy="1495425"/>
          </a:xfrm>
          <a:prstGeom prst="rect">
            <a:avLst/>
          </a:prstGeom>
        </p:spPr>
        <p:txBody>
          <a:bodyPr anchor="t" rtlCol="false" tIns="0" lIns="0" bIns="0" rIns="0">
            <a:spAutoFit/>
          </a:bodyPr>
          <a:lstStyle/>
          <a:p>
            <a:pPr algn="l">
              <a:lnSpc>
                <a:spcPts val="10440"/>
              </a:lnSpc>
            </a:pPr>
            <a:r>
              <a:rPr lang="en-US" sz="8700">
                <a:solidFill>
                  <a:srgbClr val="000000"/>
                </a:solidFill>
                <a:latin typeface="Futura"/>
                <a:ea typeface="Futura"/>
                <a:cs typeface="Futura"/>
                <a:sym typeface="Futura"/>
              </a:rPr>
              <a:t>DAY 02</a:t>
            </a:r>
          </a:p>
        </p:txBody>
      </p:sp>
      <p:sp>
        <p:nvSpPr>
          <p:cNvPr name="TextBox 15" id="15"/>
          <p:cNvSpPr txBox="true"/>
          <p:nvPr/>
        </p:nvSpPr>
        <p:spPr>
          <a:xfrm rot="0">
            <a:off x="1028700" y="5405918"/>
            <a:ext cx="8236043" cy="1038225"/>
          </a:xfrm>
          <a:prstGeom prst="rect">
            <a:avLst/>
          </a:prstGeom>
        </p:spPr>
        <p:txBody>
          <a:bodyPr anchor="t" rtlCol="false" tIns="0" lIns="0" bIns="0" rIns="0">
            <a:spAutoFit/>
          </a:bodyPr>
          <a:lstStyle/>
          <a:p>
            <a:pPr algn="l">
              <a:lnSpc>
                <a:spcPts val="7200"/>
              </a:lnSpc>
            </a:pPr>
            <a:r>
              <a:rPr lang="en-US" b="true" sz="6000">
                <a:solidFill>
                  <a:srgbClr val="FFFFFF"/>
                </a:solidFill>
                <a:latin typeface="Futura Ultra-Bold"/>
                <a:ea typeface="Futura Ultra-Bold"/>
                <a:cs typeface="Futura Ultra-Bold"/>
                <a:sym typeface="Futura Ultra-Bold"/>
              </a:rPr>
              <a:t>SPLUNK BOOTCAMP</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968387"/>
            <a:ext cx="17226009" cy="3840606"/>
          </a:xfrm>
          <a:prstGeom prst="rect">
            <a:avLst/>
          </a:prstGeom>
        </p:spPr>
        <p:txBody>
          <a:bodyPr anchor="t" rtlCol="false" tIns="0" lIns="0" bIns="0" rIns="0">
            <a:spAutoFit/>
          </a:bodyPr>
          <a:lstStyle/>
          <a:p>
            <a:pPr algn="just">
              <a:lnSpc>
                <a:spcPts val="6520"/>
              </a:lnSpc>
            </a:pPr>
            <a:r>
              <a:rPr lang="en-US" sz="4000" b="true">
                <a:solidFill>
                  <a:srgbClr val="000000"/>
                </a:solidFill>
                <a:latin typeface="Futura Bold"/>
                <a:ea typeface="Futura Bold"/>
                <a:cs typeface="Futura Bold"/>
                <a:sym typeface="Futura Bold"/>
              </a:rPr>
              <a:t>Splunk Components</a:t>
            </a:r>
          </a:p>
          <a:p>
            <a:pPr algn="just">
              <a:lnSpc>
                <a:spcPts val="5868"/>
              </a:lnSpc>
            </a:pPr>
            <a:r>
              <a:rPr lang="en-US" sz="3600">
                <a:solidFill>
                  <a:srgbClr val="000000"/>
                </a:solidFill>
                <a:latin typeface="Futura"/>
                <a:ea typeface="Futura"/>
                <a:cs typeface="Futura"/>
                <a:sym typeface="Futura"/>
              </a:rPr>
              <a:t>There are 3 m</a:t>
            </a:r>
            <a:r>
              <a:rPr lang="en-US" sz="3600">
                <a:solidFill>
                  <a:srgbClr val="000000"/>
                </a:solidFill>
                <a:latin typeface="Futura"/>
                <a:ea typeface="Futura"/>
                <a:cs typeface="Futura"/>
                <a:sym typeface="Futura"/>
              </a:rPr>
              <a:t>a</a:t>
            </a:r>
            <a:r>
              <a:rPr lang="en-US" sz="3600">
                <a:solidFill>
                  <a:srgbClr val="000000"/>
                </a:solidFill>
                <a:latin typeface="Futura"/>
                <a:ea typeface="Futura"/>
                <a:cs typeface="Futura"/>
                <a:sym typeface="Futura"/>
              </a:rPr>
              <a:t>in components in Splunk:</a:t>
            </a:r>
          </a:p>
          <a:p>
            <a:pPr algn="just" marL="777243" indent="-388622" lvl="1">
              <a:lnSpc>
                <a:spcPts val="5868"/>
              </a:lnSpc>
              <a:buFont typeface="Arial"/>
              <a:buChar char="•"/>
            </a:pPr>
            <a:r>
              <a:rPr lang="en-US" sz="3600">
                <a:solidFill>
                  <a:srgbClr val="000000"/>
                </a:solidFill>
                <a:latin typeface="Futura"/>
                <a:ea typeface="Futura"/>
                <a:cs typeface="Futura"/>
                <a:sym typeface="Futura"/>
              </a:rPr>
              <a:t>Splunk Forwarder, used for d</a:t>
            </a:r>
            <a:r>
              <a:rPr lang="en-US" sz="3600">
                <a:solidFill>
                  <a:srgbClr val="000000"/>
                </a:solidFill>
                <a:latin typeface="Futura"/>
                <a:ea typeface="Futura"/>
                <a:cs typeface="Futura"/>
                <a:sym typeface="Futura"/>
              </a:rPr>
              <a:t>ata forwarding</a:t>
            </a:r>
          </a:p>
          <a:p>
            <a:pPr algn="just" marL="777243" indent="-388622" lvl="1">
              <a:lnSpc>
                <a:spcPts val="5868"/>
              </a:lnSpc>
              <a:buFont typeface="Arial"/>
              <a:buChar char="•"/>
            </a:pPr>
            <a:r>
              <a:rPr lang="en-US" sz="3600">
                <a:solidFill>
                  <a:srgbClr val="000000"/>
                </a:solidFill>
                <a:latin typeface="Futura"/>
                <a:ea typeface="Futura"/>
                <a:cs typeface="Futura"/>
                <a:sym typeface="Futura"/>
              </a:rPr>
              <a:t>Splunk Indexer, used for Parsing and Indexing the data</a:t>
            </a:r>
          </a:p>
          <a:p>
            <a:pPr algn="just" marL="777243" indent="-388622" lvl="1">
              <a:lnSpc>
                <a:spcPts val="5868"/>
              </a:lnSpc>
              <a:buFont typeface="Arial"/>
              <a:buChar char="•"/>
            </a:pPr>
            <a:r>
              <a:rPr lang="en-US" sz="3600">
                <a:solidFill>
                  <a:srgbClr val="000000"/>
                </a:solidFill>
                <a:latin typeface="Futura"/>
                <a:ea typeface="Futura"/>
                <a:cs typeface="Futura"/>
                <a:sym typeface="Futura"/>
              </a:rPr>
              <a:t>Search Head, is a GUI used for searching, analyzing and reporting</a:t>
            </a:r>
          </a:p>
        </p:txBody>
      </p:sp>
      <p:sp>
        <p:nvSpPr>
          <p:cNvPr name="Freeform 8" id="8"/>
          <p:cNvSpPr/>
          <p:nvPr/>
        </p:nvSpPr>
        <p:spPr>
          <a:xfrm flipH="false" flipV="false" rot="0">
            <a:off x="3084471" y="6368256"/>
            <a:ext cx="13287558" cy="2890044"/>
          </a:xfrm>
          <a:custGeom>
            <a:avLst/>
            <a:gdLst/>
            <a:ahLst/>
            <a:cxnLst/>
            <a:rect r="r" b="b" t="t" l="l"/>
            <a:pathLst>
              <a:path h="2890044" w="13287558">
                <a:moveTo>
                  <a:pt x="0" y="0"/>
                </a:moveTo>
                <a:lnTo>
                  <a:pt x="13287558" y="0"/>
                </a:lnTo>
                <a:lnTo>
                  <a:pt x="13287558" y="2890044"/>
                </a:lnTo>
                <a:lnTo>
                  <a:pt x="0" y="2890044"/>
                </a:lnTo>
                <a:lnTo>
                  <a:pt x="0" y="0"/>
                </a:lnTo>
                <a:close/>
              </a:path>
            </a:pathLst>
          </a:custGeom>
          <a:blipFill>
            <a:blip r:embed="rId3"/>
            <a:stretch>
              <a:fillRect l="0" t="0" r="0" b="0"/>
            </a:stretch>
          </a:blipFill>
        </p:spPr>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2037590"/>
            <a:ext cx="17226009" cy="4480178"/>
          </a:xfrm>
          <a:prstGeom prst="rect">
            <a:avLst/>
          </a:prstGeom>
        </p:spPr>
        <p:txBody>
          <a:bodyPr anchor="t" rtlCol="false" tIns="0" lIns="0" bIns="0" rIns="0">
            <a:spAutoFit/>
          </a:bodyPr>
          <a:lstStyle/>
          <a:p>
            <a:pPr algn="just">
              <a:lnSpc>
                <a:spcPts val="5868"/>
              </a:lnSpc>
            </a:pPr>
            <a:r>
              <a:rPr lang="en-US" sz="3600" b="true">
                <a:solidFill>
                  <a:srgbClr val="000000"/>
                </a:solidFill>
                <a:latin typeface="Futura Bold"/>
                <a:ea typeface="Futura Bold"/>
                <a:cs typeface="Futura Bold"/>
                <a:sym typeface="Futura Bold"/>
              </a:rPr>
              <a:t>Splunk Forwarder</a:t>
            </a:r>
          </a:p>
          <a:p>
            <a:pPr algn="just">
              <a:lnSpc>
                <a:spcPts val="5868"/>
              </a:lnSpc>
            </a:pPr>
            <a:r>
              <a:rPr lang="en-US" sz="3600">
                <a:solidFill>
                  <a:srgbClr val="000000"/>
                </a:solidFill>
                <a:latin typeface="Futura"/>
                <a:ea typeface="Futura"/>
                <a:cs typeface="Futura"/>
                <a:sym typeface="Futura"/>
              </a:rPr>
              <a:t>Splunk Forwarder is the component which you have to use for collecting the logs. Suppose, you want to collect logs from a remote machine, then you can accomplish that by using Splunk’s remote forwarders which are independent of the main Splunk instance.</a:t>
            </a:r>
          </a:p>
          <a:p>
            <a:pPr algn="just">
              <a:lnSpc>
                <a:spcPts val="5868"/>
              </a:lnSpc>
            </a:pPr>
          </a:p>
        </p:txBody>
      </p:sp>
      <p:sp>
        <p:nvSpPr>
          <p:cNvPr name="Freeform 8" id="8"/>
          <p:cNvSpPr/>
          <p:nvPr/>
        </p:nvSpPr>
        <p:spPr>
          <a:xfrm flipH="false" flipV="false" rot="0">
            <a:off x="3225584" y="6412993"/>
            <a:ext cx="13146445" cy="2859352"/>
          </a:xfrm>
          <a:custGeom>
            <a:avLst/>
            <a:gdLst/>
            <a:ahLst/>
            <a:cxnLst/>
            <a:rect r="r" b="b" t="t" l="l"/>
            <a:pathLst>
              <a:path h="2859352" w="13146445">
                <a:moveTo>
                  <a:pt x="0" y="0"/>
                </a:moveTo>
                <a:lnTo>
                  <a:pt x="13146445" y="0"/>
                </a:lnTo>
                <a:lnTo>
                  <a:pt x="13146445" y="2859352"/>
                </a:lnTo>
                <a:lnTo>
                  <a:pt x="0" y="2859352"/>
                </a:lnTo>
                <a:lnTo>
                  <a:pt x="0" y="0"/>
                </a:lnTo>
                <a:close/>
              </a:path>
            </a:pathLst>
          </a:custGeom>
          <a:blipFill>
            <a:blip r:embed="rId3"/>
            <a:stretch>
              <a:fillRect l="0" t="0" r="0" b="0"/>
            </a:stretch>
          </a:blipFill>
        </p:spPr>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943740"/>
            <a:ext cx="11253660" cy="619125"/>
          </a:xfrm>
          <a:prstGeom prst="rect">
            <a:avLst/>
          </a:prstGeom>
        </p:spPr>
        <p:txBody>
          <a:bodyPr anchor="t" rtlCol="false" tIns="0" lIns="0" bIns="0" rIns="0">
            <a:spAutoFit/>
          </a:bodyPr>
          <a:lstStyle/>
          <a:p>
            <a:pPr algn="l">
              <a:lnSpc>
                <a:spcPts val="4320"/>
              </a:lnSpc>
              <a:spcBef>
                <a:spcPct val="0"/>
              </a:spcBef>
            </a:pPr>
            <a:r>
              <a:rPr lang="en-US" b="true" sz="3600">
                <a:solidFill>
                  <a:srgbClr val="000000"/>
                </a:solidFill>
                <a:latin typeface="Futura Ultra-Bold"/>
                <a:ea typeface="Futura Ultra-Bold"/>
                <a:cs typeface="Futura Ultra-Bold"/>
                <a:sym typeface="Futura Ultra-Bold"/>
              </a:rPr>
              <a:t> different types of Splunk forwarders</a:t>
            </a:r>
          </a:p>
        </p:txBody>
      </p:sp>
      <p:sp>
        <p:nvSpPr>
          <p:cNvPr name="TextBox 8" id="8"/>
          <p:cNvSpPr txBox="true"/>
          <p:nvPr/>
        </p:nvSpPr>
        <p:spPr>
          <a:xfrm rot="0">
            <a:off x="530996" y="2716150"/>
            <a:ext cx="17226009" cy="6631685"/>
          </a:xfrm>
          <a:prstGeom prst="rect">
            <a:avLst/>
          </a:prstGeom>
        </p:spPr>
        <p:txBody>
          <a:bodyPr anchor="t" rtlCol="false" tIns="0" lIns="0" bIns="0" rIns="0">
            <a:spAutoFit/>
          </a:bodyPr>
          <a:lstStyle/>
          <a:p>
            <a:pPr algn="just" marL="777243" indent="-388622" lvl="1">
              <a:lnSpc>
                <a:spcPts val="6552"/>
              </a:lnSpc>
              <a:buFont typeface="Arial"/>
              <a:buChar char="•"/>
            </a:pPr>
            <a:r>
              <a:rPr lang="en-US" b="true" sz="3600">
                <a:solidFill>
                  <a:srgbClr val="000000"/>
                </a:solidFill>
                <a:latin typeface="Futura Bold"/>
                <a:ea typeface="Futura Bold"/>
                <a:cs typeface="Futura Bold"/>
                <a:sym typeface="Futura Bold"/>
              </a:rPr>
              <a:t>Universal Forwarder – </a:t>
            </a:r>
            <a:r>
              <a:rPr lang="en-US" sz="3600">
                <a:solidFill>
                  <a:srgbClr val="000000"/>
                </a:solidFill>
                <a:latin typeface="Futura"/>
                <a:ea typeface="Futura"/>
                <a:cs typeface="Futura"/>
                <a:sym typeface="Futura"/>
              </a:rPr>
              <a:t>You can opt for an universal forwarder if you want to forward the raw data collected at the source. It is a simple component which performs minimal processing on the incoming data streams before forwarding them to an indexer.</a:t>
            </a:r>
          </a:p>
          <a:p>
            <a:pPr algn="just" marL="777243" indent="-388622" lvl="1">
              <a:lnSpc>
                <a:spcPts val="6552"/>
              </a:lnSpc>
              <a:buFont typeface="Arial"/>
              <a:buChar char="•"/>
            </a:pPr>
            <a:r>
              <a:rPr lang="en-US" b="true" sz="3600">
                <a:solidFill>
                  <a:srgbClr val="000000"/>
                </a:solidFill>
                <a:latin typeface="Futura Bold"/>
                <a:ea typeface="Futura Bold"/>
                <a:cs typeface="Futura Bold"/>
                <a:sym typeface="Futura Bold"/>
              </a:rPr>
              <a:t>Heavy forwarder -</a:t>
            </a:r>
            <a:r>
              <a:rPr lang="en-US" sz="3600">
                <a:solidFill>
                  <a:srgbClr val="000000"/>
                </a:solidFill>
                <a:latin typeface="Futura"/>
                <a:ea typeface="Futura"/>
                <a:cs typeface="Futura"/>
                <a:sym typeface="Futura"/>
              </a:rPr>
              <a:t>Heavy Forwarder typically does parsing and indexing at the source and also intelligently routes the data to the Indexer saving on bandwidth and storage space. So when a heavy forwarder parses the data, the indexer only needs to handle the indexing segment.</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943740"/>
            <a:ext cx="11253660" cy="619125"/>
          </a:xfrm>
          <a:prstGeom prst="rect">
            <a:avLst/>
          </a:prstGeom>
        </p:spPr>
        <p:txBody>
          <a:bodyPr anchor="t" rtlCol="false" tIns="0" lIns="0" bIns="0" rIns="0">
            <a:spAutoFit/>
          </a:bodyPr>
          <a:lstStyle/>
          <a:p>
            <a:pPr algn="l">
              <a:lnSpc>
                <a:spcPts val="4320"/>
              </a:lnSpc>
              <a:spcBef>
                <a:spcPct val="0"/>
              </a:spcBef>
            </a:pPr>
            <a:r>
              <a:rPr lang="en-US" b="true" sz="3600">
                <a:solidFill>
                  <a:srgbClr val="000000"/>
                </a:solidFill>
                <a:latin typeface="Futura Ultra-Bold"/>
                <a:ea typeface="Futura Ultra-Bold"/>
                <a:cs typeface="Futura Ultra-Bold"/>
                <a:sym typeface="Futura Ultra-Bold"/>
              </a:rPr>
              <a:t>Splunk Indexer</a:t>
            </a:r>
          </a:p>
        </p:txBody>
      </p:sp>
      <p:sp>
        <p:nvSpPr>
          <p:cNvPr name="TextBox 8" id="8"/>
          <p:cNvSpPr txBox="true"/>
          <p:nvPr/>
        </p:nvSpPr>
        <p:spPr>
          <a:xfrm rot="0">
            <a:off x="530996" y="2677165"/>
            <a:ext cx="17226009" cy="6631685"/>
          </a:xfrm>
          <a:prstGeom prst="rect">
            <a:avLst/>
          </a:prstGeom>
        </p:spPr>
        <p:txBody>
          <a:bodyPr anchor="t" rtlCol="false" tIns="0" lIns="0" bIns="0" rIns="0">
            <a:spAutoFit/>
          </a:bodyPr>
          <a:lstStyle/>
          <a:p>
            <a:pPr algn="just" marL="777243" indent="-388622" lvl="1">
              <a:lnSpc>
                <a:spcPts val="6552"/>
              </a:lnSpc>
              <a:buFont typeface="Arial"/>
              <a:buChar char="•"/>
            </a:pPr>
            <a:r>
              <a:rPr lang="en-US" sz="3600">
                <a:solidFill>
                  <a:srgbClr val="000000"/>
                </a:solidFill>
                <a:latin typeface="Futura"/>
                <a:ea typeface="Futura"/>
                <a:cs typeface="Futura"/>
                <a:sym typeface="Futura"/>
              </a:rPr>
              <a:t>Indexer is the Splunk component which you will have to use for indexing and storing the data coming from the forwarder. </a:t>
            </a:r>
          </a:p>
          <a:p>
            <a:pPr algn="just" marL="777243" indent="-388622" lvl="1">
              <a:lnSpc>
                <a:spcPts val="6552"/>
              </a:lnSpc>
              <a:buFont typeface="Arial"/>
              <a:buChar char="•"/>
            </a:pPr>
            <a:r>
              <a:rPr lang="en-US" sz="3600">
                <a:solidFill>
                  <a:srgbClr val="000000"/>
                </a:solidFill>
                <a:latin typeface="Futura"/>
                <a:ea typeface="Futura"/>
                <a:cs typeface="Futura"/>
                <a:sym typeface="Futura"/>
              </a:rPr>
              <a:t>Splunk instance transforms the incoming data into events and stores it in indexes for performing search operations efficiently. </a:t>
            </a:r>
          </a:p>
          <a:p>
            <a:pPr algn="just" marL="777243" indent="-388622" lvl="1">
              <a:lnSpc>
                <a:spcPts val="6552"/>
              </a:lnSpc>
              <a:buFont typeface="Arial"/>
              <a:buChar char="•"/>
            </a:pPr>
            <a:r>
              <a:rPr lang="en-US" sz="3600">
                <a:solidFill>
                  <a:srgbClr val="000000"/>
                </a:solidFill>
                <a:latin typeface="Futura"/>
                <a:ea typeface="Futura"/>
                <a:cs typeface="Futura"/>
                <a:sym typeface="Futura"/>
              </a:rPr>
              <a:t>If you are receiving the data from a Universal forwarder, then the indexer will first parse the data and then index it. </a:t>
            </a:r>
          </a:p>
          <a:p>
            <a:pPr algn="just" marL="777243" indent="-388622" lvl="1">
              <a:lnSpc>
                <a:spcPts val="6552"/>
              </a:lnSpc>
              <a:buFont typeface="Arial"/>
              <a:buChar char="•"/>
            </a:pPr>
            <a:r>
              <a:rPr lang="en-US" sz="3600">
                <a:solidFill>
                  <a:srgbClr val="000000"/>
                </a:solidFill>
                <a:latin typeface="Futura"/>
                <a:ea typeface="Futura"/>
                <a:cs typeface="Futura"/>
                <a:sym typeface="Futura"/>
              </a:rPr>
              <a:t>Parsing of data is done to eliminate the unwanted data. But, if you are receiving the data from a Heavy forwarder, the indexer will only index the data.</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943740"/>
            <a:ext cx="11253660" cy="619125"/>
          </a:xfrm>
          <a:prstGeom prst="rect">
            <a:avLst/>
          </a:prstGeom>
        </p:spPr>
        <p:txBody>
          <a:bodyPr anchor="t" rtlCol="false" tIns="0" lIns="0" bIns="0" rIns="0">
            <a:spAutoFit/>
          </a:bodyPr>
          <a:lstStyle/>
          <a:p>
            <a:pPr algn="l">
              <a:lnSpc>
                <a:spcPts val="4320"/>
              </a:lnSpc>
              <a:spcBef>
                <a:spcPct val="0"/>
              </a:spcBef>
            </a:pPr>
            <a:r>
              <a:rPr lang="en-US" b="true" sz="3600">
                <a:solidFill>
                  <a:srgbClr val="000000"/>
                </a:solidFill>
                <a:latin typeface="Futura Ultra-Bold"/>
                <a:ea typeface="Futura Ultra-Bold"/>
                <a:cs typeface="Futura Ultra-Bold"/>
                <a:sym typeface="Futura Ultra-Bold"/>
              </a:rPr>
              <a:t>Splunk Search head</a:t>
            </a:r>
          </a:p>
        </p:txBody>
      </p:sp>
      <p:sp>
        <p:nvSpPr>
          <p:cNvPr name="TextBox 8" id="8"/>
          <p:cNvSpPr txBox="true"/>
          <p:nvPr/>
        </p:nvSpPr>
        <p:spPr>
          <a:xfrm rot="0">
            <a:off x="530996" y="2950349"/>
            <a:ext cx="17226009" cy="5957695"/>
          </a:xfrm>
          <a:prstGeom prst="rect">
            <a:avLst/>
          </a:prstGeom>
        </p:spPr>
        <p:txBody>
          <a:bodyPr anchor="t" rtlCol="false" tIns="0" lIns="0" bIns="0" rIns="0">
            <a:spAutoFit/>
          </a:bodyPr>
          <a:lstStyle/>
          <a:p>
            <a:pPr algn="just" marL="777243" indent="-388622" lvl="1">
              <a:lnSpc>
                <a:spcPts val="7884"/>
              </a:lnSpc>
              <a:buFont typeface="Arial"/>
              <a:buChar char="•"/>
            </a:pPr>
            <a:r>
              <a:rPr lang="en-US" sz="3600">
                <a:solidFill>
                  <a:srgbClr val="000000"/>
                </a:solidFill>
                <a:latin typeface="Futura"/>
                <a:ea typeface="Futura"/>
                <a:cs typeface="Futura"/>
                <a:sym typeface="Futura"/>
              </a:rPr>
              <a:t>Search head is the component used for interacting with Splunk. </a:t>
            </a:r>
          </a:p>
          <a:p>
            <a:pPr algn="just" marL="777243" indent="-388622" lvl="1">
              <a:lnSpc>
                <a:spcPts val="7884"/>
              </a:lnSpc>
              <a:buFont typeface="Arial"/>
              <a:buChar char="•"/>
            </a:pPr>
            <a:r>
              <a:rPr lang="en-US" sz="3600">
                <a:solidFill>
                  <a:srgbClr val="000000"/>
                </a:solidFill>
                <a:latin typeface="Futura"/>
                <a:ea typeface="Futura"/>
                <a:cs typeface="Futura"/>
                <a:sym typeface="Futura"/>
              </a:rPr>
              <a:t>It provides a graphical user interface to users for performing various operations.</a:t>
            </a:r>
          </a:p>
          <a:p>
            <a:pPr algn="just" marL="777243" indent="-388622" lvl="1">
              <a:lnSpc>
                <a:spcPts val="7884"/>
              </a:lnSpc>
              <a:buFont typeface="Arial"/>
              <a:buChar char="•"/>
            </a:pPr>
            <a:r>
              <a:rPr lang="en-US" sz="3600">
                <a:solidFill>
                  <a:srgbClr val="000000"/>
                </a:solidFill>
                <a:latin typeface="Futura"/>
                <a:ea typeface="Futura"/>
                <a:cs typeface="Futura"/>
                <a:sym typeface="Futura"/>
              </a:rPr>
              <a:t>You can search and query the data stored in the Indexer by entering search words and you will get the expected result.</a:t>
            </a:r>
          </a:p>
          <a:p>
            <a:pPr algn="just" marL="777243" indent="-388622" lvl="1">
              <a:lnSpc>
                <a:spcPts val="7884"/>
              </a:lnSpc>
              <a:buFont typeface="Arial"/>
              <a:buChar char="•"/>
            </a:pPr>
            <a:r>
              <a:rPr lang="en-US" sz="3600">
                <a:solidFill>
                  <a:srgbClr val="000000"/>
                </a:solidFill>
                <a:latin typeface="Futura"/>
                <a:ea typeface="Futura"/>
                <a:cs typeface="Futura"/>
                <a:sym typeface="Futura"/>
              </a:rPr>
              <a:t>You can install the search head on separate servers or with other Splunk components on the same server.</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Splunk Architecture</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1174271" y="2227422"/>
            <a:ext cx="15939458" cy="6953588"/>
          </a:xfrm>
          <a:custGeom>
            <a:avLst/>
            <a:gdLst/>
            <a:ahLst/>
            <a:cxnLst/>
            <a:rect r="r" b="b" t="t" l="l"/>
            <a:pathLst>
              <a:path h="6953588" w="15939458">
                <a:moveTo>
                  <a:pt x="0" y="0"/>
                </a:moveTo>
                <a:lnTo>
                  <a:pt x="15939458" y="0"/>
                </a:lnTo>
                <a:lnTo>
                  <a:pt x="15939458" y="6953588"/>
                </a:lnTo>
                <a:lnTo>
                  <a:pt x="0" y="6953588"/>
                </a:lnTo>
                <a:lnTo>
                  <a:pt x="0" y="0"/>
                </a:lnTo>
                <a:close/>
              </a:path>
            </a:pathLst>
          </a:custGeom>
          <a:blipFill>
            <a:blip r:embed="rId3"/>
            <a:stretch>
              <a:fillRect l="0" t="0" r="0" b="0"/>
            </a:stretch>
          </a:blipFill>
          <a:ln w="38100" cap="sq">
            <a:solidFill>
              <a:srgbClr val="000000"/>
            </a:solidFill>
            <a:prstDash val="solid"/>
            <a:miter/>
          </a:ln>
        </p:spPr>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Splunk Architecture</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666323"/>
            <a:ext cx="17226009" cy="7369300"/>
          </a:xfrm>
          <a:prstGeom prst="rect">
            <a:avLst/>
          </a:prstGeom>
        </p:spPr>
        <p:txBody>
          <a:bodyPr anchor="t" rtlCol="false" tIns="0" lIns="0" bIns="0" rIns="0">
            <a:spAutoFit/>
          </a:bodyPr>
          <a:lstStyle/>
          <a:p>
            <a:pPr algn="just" marL="777243" indent="-388622" lvl="1">
              <a:lnSpc>
                <a:spcPts val="7344"/>
              </a:lnSpc>
              <a:buFont typeface="Arial"/>
              <a:buChar char="•"/>
            </a:pPr>
            <a:r>
              <a:rPr lang="en-US" sz="3600">
                <a:solidFill>
                  <a:srgbClr val="000000"/>
                </a:solidFill>
                <a:latin typeface="Futura"/>
                <a:ea typeface="Futura"/>
                <a:cs typeface="Futura"/>
                <a:sym typeface="Futura"/>
              </a:rPr>
              <a:t>You can receive data from various network ports by running scripts for automating data forwarding</a:t>
            </a:r>
          </a:p>
          <a:p>
            <a:pPr algn="just" marL="777243" indent="-388622" lvl="1">
              <a:lnSpc>
                <a:spcPts val="7344"/>
              </a:lnSpc>
              <a:buFont typeface="Arial"/>
              <a:buChar char="•"/>
            </a:pPr>
            <a:r>
              <a:rPr lang="en-US" sz="3600">
                <a:solidFill>
                  <a:srgbClr val="000000"/>
                </a:solidFill>
                <a:latin typeface="Futura"/>
                <a:ea typeface="Futura"/>
                <a:cs typeface="Futura"/>
                <a:sym typeface="Futura"/>
              </a:rPr>
              <a:t>You can monitor the files coming in and detect the changes in real time</a:t>
            </a:r>
          </a:p>
          <a:p>
            <a:pPr algn="just" marL="777243" indent="-388622" lvl="1">
              <a:lnSpc>
                <a:spcPts val="7344"/>
              </a:lnSpc>
              <a:buFont typeface="Arial"/>
              <a:buChar char="•"/>
            </a:pPr>
            <a:r>
              <a:rPr lang="en-US" sz="3600">
                <a:solidFill>
                  <a:srgbClr val="000000"/>
                </a:solidFill>
                <a:latin typeface="Futura"/>
                <a:ea typeface="Futura"/>
                <a:cs typeface="Futura"/>
                <a:sym typeface="Futura"/>
              </a:rPr>
              <a:t>The forwarder has the capability to intelligently route the data, clone the data and do load balancing on that data before it reaches the indexer. Cloning is done to create multiple copies of an event right at the data source where as load balancing is done so that even if one instance fails, the data can be forwarded to another instance which is hosting the indexer</a:t>
            </a:r>
          </a:p>
        </p:txBody>
      </p:sp>
      <p:grpSp>
        <p:nvGrpSpPr>
          <p:cNvPr name="Group 8" id="8"/>
          <p:cNvGrpSpPr/>
          <p:nvPr/>
        </p:nvGrpSpPr>
        <p:grpSpPr>
          <a:xfrm rot="0">
            <a:off x="15198136" y="8758931"/>
            <a:ext cx="2937464" cy="998738"/>
            <a:chOff x="0" y="0"/>
            <a:chExt cx="3916619" cy="1331650"/>
          </a:xfrm>
        </p:grpSpPr>
        <p:sp>
          <p:nvSpPr>
            <p:cNvPr name="Freeform 9" id="9"/>
            <p:cNvSpPr/>
            <p:nvPr/>
          </p:nvSpPr>
          <p:spPr>
            <a:xfrm flipH="false" flipV="false" rot="0">
              <a:off x="0" y="0"/>
              <a:ext cx="3916619" cy="1331650"/>
            </a:xfrm>
            <a:custGeom>
              <a:avLst/>
              <a:gdLst/>
              <a:ahLst/>
              <a:cxnLst/>
              <a:rect r="r" b="b" t="t" l="l"/>
              <a:pathLst>
                <a:path h="1331650" w="3916619">
                  <a:moveTo>
                    <a:pt x="0" y="0"/>
                  </a:moveTo>
                  <a:lnTo>
                    <a:pt x="3916619" y="0"/>
                  </a:lnTo>
                  <a:lnTo>
                    <a:pt x="3916619" y="1331650"/>
                  </a:lnTo>
                  <a:lnTo>
                    <a:pt x="0" y="13316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654920" y="216269"/>
              <a:ext cx="2269801" cy="481990"/>
            </a:xfrm>
            <a:prstGeom prst="rect">
              <a:avLst/>
            </a:prstGeom>
          </p:spPr>
          <p:txBody>
            <a:bodyPr anchor="t" rtlCol="false" tIns="0" lIns="0" bIns="0" rIns="0">
              <a:spAutoFit/>
            </a:bodyPr>
            <a:lstStyle/>
            <a:p>
              <a:pPr algn="ctr">
                <a:lnSpc>
                  <a:spcPts val="2630"/>
                </a:lnSpc>
                <a:spcBef>
                  <a:spcPct val="0"/>
                </a:spcBef>
              </a:pPr>
              <a:r>
                <a:rPr lang="en-US" sz="2192" spc="149">
                  <a:solidFill>
                    <a:srgbClr val="000000"/>
                  </a:solidFill>
                  <a:latin typeface="Calibri (MS)"/>
                  <a:ea typeface="Calibri (MS)"/>
                  <a:cs typeface="Calibri (MS)"/>
                  <a:sym typeface="Calibri (MS)"/>
                </a:rPr>
                <a:t>Continue...</a:t>
              </a:r>
            </a:p>
          </p:txBody>
        </p:sp>
      </p:grpSp>
      <p:grpSp>
        <p:nvGrpSpPr>
          <p:cNvPr name="Group 11" id="11"/>
          <p:cNvGrpSpPr/>
          <p:nvPr/>
        </p:nvGrpSpPr>
        <p:grpSpPr>
          <a:xfrm rot="0">
            <a:off x="0" y="9786871"/>
            <a:ext cx="18288000" cy="500129"/>
            <a:chOff x="0" y="0"/>
            <a:chExt cx="24384000" cy="666839"/>
          </a:xfrm>
        </p:grpSpPr>
        <p:grpSp>
          <p:nvGrpSpPr>
            <p:cNvPr name="Group 12" id="12"/>
            <p:cNvGrpSpPr/>
            <p:nvPr/>
          </p:nvGrpSpPr>
          <p:grpSpPr>
            <a:xfrm rot="0">
              <a:off x="0" y="0"/>
              <a:ext cx="24384000" cy="666839"/>
              <a:chOff x="0" y="0"/>
              <a:chExt cx="1083733" cy="29637"/>
            </a:xfrm>
          </p:grpSpPr>
          <p:sp>
            <p:nvSpPr>
              <p:cNvPr name="Freeform 13" id="13"/>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4" id="14"/>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5" id="15"/>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Splunk Architecture</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2068144"/>
            <a:ext cx="17226009" cy="6445375"/>
          </a:xfrm>
          <a:prstGeom prst="rect">
            <a:avLst/>
          </a:prstGeom>
        </p:spPr>
        <p:txBody>
          <a:bodyPr anchor="t" rtlCol="false" tIns="0" lIns="0" bIns="0" rIns="0">
            <a:spAutoFit/>
          </a:bodyPr>
          <a:lstStyle/>
          <a:p>
            <a:pPr algn="just" marL="777243" indent="-388622" lvl="1">
              <a:lnSpc>
                <a:spcPts val="7344"/>
              </a:lnSpc>
              <a:buFont typeface="Arial"/>
              <a:buChar char="•"/>
            </a:pPr>
            <a:r>
              <a:rPr lang="en-US" sz="3600">
                <a:solidFill>
                  <a:srgbClr val="000000"/>
                </a:solidFill>
                <a:latin typeface="Futura"/>
                <a:ea typeface="Futura"/>
                <a:cs typeface="Futura"/>
                <a:sym typeface="Futura"/>
              </a:rPr>
              <a:t>As I mentioned earlier, the deployment server is used for managing the entire deployment, configurations and policies</a:t>
            </a:r>
          </a:p>
          <a:p>
            <a:pPr algn="just" marL="777243" indent="-388622" lvl="1">
              <a:lnSpc>
                <a:spcPts val="7344"/>
              </a:lnSpc>
              <a:buFont typeface="Arial"/>
              <a:buChar char="•"/>
            </a:pPr>
            <a:r>
              <a:rPr lang="en-US" sz="3600">
                <a:solidFill>
                  <a:srgbClr val="000000"/>
                </a:solidFill>
                <a:latin typeface="Futura"/>
                <a:ea typeface="Futura"/>
                <a:cs typeface="Futura"/>
                <a:sym typeface="Futura"/>
              </a:rPr>
              <a:t>When this data is received, it is stored in an Indexer. The indexer is then broken down into different logical data stores and at each data store you can set permissions which will control what each user views, accesses and uses</a:t>
            </a:r>
          </a:p>
          <a:p>
            <a:pPr algn="just" marL="777243" indent="-388622" lvl="1">
              <a:lnSpc>
                <a:spcPts val="7344"/>
              </a:lnSpc>
              <a:buFont typeface="Arial"/>
              <a:buChar char="•"/>
            </a:pPr>
            <a:r>
              <a:rPr lang="en-US" sz="3600">
                <a:solidFill>
                  <a:srgbClr val="000000"/>
                </a:solidFill>
                <a:latin typeface="Futura"/>
                <a:ea typeface="Futura"/>
                <a:cs typeface="Futura"/>
                <a:sym typeface="Futura"/>
              </a:rPr>
              <a:t>Once the data is in, you can search the indexed data and also distribute searches to other search peers and the results will merged and sent back to the Search head</a:t>
            </a:r>
          </a:p>
        </p:txBody>
      </p:sp>
      <p:grpSp>
        <p:nvGrpSpPr>
          <p:cNvPr name="Group 8" id="8"/>
          <p:cNvGrpSpPr/>
          <p:nvPr/>
        </p:nvGrpSpPr>
        <p:grpSpPr>
          <a:xfrm rot="0">
            <a:off x="15198136" y="8758931"/>
            <a:ext cx="2937464" cy="998738"/>
            <a:chOff x="0" y="0"/>
            <a:chExt cx="3916619" cy="1331650"/>
          </a:xfrm>
        </p:grpSpPr>
        <p:sp>
          <p:nvSpPr>
            <p:cNvPr name="Freeform 9" id="9"/>
            <p:cNvSpPr/>
            <p:nvPr/>
          </p:nvSpPr>
          <p:spPr>
            <a:xfrm flipH="false" flipV="false" rot="0">
              <a:off x="0" y="0"/>
              <a:ext cx="3916619" cy="1331650"/>
            </a:xfrm>
            <a:custGeom>
              <a:avLst/>
              <a:gdLst/>
              <a:ahLst/>
              <a:cxnLst/>
              <a:rect r="r" b="b" t="t" l="l"/>
              <a:pathLst>
                <a:path h="1331650" w="3916619">
                  <a:moveTo>
                    <a:pt x="0" y="0"/>
                  </a:moveTo>
                  <a:lnTo>
                    <a:pt x="3916619" y="0"/>
                  </a:lnTo>
                  <a:lnTo>
                    <a:pt x="3916619" y="1331650"/>
                  </a:lnTo>
                  <a:lnTo>
                    <a:pt x="0" y="13316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654920" y="216269"/>
              <a:ext cx="2269801" cy="481990"/>
            </a:xfrm>
            <a:prstGeom prst="rect">
              <a:avLst/>
            </a:prstGeom>
          </p:spPr>
          <p:txBody>
            <a:bodyPr anchor="t" rtlCol="false" tIns="0" lIns="0" bIns="0" rIns="0">
              <a:spAutoFit/>
            </a:bodyPr>
            <a:lstStyle/>
            <a:p>
              <a:pPr algn="ctr">
                <a:lnSpc>
                  <a:spcPts val="2630"/>
                </a:lnSpc>
                <a:spcBef>
                  <a:spcPct val="0"/>
                </a:spcBef>
              </a:pPr>
              <a:r>
                <a:rPr lang="en-US" sz="2192" spc="149">
                  <a:solidFill>
                    <a:srgbClr val="000000"/>
                  </a:solidFill>
                  <a:latin typeface="Calibri (MS)"/>
                  <a:ea typeface="Calibri (MS)"/>
                  <a:cs typeface="Calibri (MS)"/>
                  <a:sym typeface="Calibri (MS)"/>
                </a:rPr>
                <a:t>Continue...</a:t>
              </a:r>
            </a:p>
          </p:txBody>
        </p:sp>
      </p:grpSp>
      <p:grpSp>
        <p:nvGrpSpPr>
          <p:cNvPr name="Group 11" id="11"/>
          <p:cNvGrpSpPr/>
          <p:nvPr/>
        </p:nvGrpSpPr>
        <p:grpSpPr>
          <a:xfrm rot="0">
            <a:off x="0" y="9786871"/>
            <a:ext cx="18288000" cy="500129"/>
            <a:chOff x="0" y="0"/>
            <a:chExt cx="24384000" cy="666839"/>
          </a:xfrm>
        </p:grpSpPr>
        <p:grpSp>
          <p:nvGrpSpPr>
            <p:cNvPr name="Group 12" id="12"/>
            <p:cNvGrpSpPr/>
            <p:nvPr/>
          </p:nvGrpSpPr>
          <p:grpSpPr>
            <a:xfrm rot="0">
              <a:off x="0" y="0"/>
              <a:ext cx="24384000" cy="666839"/>
              <a:chOff x="0" y="0"/>
              <a:chExt cx="1083733" cy="29637"/>
            </a:xfrm>
          </p:grpSpPr>
          <p:sp>
            <p:nvSpPr>
              <p:cNvPr name="Freeform 13" id="13"/>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4" id="14"/>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5" id="15"/>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694390" y="3380471"/>
            <a:ext cx="16899220" cy="3727706"/>
          </a:xfrm>
          <a:prstGeom prst="rect">
            <a:avLst/>
          </a:prstGeom>
        </p:spPr>
        <p:txBody>
          <a:bodyPr anchor="t" rtlCol="false" tIns="0" lIns="0" bIns="0" rIns="0">
            <a:spAutoFit/>
          </a:bodyPr>
          <a:lstStyle/>
          <a:p>
            <a:pPr algn="just">
              <a:lnSpc>
                <a:spcPts val="10037"/>
              </a:lnSpc>
            </a:pPr>
            <a:r>
              <a:rPr lang="en-US" sz="4199">
                <a:solidFill>
                  <a:srgbClr val="000000"/>
                </a:solidFill>
                <a:latin typeface="Futura"/>
                <a:ea typeface="Futura"/>
                <a:cs typeface="Futura"/>
                <a:sym typeface="Futura"/>
              </a:rPr>
              <a:t>Y</a:t>
            </a:r>
            <a:r>
              <a:rPr lang="en-US" sz="4199">
                <a:solidFill>
                  <a:srgbClr val="000000"/>
                </a:solidFill>
                <a:latin typeface="Futura"/>
                <a:ea typeface="Futura"/>
                <a:cs typeface="Futura"/>
                <a:sym typeface="Futura"/>
              </a:rPr>
              <a:t>ou can download the setup using the below link which is available for both windows and Linux platforms.</a:t>
            </a:r>
          </a:p>
          <a:p>
            <a:pPr algn="just">
              <a:lnSpc>
                <a:spcPts val="10037"/>
              </a:lnSpc>
            </a:pPr>
            <a:r>
              <a:rPr lang="en-US" sz="4199">
                <a:solidFill>
                  <a:srgbClr val="000000"/>
                </a:solidFill>
                <a:latin typeface="Futura"/>
                <a:ea typeface="Futura"/>
                <a:cs typeface="Futura"/>
                <a:sym typeface="Futura"/>
              </a:rPr>
              <a:t>https://www.splunk.com/en_us/download/splunk-enterprise.html.</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TextBox 6" id="6"/>
          <p:cNvSpPr txBox="true"/>
          <p:nvPr/>
        </p:nvSpPr>
        <p:spPr>
          <a:xfrm rot="0">
            <a:off x="3700753" y="9823548"/>
            <a:ext cx="10886494" cy="357738"/>
          </a:xfrm>
          <a:prstGeom prst="rect">
            <a:avLst/>
          </a:prstGeom>
        </p:spPr>
        <p:txBody>
          <a:bodyPr anchor="t" rtlCol="false" tIns="0" lIns="0" bIns="0" rIns="0">
            <a:spAutoFit/>
          </a:bodyPr>
          <a:lstStyle/>
          <a:p>
            <a:pPr algn="ctr">
              <a:lnSpc>
                <a:spcPts val="2857"/>
              </a:lnSpc>
              <a:spcBef>
                <a:spcPct val="0"/>
              </a:spcBef>
            </a:pPr>
          </a:p>
        </p:txBody>
      </p:sp>
      <p:sp>
        <p:nvSpPr>
          <p:cNvPr name="Freeform 7" id="7"/>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8" id="8"/>
          <p:cNvSpPr/>
          <p:nvPr/>
        </p:nvSpPr>
        <p:spPr>
          <a:xfrm flipH="false" flipV="false" rot="0">
            <a:off x="9144000" y="2507298"/>
            <a:ext cx="8917078" cy="6936762"/>
          </a:xfrm>
          <a:custGeom>
            <a:avLst/>
            <a:gdLst/>
            <a:ahLst/>
            <a:cxnLst/>
            <a:rect r="r" b="b" t="t" l="l"/>
            <a:pathLst>
              <a:path h="6936762" w="8917078">
                <a:moveTo>
                  <a:pt x="0" y="0"/>
                </a:moveTo>
                <a:lnTo>
                  <a:pt x="8917078" y="0"/>
                </a:lnTo>
                <a:lnTo>
                  <a:pt x="8917078" y="6936762"/>
                </a:lnTo>
                <a:lnTo>
                  <a:pt x="0" y="6936762"/>
                </a:lnTo>
                <a:lnTo>
                  <a:pt x="0" y="0"/>
                </a:lnTo>
                <a:close/>
              </a:path>
            </a:pathLst>
          </a:custGeom>
          <a:blipFill>
            <a:blip r:embed="rId3"/>
            <a:stretch>
              <a:fillRect l="0" t="0" r="0" b="0"/>
            </a:stretch>
          </a:blipFill>
        </p:spPr>
      </p:sp>
      <p:sp>
        <p:nvSpPr>
          <p:cNvPr name="TextBox 9" id="9"/>
          <p:cNvSpPr txBox="true"/>
          <p:nvPr/>
        </p:nvSpPr>
        <p:spPr>
          <a:xfrm rot="0">
            <a:off x="535785" y="3699284"/>
            <a:ext cx="8421341" cy="1802129"/>
          </a:xfrm>
          <a:prstGeom prst="rect">
            <a:avLst/>
          </a:prstGeom>
        </p:spPr>
        <p:txBody>
          <a:bodyPr anchor="t" rtlCol="false" tIns="0" lIns="0" bIns="0" rIns="0">
            <a:spAutoFit/>
          </a:bodyPr>
          <a:lstStyle/>
          <a:p>
            <a:pPr algn="just">
              <a:lnSpc>
                <a:spcPts val="4710"/>
              </a:lnSpc>
              <a:spcBef>
                <a:spcPct val="0"/>
              </a:spcBef>
            </a:pPr>
            <a:r>
              <a:rPr lang="en-US" b="true" sz="3000">
                <a:solidFill>
                  <a:srgbClr val="000000"/>
                </a:solidFill>
                <a:latin typeface="Futura Bold"/>
                <a:ea typeface="Futura Bold"/>
                <a:cs typeface="Futura Bold"/>
                <a:sym typeface="Futura Bold"/>
              </a:rPr>
              <a:t>Step 1</a:t>
            </a:r>
          </a:p>
          <a:p>
            <a:pPr algn="just">
              <a:lnSpc>
                <a:spcPts val="4710"/>
              </a:lnSpc>
              <a:spcBef>
                <a:spcPct val="0"/>
              </a:spcBef>
            </a:pPr>
            <a:r>
              <a:rPr lang="en-US" sz="3000">
                <a:solidFill>
                  <a:srgbClr val="000000"/>
                </a:solidFill>
                <a:latin typeface="Futura"/>
                <a:ea typeface="Futura"/>
                <a:cs typeface="Futura"/>
                <a:sym typeface="Futura"/>
              </a:rPr>
              <a:t>Download the .deb package as shown in the screenshot </a:t>
            </a:r>
          </a:p>
        </p:txBody>
      </p:sp>
      <p:sp>
        <p:nvSpPr>
          <p:cNvPr name="TextBox 10" id="10"/>
          <p:cNvSpPr txBox="true"/>
          <p:nvPr/>
        </p:nvSpPr>
        <p:spPr>
          <a:xfrm rot="0">
            <a:off x="535785" y="2307273"/>
            <a:ext cx="5970339" cy="967340"/>
          </a:xfrm>
          <a:prstGeom prst="rect">
            <a:avLst/>
          </a:prstGeom>
        </p:spPr>
        <p:txBody>
          <a:bodyPr anchor="t" rtlCol="false" tIns="0" lIns="0" bIns="0" rIns="0">
            <a:spAutoFit/>
          </a:bodyPr>
          <a:lstStyle/>
          <a:p>
            <a:pPr algn="ctr">
              <a:lnSpc>
                <a:spcPts val="7057"/>
              </a:lnSpc>
              <a:spcBef>
                <a:spcPct val="0"/>
              </a:spcBef>
            </a:pPr>
            <a:r>
              <a:rPr lang="en-US" b="true" sz="5040">
                <a:solidFill>
                  <a:srgbClr val="000000"/>
                </a:solidFill>
                <a:latin typeface="Futura Bold"/>
                <a:ea typeface="Futura Bold"/>
                <a:cs typeface="Futura Bold"/>
                <a:sym typeface="Futura Bold"/>
              </a:rPr>
              <a:t>Linux Versions</a:t>
            </a:r>
          </a:p>
        </p:txBody>
      </p:sp>
      <p:grpSp>
        <p:nvGrpSpPr>
          <p:cNvPr name="Group 11" id="11"/>
          <p:cNvGrpSpPr/>
          <p:nvPr/>
        </p:nvGrpSpPr>
        <p:grpSpPr>
          <a:xfrm rot="0">
            <a:off x="0" y="9786871"/>
            <a:ext cx="18288000" cy="500129"/>
            <a:chOff x="0" y="0"/>
            <a:chExt cx="24384000" cy="666839"/>
          </a:xfrm>
        </p:grpSpPr>
        <p:grpSp>
          <p:nvGrpSpPr>
            <p:cNvPr name="Group 12" id="12"/>
            <p:cNvGrpSpPr/>
            <p:nvPr/>
          </p:nvGrpSpPr>
          <p:grpSpPr>
            <a:xfrm rot="0">
              <a:off x="0" y="0"/>
              <a:ext cx="24384000" cy="666839"/>
              <a:chOff x="0" y="0"/>
              <a:chExt cx="1083733" cy="29637"/>
            </a:xfrm>
          </p:grpSpPr>
          <p:sp>
            <p:nvSpPr>
              <p:cNvPr name="Freeform 13" id="13"/>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4" id="14"/>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5" id="15"/>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17224" y="153166"/>
            <a:ext cx="3003082" cy="636765"/>
          </a:xfrm>
          <a:custGeom>
            <a:avLst/>
            <a:gdLst/>
            <a:ahLst/>
            <a:cxnLst/>
            <a:rect r="r" b="b" t="t" l="l"/>
            <a:pathLst>
              <a:path h="636765" w="3003082">
                <a:moveTo>
                  <a:pt x="0" y="0"/>
                </a:moveTo>
                <a:lnTo>
                  <a:pt x="3003081" y="0"/>
                </a:lnTo>
                <a:lnTo>
                  <a:pt x="3003081" y="636765"/>
                </a:lnTo>
                <a:lnTo>
                  <a:pt x="0" y="636765"/>
                </a:lnTo>
                <a:lnTo>
                  <a:pt x="0" y="0"/>
                </a:lnTo>
                <a:close/>
              </a:path>
            </a:pathLst>
          </a:custGeom>
          <a:blipFill>
            <a:blip r:embed="rId2"/>
            <a:stretch>
              <a:fillRect l="0" t="0" r="0" b="0"/>
            </a:stretch>
          </a:blipFill>
        </p:spPr>
      </p:sp>
      <p:sp>
        <p:nvSpPr>
          <p:cNvPr name="TextBox 3" id="3"/>
          <p:cNvSpPr txBox="true"/>
          <p:nvPr/>
        </p:nvSpPr>
        <p:spPr>
          <a:xfrm rot="0">
            <a:off x="2166288" y="4083866"/>
            <a:ext cx="4257587" cy="13906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Futura Bold"/>
                <a:ea typeface="Futura Bold"/>
                <a:cs typeface="Futura Bold"/>
                <a:sym typeface="Futura Bold"/>
              </a:rPr>
              <a:t>AGENDA</a:t>
            </a:r>
          </a:p>
        </p:txBody>
      </p:sp>
      <p:grpSp>
        <p:nvGrpSpPr>
          <p:cNvPr name="Group 4" id="4"/>
          <p:cNvGrpSpPr/>
          <p:nvPr/>
        </p:nvGrpSpPr>
        <p:grpSpPr>
          <a:xfrm rot="-2699999">
            <a:off x="9860567" y="-2818322"/>
            <a:ext cx="4565743" cy="7536262"/>
            <a:chOff x="0" y="0"/>
            <a:chExt cx="4163738" cy="6872708"/>
          </a:xfrm>
        </p:grpSpPr>
        <p:sp>
          <p:nvSpPr>
            <p:cNvPr name="Freeform 5" id="5"/>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F17869"/>
            </a:solidFill>
          </p:spPr>
        </p:sp>
      </p:grpSp>
      <p:grpSp>
        <p:nvGrpSpPr>
          <p:cNvPr name="Group 6" id="6"/>
          <p:cNvGrpSpPr/>
          <p:nvPr/>
        </p:nvGrpSpPr>
        <p:grpSpPr>
          <a:xfrm rot="-2699999">
            <a:off x="12094709" y="5591409"/>
            <a:ext cx="4580404" cy="7504006"/>
            <a:chOff x="0" y="0"/>
            <a:chExt cx="4177108" cy="6843292"/>
          </a:xfrm>
        </p:grpSpPr>
        <p:sp>
          <p:nvSpPr>
            <p:cNvPr name="Freeform 7" id="7"/>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17869"/>
            </a:solidFill>
          </p:spPr>
        </p:sp>
      </p:grpSp>
      <p:grpSp>
        <p:nvGrpSpPr>
          <p:cNvPr name="Group 8" id="8"/>
          <p:cNvGrpSpPr/>
          <p:nvPr/>
        </p:nvGrpSpPr>
        <p:grpSpPr>
          <a:xfrm rot="0">
            <a:off x="8372001" y="3515689"/>
            <a:ext cx="771999" cy="771999"/>
            <a:chOff x="0" y="0"/>
            <a:chExt cx="1029332" cy="1029332"/>
          </a:xfrm>
        </p:grpSpPr>
        <p:grpSp>
          <p:nvGrpSpPr>
            <p:cNvPr name="Group 9" id="9"/>
            <p:cNvGrpSpPr/>
            <p:nvPr/>
          </p:nvGrpSpPr>
          <p:grpSpPr>
            <a:xfrm rot="0">
              <a:off x="0" y="0"/>
              <a:ext cx="1029332" cy="1029332"/>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7869"/>
              </a:solidFill>
            </p:spPr>
          </p:sp>
        </p:grpSp>
        <p:sp>
          <p:nvSpPr>
            <p:cNvPr name="TextBox 11" id="11"/>
            <p:cNvSpPr txBox="true"/>
            <p:nvPr/>
          </p:nvSpPr>
          <p:spPr>
            <a:xfrm rot="0">
              <a:off x="151192" y="-48833"/>
              <a:ext cx="726948" cy="926973"/>
            </a:xfrm>
            <a:prstGeom prst="rect">
              <a:avLst/>
            </a:prstGeom>
          </p:spPr>
          <p:txBody>
            <a:bodyPr anchor="t" rtlCol="false" tIns="0" lIns="0" bIns="0" rIns="0">
              <a:spAutoFit/>
            </a:bodyPr>
            <a:lstStyle/>
            <a:p>
              <a:pPr algn="ctr">
                <a:lnSpc>
                  <a:spcPts val="5652"/>
                </a:lnSpc>
              </a:pPr>
              <a:r>
                <a:rPr lang="en-US" sz="3600">
                  <a:solidFill>
                    <a:srgbClr val="FFFFFF"/>
                  </a:solidFill>
                  <a:latin typeface="Futura"/>
                  <a:ea typeface="Futura"/>
                  <a:cs typeface="Futura"/>
                  <a:sym typeface="Futura"/>
                </a:rPr>
                <a:t>1</a:t>
              </a:r>
            </a:p>
          </p:txBody>
        </p:sp>
      </p:grpSp>
      <p:sp>
        <p:nvSpPr>
          <p:cNvPr name="TextBox 12" id="12"/>
          <p:cNvSpPr txBox="true"/>
          <p:nvPr/>
        </p:nvSpPr>
        <p:spPr>
          <a:xfrm rot="0">
            <a:off x="9517974" y="3377815"/>
            <a:ext cx="8159904" cy="752472"/>
          </a:xfrm>
          <a:prstGeom prst="rect">
            <a:avLst/>
          </a:prstGeom>
        </p:spPr>
        <p:txBody>
          <a:bodyPr anchor="t" rtlCol="false" tIns="0" lIns="0" bIns="0" rIns="0">
            <a:spAutoFit/>
          </a:bodyPr>
          <a:lstStyle/>
          <a:p>
            <a:pPr algn="just" marL="0" indent="0" lvl="1">
              <a:lnSpc>
                <a:spcPts val="6000"/>
              </a:lnSpc>
              <a:spcBef>
                <a:spcPct val="0"/>
              </a:spcBef>
            </a:pPr>
            <a:r>
              <a:rPr lang="en-US" sz="3000">
                <a:solidFill>
                  <a:srgbClr val="000000"/>
                </a:solidFill>
                <a:latin typeface="Futura"/>
                <a:ea typeface="Futura"/>
                <a:cs typeface="Futura"/>
                <a:sym typeface="Futura"/>
              </a:rPr>
              <a:t>SPLUNK ARCHITECTURE AND SETUP</a:t>
            </a:r>
          </a:p>
        </p:txBody>
      </p:sp>
      <p:grpSp>
        <p:nvGrpSpPr>
          <p:cNvPr name="Group 13" id="13"/>
          <p:cNvGrpSpPr/>
          <p:nvPr/>
        </p:nvGrpSpPr>
        <p:grpSpPr>
          <a:xfrm rot="0">
            <a:off x="8372001" y="4757501"/>
            <a:ext cx="771999" cy="771999"/>
            <a:chOff x="0" y="0"/>
            <a:chExt cx="1029332" cy="1029332"/>
          </a:xfrm>
        </p:grpSpPr>
        <p:grpSp>
          <p:nvGrpSpPr>
            <p:cNvPr name="Group 14" id="14"/>
            <p:cNvGrpSpPr/>
            <p:nvPr/>
          </p:nvGrpSpPr>
          <p:grpSpPr>
            <a:xfrm rot="0">
              <a:off x="0" y="0"/>
              <a:ext cx="1029332" cy="102933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7869"/>
              </a:solidFill>
            </p:spPr>
          </p:sp>
        </p:grpSp>
        <p:sp>
          <p:nvSpPr>
            <p:cNvPr name="TextBox 16" id="16"/>
            <p:cNvSpPr txBox="true"/>
            <p:nvPr/>
          </p:nvSpPr>
          <p:spPr>
            <a:xfrm rot="0">
              <a:off x="151192" y="-48833"/>
              <a:ext cx="726948" cy="926973"/>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Futura"/>
                  <a:ea typeface="Futura"/>
                  <a:cs typeface="Futura"/>
                  <a:sym typeface="Futura"/>
                </a:rPr>
                <a:t>2</a:t>
              </a:r>
            </a:p>
          </p:txBody>
        </p:sp>
      </p:grpSp>
      <p:sp>
        <p:nvSpPr>
          <p:cNvPr name="TextBox 17" id="17"/>
          <p:cNvSpPr txBox="true"/>
          <p:nvPr/>
        </p:nvSpPr>
        <p:spPr>
          <a:xfrm rot="0">
            <a:off x="9517974" y="5876538"/>
            <a:ext cx="7322748" cy="752472"/>
          </a:xfrm>
          <a:prstGeom prst="rect">
            <a:avLst/>
          </a:prstGeom>
        </p:spPr>
        <p:txBody>
          <a:bodyPr anchor="t" rtlCol="false" tIns="0" lIns="0" bIns="0" rIns="0">
            <a:spAutoFit/>
          </a:bodyPr>
          <a:lstStyle/>
          <a:p>
            <a:pPr algn="just" marL="0" indent="0" lvl="1">
              <a:lnSpc>
                <a:spcPts val="6000"/>
              </a:lnSpc>
              <a:spcBef>
                <a:spcPct val="0"/>
              </a:spcBef>
            </a:pPr>
            <a:r>
              <a:rPr lang="en-US" sz="3000">
                <a:solidFill>
                  <a:srgbClr val="000000"/>
                </a:solidFill>
                <a:latin typeface="Futura"/>
                <a:ea typeface="Futura"/>
                <a:cs typeface="Futura"/>
                <a:sym typeface="Futura"/>
              </a:rPr>
              <a:t>INSTALLATION AND CONFIGURATION</a:t>
            </a:r>
          </a:p>
        </p:txBody>
      </p:sp>
      <p:sp>
        <p:nvSpPr>
          <p:cNvPr name="TextBox 18" id="18"/>
          <p:cNvSpPr txBox="true"/>
          <p:nvPr/>
        </p:nvSpPr>
        <p:spPr>
          <a:xfrm rot="0">
            <a:off x="9517974" y="4569641"/>
            <a:ext cx="7322748" cy="752472"/>
          </a:xfrm>
          <a:prstGeom prst="rect">
            <a:avLst/>
          </a:prstGeom>
        </p:spPr>
        <p:txBody>
          <a:bodyPr anchor="t" rtlCol="false" tIns="0" lIns="0" bIns="0" rIns="0">
            <a:spAutoFit/>
          </a:bodyPr>
          <a:lstStyle/>
          <a:p>
            <a:pPr algn="l" marL="0" indent="0" lvl="1">
              <a:lnSpc>
                <a:spcPts val="6000"/>
              </a:lnSpc>
              <a:spcBef>
                <a:spcPct val="0"/>
              </a:spcBef>
            </a:pPr>
            <a:r>
              <a:rPr lang="en-US" sz="3000">
                <a:solidFill>
                  <a:srgbClr val="000000"/>
                </a:solidFill>
                <a:latin typeface="Futura"/>
                <a:ea typeface="Futura"/>
                <a:cs typeface="Futura"/>
                <a:sym typeface="Futura"/>
              </a:rPr>
              <a:t>KEY SPLUNK COMPONENTS</a:t>
            </a:r>
          </a:p>
        </p:txBody>
      </p:sp>
      <p:grpSp>
        <p:nvGrpSpPr>
          <p:cNvPr name="Group 19" id="19"/>
          <p:cNvGrpSpPr/>
          <p:nvPr/>
        </p:nvGrpSpPr>
        <p:grpSpPr>
          <a:xfrm rot="0">
            <a:off x="8372001" y="6014412"/>
            <a:ext cx="771999" cy="771999"/>
            <a:chOff x="0" y="0"/>
            <a:chExt cx="1029332" cy="1029332"/>
          </a:xfrm>
        </p:grpSpPr>
        <p:grpSp>
          <p:nvGrpSpPr>
            <p:cNvPr name="Group 20" id="20"/>
            <p:cNvGrpSpPr/>
            <p:nvPr/>
          </p:nvGrpSpPr>
          <p:grpSpPr>
            <a:xfrm rot="0">
              <a:off x="0" y="0"/>
              <a:ext cx="1029332" cy="1029332"/>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7869"/>
              </a:solidFill>
            </p:spPr>
          </p:sp>
        </p:grpSp>
        <p:sp>
          <p:nvSpPr>
            <p:cNvPr name="TextBox 22" id="22"/>
            <p:cNvSpPr txBox="true"/>
            <p:nvPr/>
          </p:nvSpPr>
          <p:spPr>
            <a:xfrm rot="0">
              <a:off x="151192" y="-56804"/>
              <a:ext cx="726948" cy="926973"/>
            </a:xfrm>
            <a:prstGeom prst="rect">
              <a:avLst/>
            </a:prstGeom>
          </p:spPr>
          <p:txBody>
            <a:bodyPr anchor="t" rtlCol="false" tIns="0" lIns="0" bIns="0" rIns="0">
              <a:spAutoFit/>
            </a:bodyPr>
            <a:lstStyle/>
            <a:p>
              <a:pPr algn="ctr" marL="0" indent="0" lvl="1">
                <a:lnSpc>
                  <a:spcPts val="5652"/>
                </a:lnSpc>
                <a:spcBef>
                  <a:spcPct val="0"/>
                </a:spcBef>
              </a:pPr>
              <a:r>
                <a:rPr lang="en-US" sz="3600" u="none">
                  <a:solidFill>
                    <a:srgbClr val="FFFFFF"/>
                  </a:solidFill>
                  <a:latin typeface="Futura"/>
                  <a:ea typeface="Futura"/>
                  <a:cs typeface="Futura"/>
                  <a:sym typeface="Futura"/>
                </a:rPr>
                <a:t>3</a:t>
              </a:r>
            </a:p>
          </p:txBody>
        </p:sp>
      </p:grpSp>
      <p:grpSp>
        <p:nvGrpSpPr>
          <p:cNvPr name="Group 23" id="23"/>
          <p:cNvGrpSpPr/>
          <p:nvPr/>
        </p:nvGrpSpPr>
        <p:grpSpPr>
          <a:xfrm rot="0">
            <a:off x="0" y="9786871"/>
            <a:ext cx="18288000" cy="500129"/>
            <a:chOff x="0" y="0"/>
            <a:chExt cx="24384000" cy="666839"/>
          </a:xfrm>
        </p:grpSpPr>
        <p:grpSp>
          <p:nvGrpSpPr>
            <p:cNvPr name="Group 24" id="24"/>
            <p:cNvGrpSpPr/>
            <p:nvPr/>
          </p:nvGrpSpPr>
          <p:grpSpPr>
            <a:xfrm rot="0">
              <a:off x="0" y="0"/>
              <a:ext cx="24384000" cy="666839"/>
              <a:chOff x="0" y="0"/>
              <a:chExt cx="1083733" cy="29637"/>
            </a:xfrm>
          </p:grpSpPr>
          <p:sp>
            <p:nvSpPr>
              <p:cNvPr name="Freeform 25" id="25"/>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26" id="26"/>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27" id="27"/>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5289033" y="2989056"/>
            <a:ext cx="12846567" cy="5973245"/>
          </a:xfrm>
          <a:custGeom>
            <a:avLst/>
            <a:gdLst/>
            <a:ahLst/>
            <a:cxnLst/>
            <a:rect r="r" b="b" t="t" l="l"/>
            <a:pathLst>
              <a:path h="5973245" w="12846567">
                <a:moveTo>
                  <a:pt x="0" y="0"/>
                </a:moveTo>
                <a:lnTo>
                  <a:pt x="12846567" y="0"/>
                </a:lnTo>
                <a:lnTo>
                  <a:pt x="12846567" y="5973245"/>
                </a:lnTo>
                <a:lnTo>
                  <a:pt x="0" y="5973245"/>
                </a:lnTo>
                <a:lnTo>
                  <a:pt x="0" y="0"/>
                </a:lnTo>
                <a:close/>
              </a:path>
            </a:pathLst>
          </a:custGeom>
          <a:blipFill>
            <a:blip r:embed="rId3"/>
            <a:stretch>
              <a:fillRect l="0" t="0" r="0" b="0"/>
            </a:stretch>
          </a:blipFill>
        </p:spPr>
      </p:sp>
      <p:sp>
        <p:nvSpPr>
          <p:cNvPr name="TextBox 8" id="8"/>
          <p:cNvSpPr txBox="true"/>
          <p:nvPr/>
        </p:nvSpPr>
        <p:spPr>
          <a:xfrm rot="0">
            <a:off x="374091" y="2282978"/>
            <a:ext cx="4467258" cy="2983229"/>
          </a:xfrm>
          <a:prstGeom prst="rect">
            <a:avLst/>
          </a:prstGeom>
        </p:spPr>
        <p:txBody>
          <a:bodyPr anchor="t" rtlCol="false" tIns="0" lIns="0" bIns="0" rIns="0">
            <a:spAutoFit/>
          </a:bodyPr>
          <a:lstStyle/>
          <a:p>
            <a:pPr algn="just">
              <a:lnSpc>
                <a:spcPts val="4710"/>
              </a:lnSpc>
            </a:pPr>
            <a:r>
              <a:rPr lang="en-US" sz="3000" b="true">
                <a:solidFill>
                  <a:srgbClr val="000000"/>
                </a:solidFill>
                <a:latin typeface="Futura Bold"/>
                <a:ea typeface="Futura Bold"/>
                <a:cs typeface="Futura Bold"/>
                <a:sym typeface="Futura Bold"/>
              </a:rPr>
              <a:t>Step 2</a:t>
            </a:r>
          </a:p>
          <a:p>
            <a:pPr algn="just">
              <a:lnSpc>
                <a:spcPts val="4710"/>
              </a:lnSpc>
              <a:spcBef>
                <a:spcPct val="0"/>
              </a:spcBef>
            </a:pPr>
            <a:r>
              <a:rPr lang="en-US" sz="3000">
                <a:solidFill>
                  <a:srgbClr val="000000"/>
                </a:solidFill>
                <a:latin typeface="Futura"/>
                <a:ea typeface="Futura"/>
                <a:cs typeface="Futura"/>
                <a:sym typeface="Futura"/>
              </a:rPr>
              <a:t>Go to the download directory and install Splunk using the downloaded package.</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5601014" y="3108797"/>
            <a:ext cx="12331518" cy="5733763"/>
          </a:xfrm>
          <a:custGeom>
            <a:avLst/>
            <a:gdLst/>
            <a:ahLst/>
            <a:cxnLst/>
            <a:rect r="r" b="b" t="t" l="l"/>
            <a:pathLst>
              <a:path h="5733763" w="12331518">
                <a:moveTo>
                  <a:pt x="0" y="0"/>
                </a:moveTo>
                <a:lnTo>
                  <a:pt x="12331518" y="0"/>
                </a:lnTo>
                <a:lnTo>
                  <a:pt x="12331518" y="5733763"/>
                </a:lnTo>
                <a:lnTo>
                  <a:pt x="0" y="5733763"/>
                </a:lnTo>
                <a:lnTo>
                  <a:pt x="0" y="0"/>
                </a:lnTo>
                <a:close/>
              </a:path>
            </a:pathLst>
          </a:custGeom>
          <a:blipFill>
            <a:blip r:embed="rId3"/>
            <a:stretch>
              <a:fillRect l="0" t="0" r="0" b="0"/>
            </a:stretch>
          </a:blipFill>
        </p:spPr>
      </p:sp>
      <p:sp>
        <p:nvSpPr>
          <p:cNvPr name="TextBox 8" id="8"/>
          <p:cNvSpPr txBox="true"/>
          <p:nvPr/>
        </p:nvSpPr>
        <p:spPr>
          <a:xfrm rot="0">
            <a:off x="310786" y="2409589"/>
            <a:ext cx="4973701" cy="4754879"/>
          </a:xfrm>
          <a:prstGeom prst="rect">
            <a:avLst/>
          </a:prstGeom>
        </p:spPr>
        <p:txBody>
          <a:bodyPr anchor="t" rtlCol="false" tIns="0" lIns="0" bIns="0" rIns="0">
            <a:spAutoFit/>
          </a:bodyPr>
          <a:lstStyle/>
          <a:p>
            <a:pPr algn="just">
              <a:lnSpc>
                <a:spcPts val="4710"/>
              </a:lnSpc>
            </a:pPr>
            <a:r>
              <a:rPr lang="en-US" sz="3000" b="true">
                <a:solidFill>
                  <a:srgbClr val="000000"/>
                </a:solidFill>
                <a:latin typeface="Futura Bold"/>
                <a:ea typeface="Futura Bold"/>
                <a:cs typeface="Futura Bold"/>
                <a:sym typeface="Futura Bold"/>
              </a:rPr>
              <a:t>Step 3</a:t>
            </a:r>
          </a:p>
          <a:p>
            <a:pPr algn="just">
              <a:lnSpc>
                <a:spcPts val="4710"/>
              </a:lnSpc>
              <a:spcBef>
                <a:spcPct val="0"/>
              </a:spcBef>
            </a:pPr>
            <a:r>
              <a:rPr lang="en-US" sz="3000">
                <a:solidFill>
                  <a:srgbClr val="000000"/>
                </a:solidFill>
                <a:latin typeface="Futura"/>
                <a:ea typeface="Futura"/>
                <a:cs typeface="Futura"/>
                <a:sym typeface="Futura"/>
              </a:rPr>
              <a:t>Next you can start Splunk by using the following command with accept license argument. It will ask for administrator user name and password which you should provide and remember.</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7315041" y="2581039"/>
            <a:ext cx="10820559" cy="6865554"/>
          </a:xfrm>
          <a:custGeom>
            <a:avLst/>
            <a:gdLst/>
            <a:ahLst/>
            <a:cxnLst/>
            <a:rect r="r" b="b" t="t" l="l"/>
            <a:pathLst>
              <a:path h="6865554" w="10820559">
                <a:moveTo>
                  <a:pt x="0" y="0"/>
                </a:moveTo>
                <a:lnTo>
                  <a:pt x="10820559" y="0"/>
                </a:lnTo>
                <a:lnTo>
                  <a:pt x="10820559" y="6865554"/>
                </a:lnTo>
                <a:lnTo>
                  <a:pt x="0" y="6865554"/>
                </a:lnTo>
                <a:lnTo>
                  <a:pt x="0" y="0"/>
                </a:lnTo>
                <a:close/>
              </a:path>
            </a:pathLst>
          </a:custGeom>
          <a:blipFill>
            <a:blip r:embed="rId3"/>
            <a:stretch>
              <a:fillRect l="0" t="0" r="0" b="0"/>
            </a:stretch>
          </a:blipFill>
        </p:spPr>
      </p:sp>
      <p:sp>
        <p:nvSpPr>
          <p:cNvPr name="TextBox 8" id="8"/>
          <p:cNvSpPr txBox="true"/>
          <p:nvPr/>
        </p:nvSpPr>
        <p:spPr>
          <a:xfrm rot="0">
            <a:off x="310786" y="2409589"/>
            <a:ext cx="6493030" cy="2392679"/>
          </a:xfrm>
          <a:prstGeom prst="rect">
            <a:avLst/>
          </a:prstGeom>
        </p:spPr>
        <p:txBody>
          <a:bodyPr anchor="t" rtlCol="false" tIns="0" lIns="0" bIns="0" rIns="0">
            <a:spAutoFit/>
          </a:bodyPr>
          <a:lstStyle/>
          <a:p>
            <a:pPr algn="just">
              <a:lnSpc>
                <a:spcPts val="4710"/>
              </a:lnSpc>
            </a:pPr>
            <a:r>
              <a:rPr lang="en-US" sz="3000" b="true">
                <a:solidFill>
                  <a:srgbClr val="000000"/>
                </a:solidFill>
                <a:latin typeface="Futura Bold"/>
                <a:ea typeface="Futura Bold"/>
                <a:cs typeface="Futura Bold"/>
                <a:sym typeface="Futura Bold"/>
              </a:rPr>
              <a:t>Step 4</a:t>
            </a:r>
          </a:p>
          <a:p>
            <a:pPr algn="just">
              <a:lnSpc>
                <a:spcPts val="4710"/>
              </a:lnSpc>
              <a:spcBef>
                <a:spcPct val="0"/>
              </a:spcBef>
            </a:pPr>
            <a:r>
              <a:rPr lang="en-US" sz="3000">
                <a:solidFill>
                  <a:srgbClr val="000000"/>
                </a:solidFill>
                <a:latin typeface="Futura"/>
                <a:ea typeface="Futura"/>
                <a:cs typeface="Futura"/>
                <a:sym typeface="Futura"/>
              </a:rPr>
              <a:t>The Splunk server starts and mentions the URL where the Splunk interface can be accessed.</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9543453" y="2581039"/>
            <a:ext cx="8045244" cy="6801134"/>
          </a:xfrm>
          <a:custGeom>
            <a:avLst/>
            <a:gdLst/>
            <a:ahLst/>
            <a:cxnLst/>
            <a:rect r="r" b="b" t="t" l="l"/>
            <a:pathLst>
              <a:path h="6801134" w="8045244">
                <a:moveTo>
                  <a:pt x="0" y="0"/>
                </a:moveTo>
                <a:lnTo>
                  <a:pt x="8045244" y="0"/>
                </a:lnTo>
                <a:lnTo>
                  <a:pt x="8045244" y="6801134"/>
                </a:lnTo>
                <a:lnTo>
                  <a:pt x="0" y="6801134"/>
                </a:lnTo>
                <a:lnTo>
                  <a:pt x="0" y="0"/>
                </a:lnTo>
                <a:close/>
              </a:path>
            </a:pathLst>
          </a:custGeom>
          <a:blipFill>
            <a:blip r:embed="rId3"/>
            <a:stretch>
              <a:fillRect l="0" t="0" r="0" b="0"/>
            </a:stretch>
          </a:blipFill>
        </p:spPr>
      </p:sp>
      <p:sp>
        <p:nvSpPr>
          <p:cNvPr name="TextBox 8" id="8"/>
          <p:cNvSpPr txBox="true"/>
          <p:nvPr/>
        </p:nvSpPr>
        <p:spPr>
          <a:xfrm rot="0">
            <a:off x="374091" y="2409589"/>
            <a:ext cx="8423844" cy="1802129"/>
          </a:xfrm>
          <a:prstGeom prst="rect">
            <a:avLst/>
          </a:prstGeom>
        </p:spPr>
        <p:txBody>
          <a:bodyPr anchor="t" rtlCol="false" tIns="0" lIns="0" bIns="0" rIns="0">
            <a:spAutoFit/>
          </a:bodyPr>
          <a:lstStyle/>
          <a:p>
            <a:pPr algn="just">
              <a:lnSpc>
                <a:spcPts val="4710"/>
              </a:lnSpc>
            </a:pPr>
            <a:r>
              <a:rPr lang="en-US" sz="3000" b="true">
                <a:solidFill>
                  <a:srgbClr val="000000"/>
                </a:solidFill>
                <a:latin typeface="Futura Bold"/>
                <a:ea typeface="Futura Bold"/>
                <a:cs typeface="Futura Bold"/>
                <a:sym typeface="Futura Bold"/>
              </a:rPr>
              <a:t>Step 5</a:t>
            </a:r>
          </a:p>
          <a:p>
            <a:pPr algn="just">
              <a:lnSpc>
                <a:spcPts val="4710"/>
              </a:lnSpc>
              <a:spcBef>
                <a:spcPct val="0"/>
              </a:spcBef>
            </a:pPr>
            <a:r>
              <a:rPr lang="en-US" sz="3000">
                <a:solidFill>
                  <a:srgbClr val="000000"/>
                </a:solidFill>
                <a:latin typeface="Futura"/>
                <a:ea typeface="Futura"/>
                <a:cs typeface="Futura"/>
                <a:sym typeface="Futura"/>
              </a:rPr>
              <a:t>Now, you can access the Splunk URL and enter the admin user ID and password created in step 3.</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9144000" y="2384291"/>
            <a:ext cx="7827530" cy="7182776"/>
          </a:xfrm>
          <a:custGeom>
            <a:avLst/>
            <a:gdLst/>
            <a:ahLst/>
            <a:cxnLst/>
            <a:rect r="r" b="b" t="t" l="l"/>
            <a:pathLst>
              <a:path h="7182776" w="7827530">
                <a:moveTo>
                  <a:pt x="0" y="0"/>
                </a:moveTo>
                <a:lnTo>
                  <a:pt x="7827530" y="0"/>
                </a:lnTo>
                <a:lnTo>
                  <a:pt x="7827530" y="7182776"/>
                </a:lnTo>
                <a:lnTo>
                  <a:pt x="0" y="7182776"/>
                </a:lnTo>
                <a:lnTo>
                  <a:pt x="0" y="0"/>
                </a:lnTo>
                <a:close/>
              </a:path>
            </a:pathLst>
          </a:custGeom>
          <a:blipFill>
            <a:blip r:embed="rId3"/>
            <a:stretch>
              <a:fillRect l="0" t="0" r="0" b="0"/>
            </a:stretch>
          </a:blipFill>
        </p:spPr>
      </p:sp>
      <p:sp>
        <p:nvSpPr>
          <p:cNvPr name="TextBox 8" id="8"/>
          <p:cNvSpPr txBox="true"/>
          <p:nvPr/>
        </p:nvSpPr>
        <p:spPr>
          <a:xfrm rot="0">
            <a:off x="345869" y="3613559"/>
            <a:ext cx="8421341" cy="2896869"/>
          </a:xfrm>
          <a:prstGeom prst="rect">
            <a:avLst/>
          </a:prstGeom>
        </p:spPr>
        <p:txBody>
          <a:bodyPr anchor="t" rtlCol="false" tIns="0" lIns="0" bIns="0" rIns="0">
            <a:spAutoFit/>
          </a:bodyPr>
          <a:lstStyle/>
          <a:p>
            <a:pPr algn="just">
              <a:lnSpc>
                <a:spcPts val="5735"/>
              </a:lnSpc>
            </a:pPr>
            <a:r>
              <a:rPr lang="en-US" sz="3100">
                <a:solidFill>
                  <a:srgbClr val="000000"/>
                </a:solidFill>
                <a:latin typeface="Futura"/>
                <a:ea typeface="Futura"/>
                <a:cs typeface="Futura"/>
                <a:sym typeface="Futura"/>
              </a:rPr>
              <a:t>The windows version is available as a msi installer as shown in the  image −</a:t>
            </a:r>
          </a:p>
          <a:p>
            <a:pPr algn="just">
              <a:lnSpc>
                <a:spcPts val="5735"/>
              </a:lnSpc>
            </a:pPr>
            <a:r>
              <a:rPr lang="en-US" sz="3100">
                <a:solidFill>
                  <a:srgbClr val="000000"/>
                </a:solidFill>
                <a:latin typeface="Futura"/>
                <a:ea typeface="Futura"/>
                <a:cs typeface="Futura"/>
                <a:sym typeface="Futura"/>
              </a:rPr>
              <a:t>Double clicking on the msi installer installs the Windows version in a straight forward process.</a:t>
            </a:r>
          </a:p>
        </p:txBody>
      </p:sp>
      <p:sp>
        <p:nvSpPr>
          <p:cNvPr name="TextBox 9" id="9"/>
          <p:cNvSpPr txBox="true"/>
          <p:nvPr/>
        </p:nvSpPr>
        <p:spPr>
          <a:xfrm rot="0">
            <a:off x="535785" y="2307273"/>
            <a:ext cx="5970339" cy="967340"/>
          </a:xfrm>
          <a:prstGeom prst="rect">
            <a:avLst/>
          </a:prstGeom>
        </p:spPr>
        <p:txBody>
          <a:bodyPr anchor="t" rtlCol="false" tIns="0" lIns="0" bIns="0" rIns="0">
            <a:spAutoFit/>
          </a:bodyPr>
          <a:lstStyle/>
          <a:p>
            <a:pPr algn="ctr">
              <a:lnSpc>
                <a:spcPts val="7057"/>
              </a:lnSpc>
              <a:spcBef>
                <a:spcPct val="0"/>
              </a:spcBef>
            </a:pPr>
            <a:r>
              <a:rPr lang="en-US" b="true" sz="5040">
                <a:solidFill>
                  <a:srgbClr val="000000"/>
                </a:solidFill>
                <a:latin typeface="Futura Bold"/>
                <a:ea typeface="Futura Bold"/>
                <a:cs typeface="Futura Bold"/>
                <a:sym typeface="Futura Bold"/>
              </a:rPr>
              <a:t>Windows</a:t>
            </a:r>
            <a:r>
              <a:rPr lang="en-US" b="true" sz="5040">
                <a:solidFill>
                  <a:srgbClr val="000000"/>
                </a:solidFill>
                <a:latin typeface="Futura Bold"/>
                <a:ea typeface="Futura Bold"/>
                <a:cs typeface="Futura Bold"/>
                <a:sym typeface="Futura Bold"/>
              </a:rPr>
              <a:t> Versions</a:t>
            </a:r>
          </a:p>
        </p:txBody>
      </p:sp>
      <p:grpSp>
        <p:nvGrpSpPr>
          <p:cNvPr name="Group 10" id="10"/>
          <p:cNvGrpSpPr/>
          <p:nvPr/>
        </p:nvGrpSpPr>
        <p:grpSpPr>
          <a:xfrm rot="0">
            <a:off x="0" y="9786871"/>
            <a:ext cx="18288000" cy="500129"/>
            <a:chOff x="0" y="0"/>
            <a:chExt cx="24384000" cy="666839"/>
          </a:xfrm>
        </p:grpSpPr>
        <p:grpSp>
          <p:nvGrpSpPr>
            <p:cNvPr name="Group 11" id="11"/>
            <p:cNvGrpSpPr/>
            <p:nvPr/>
          </p:nvGrpSpPr>
          <p:grpSpPr>
            <a:xfrm rot="0">
              <a:off x="0" y="0"/>
              <a:ext cx="24384000" cy="666839"/>
              <a:chOff x="0" y="0"/>
              <a:chExt cx="1083733" cy="29637"/>
            </a:xfrm>
          </p:grpSpPr>
          <p:sp>
            <p:nvSpPr>
              <p:cNvPr name="Freeform 12" id="12"/>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3" id="13"/>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4" id="14"/>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9144000" y="2660459"/>
            <a:ext cx="8442543" cy="6597841"/>
          </a:xfrm>
          <a:custGeom>
            <a:avLst/>
            <a:gdLst/>
            <a:ahLst/>
            <a:cxnLst/>
            <a:rect r="r" b="b" t="t" l="l"/>
            <a:pathLst>
              <a:path h="6597841" w="8442543">
                <a:moveTo>
                  <a:pt x="0" y="0"/>
                </a:moveTo>
                <a:lnTo>
                  <a:pt x="8442543" y="0"/>
                </a:lnTo>
                <a:lnTo>
                  <a:pt x="8442543" y="6597841"/>
                </a:lnTo>
                <a:lnTo>
                  <a:pt x="0" y="6597841"/>
                </a:lnTo>
                <a:lnTo>
                  <a:pt x="0" y="0"/>
                </a:lnTo>
                <a:close/>
              </a:path>
            </a:pathLst>
          </a:custGeom>
          <a:blipFill>
            <a:blip r:embed="rId3"/>
            <a:stretch>
              <a:fillRect l="0" t="0" r="0" b="0"/>
            </a:stretch>
          </a:blipFill>
        </p:spPr>
      </p:sp>
      <p:sp>
        <p:nvSpPr>
          <p:cNvPr name="TextBox 8" id="8"/>
          <p:cNvSpPr txBox="true"/>
          <p:nvPr/>
        </p:nvSpPr>
        <p:spPr>
          <a:xfrm rot="0">
            <a:off x="461133" y="2489009"/>
            <a:ext cx="8421341" cy="4292980"/>
          </a:xfrm>
          <a:prstGeom prst="rect">
            <a:avLst/>
          </a:prstGeom>
        </p:spPr>
        <p:txBody>
          <a:bodyPr anchor="t" rtlCol="false" tIns="0" lIns="0" bIns="0" rIns="0">
            <a:spAutoFit/>
          </a:bodyPr>
          <a:lstStyle/>
          <a:p>
            <a:pPr algn="just">
              <a:lnSpc>
                <a:spcPts val="4867"/>
              </a:lnSpc>
            </a:pPr>
            <a:r>
              <a:rPr lang="en-US" sz="3100">
                <a:solidFill>
                  <a:srgbClr val="000000"/>
                </a:solidFill>
                <a:latin typeface="Futura"/>
                <a:ea typeface="Futura"/>
                <a:cs typeface="Futura"/>
                <a:sym typeface="Futura"/>
              </a:rPr>
              <a:t>The two important steps where we must make the right choice for successful installation are as follows.</a:t>
            </a:r>
          </a:p>
          <a:p>
            <a:pPr algn="just">
              <a:lnSpc>
                <a:spcPts val="4867"/>
              </a:lnSpc>
            </a:pPr>
          </a:p>
          <a:p>
            <a:pPr algn="just">
              <a:lnSpc>
                <a:spcPts val="4867"/>
              </a:lnSpc>
            </a:pPr>
            <a:r>
              <a:rPr lang="en-US" sz="3100" b="true">
                <a:solidFill>
                  <a:srgbClr val="000000"/>
                </a:solidFill>
                <a:latin typeface="Futura Bold"/>
                <a:ea typeface="Futura Bold"/>
                <a:cs typeface="Futura Bold"/>
                <a:sym typeface="Futura Bold"/>
              </a:rPr>
              <a:t>Step 1</a:t>
            </a:r>
          </a:p>
          <a:p>
            <a:pPr algn="just">
              <a:lnSpc>
                <a:spcPts val="4867"/>
              </a:lnSpc>
              <a:spcBef>
                <a:spcPct val="0"/>
              </a:spcBef>
            </a:pPr>
            <a:r>
              <a:rPr lang="en-US" sz="3100">
                <a:solidFill>
                  <a:srgbClr val="000000"/>
                </a:solidFill>
                <a:latin typeface="Futura"/>
                <a:ea typeface="Futura"/>
                <a:cs typeface="Futura"/>
                <a:sym typeface="Futura"/>
              </a:rPr>
              <a:t>As we are installing it on a local system, choose the local system option as given  −</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8484893" y="2437554"/>
            <a:ext cx="9054710" cy="7076249"/>
          </a:xfrm>
          <a:custGeom>
            <a:avLst/>
            <a:gdLst/>
            <a:ahLst/>
            <a:cxnLst/>
            <a:rect r="r" b="b" t="t" l="l"/>
            <a:pathLst>
              <a:path h="7076249" w="9054710">
                <a:moveTo>
                  <a:pt x="0" y="0"/>
                </a:moveTo>
                <a:lnTo>
                  <a:pt x="9054710" y="0"/>
                </a:lnTo>
                <a:lnTo>
                  <a:pt x="9054710" y="7076249"/>
                </a:lnTo>
                <a:lnTo>
                  <a:pt x="0" y="7076249"/>
                </a:lnTo>
                <a:lnTo>
                  <a:pt x="0" y="0"/>
                </a:lnTo>
                <a:close/>
              </a:path>
            </a:pathLst>
          </a:custGeom>
          <a:blipFill>
            <a:blip r:embed="rId3"/>
            <a:stretch>
              <a:fillRect l="0" t="0" r="0" b="0"/>
            </a:stretch>
          </a:blipFill>
        </p:spPr>
      </p:sp>
      <p:sp>
        <p:nvSpPr>
          <p:cNvPr name="TextBox 8" id="8"/>
          <p:cNvSpPr txBox="true"/>
          <p:nvPr/>
        </p:nvSpPr>
        <p:spPr>
          <a:xfrm rot="0">
            <a:off x="381693" y="2439436"/>
            <a:ext cx="7363522" cy="2170664"/>
          </a:xfrm>
          <a:prstGeom prst="rect">
            <a:avLst/>
          </a:prstGeom>
        </p:spPr>
        <p:txBody>
          <a:bodyPr anchor="t" rtlCol="false" tIns="0" lIns="0" bIns="0" rIns="0">
            <a:spAutoFit/>
          </a:bodyPr>
          <a:lstStyle/>
          <a:p>
            <a:pPr algn="just">
              <a:lnSpc>
                <a:spcPts val="4257"/>
              </a:lnSpc>
              <a:spcBef>
                <a:spcPct val="0"/>
              </a:spcBef>
            </a:pPr>
            <a:r>
              <a:rPr lang="en-US" b="true" sz="3040">
                <a:solidFill>
                  <a:srgbClr val="000000"/>
                </a:solidFill>
                <a:latin typeface="Futura Bold"/>
                <a:ea typeface="Futura Bold"/>
                <a:cs typeface="Futura Bold"/>
                <a:sym typeface="Futura Bold"/>
              </a:rPr>
              <a:t>Step 2</a:t>
            </a:r>
          </a:p>
          <a:p>
            <a:pPr algn="just">
              <a:lnSpc>
                <a:spcPts val="4257"/>
              </a:lnSpc>
              <a:spcBef>
                <a:spcPct val="0"/>
              </a:spcBef>
            </a:pPr>
            <a:r>
              <a:rPr lang="en-US" sz="3040">
                <a:solidFill>
                  <a:srgbClr val="000000"/>
                </a:solidFill>
                <a:latin typeface="Futura"/>
                <a:ea typeface="Futura"/>
                <a:cs typeface="Futura"/>
                <a:sym typeface="Futura"/>
              </a:rPr>
              <a:t>Enter the password for the administrator and remember it, as it will be used in the future configurations.</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8970968" y="2566976"/>
            <a:ext cx="8795296" cy="6817406"/>
          </a:xfrm>
          <a:custGeom>
            <a:avLst/>
            <a:gdLst/>
            <a:ahLst/>
            <a:cxnLst/>
            <a:rect r="r" b="b" t="t" l="l"/>
            <a:pathLst>
              <a:path h="6817406" w="8795296">
                <a:moveTo>
                  <a:pt x="0" y="0"/>
                </a:moveTo>
                <a:lnTo>
                  <a:pt x="8795296" y="0"/>
                </a:lnTo>
                <a:lnTo>
                  <a:pt x="8795296" y="6817406"/>
                </a:lnTo>
                <a:lnTo>
                  <a:pt x="0" y="6817406"/>
                </a:lnTo>
                <a:lnTo>
                  <a:pt x="0" y="0"/>
                </a:lnTo>
                <a:close/>
              </a:path>
            </a:pathLst>
          </a:custGeom>
          <a:blipFill>
            <a:blip r:embed="rId3"/>
            <a:stretch>
              <a:fillRect l="0" t="0" r="0" b="0"/>
            </a:stretch>
          </a:blipFill>
        </p:spPr>
      </p:sp>
      <p:sp>
        <p:nvSpPr>
          <p:cNvPr name="TextBox 8" id="8"/>
          <p:cNvSpPr txBox="true"/>
          <p:nvPr/>
        </p:nvSpPr>
        <p:spPr>
          <a:xfrm rot="0">
            <a:off x="381693" y="2439436"/>
            <a:ext cx="8170372" cy="2170664"/>
          </a:xfrm>
          <a:prstGeom prst="rect">
            <a:avLst/>
          </a:prstGeom>
        </p:spPr>
        <p:txBody>
          <a:bodyPr anchor="t" rtlCol="false" tIns="0" lIns="0" bIns="0" rIns="0">
            <a:spAutoFit/>
          </a:bodyPr>
          <a:lstStyle/>
          <a:p>
            <a:pPr algn="just">
              <a:lnSpc>
                <a:spcPts val="4257"/>
              </a:lnSpc>
            </a:pPr>
            <a:r>
              <a:rPr lang="en-US" sz="3040" b="true">
                <a:solidFill>
                  <a:srgbClr val="000000"/>
                </a:solidFill>
                <a:latin typeface="Futura Bold"/>
                <a:ea typeface="Futura Bold"/>
                <a:cs typeface="Futura Bold"/>
                <a:sym typeface="Futura Bold"/>
              </a:rPr>
              <a:t>Step 3</a:t>
            </a:r>
          </a:p>
          <a:p>
            <a:pPr algn="just">
              <a:lnSpc>
                <a:spcPts val="4257"/>
              </a:lnSpc>
              <a:spcBef>
                <a:spcPct val="0"/>
              </a:spcBef>
            </a:pPr>
            <a:r>
              <a:rPr lang="en-US" b="true" sz="3040">
                <a:solidFill>
                  <a:srgbClr val="000000"/>
                </a:solidFill>
                <a:latin typeface="Futura Bold"/>
                <a:ea typeface="Futura Bold"/>
                <a:cs typeface="Futura Bold"/>
                <a:sym typeface="Futura Bold"/>
              </a:rPr>
              <a:t>I</a:t>
            </a:r>
            <a:r>
              <a:rPr lang="en-US" sz="3040">
                <a:solidFill>
                  <a:srgbClr val="000000"/>
                </a:solidFill>
                <a:latin typeface="Futura"/>
                <a:ea typeface="Futura"/>
                <a:cs typeface="Futura"/>
                <a:sym typeface="Futura"/>
              </a:rPr>
              <a:t>n the final step, we see that Splunk is successfully installed and it can be launched from the web browser.</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789420"/>
            <a:chOff x="0" y="0"/>
            <a:chExt cx="17349664" cy="2385894"/>
          </a:xfrm>
        </p:grpSpPr>
        <p:grpSp>
          <p:nvGrpSpPr>
            <p:cNvPr name="Group 3" id="3"/>
            <p:cNvGrpSpPr/>
            <p:nvPr/>
          </p:nvGrpSpPr>
          <p:grpSpPr>
            <a:xfrm rot="0">
              <a:off x="0" y="0"/>
              <a:ext cx="17349664" cy="2385894"/>
              <a:chOff x="0" y="0"/>
              <a:chExt cx="17349664" cy="2385894"/>
            </a:xfrm>
          </p:grpSpPr>
          <p:sp>
            <p:nvSpPr>
              <p:cNvPr name="Freeform 4" id="4"/>
              <p:cNvSpPr/>
              <p:nvPr/>
            </p:nvSpPr>
            <p:spPr>
              <a:xfrm flipH="false" flipV="false" rot="0">
                <a:off x="0" y="0"/>
                <a:ext cx="17349698" cy="2385949"/>
              </a:xfrm>
              <a:custGeom>
                <a:avLst/>
                <a:gdLst/>
                <a:ahLst/>
                <a:cxnLst/>
                <a:rect r="r" b="b" t="t" l="l"/>
                <a:pathLst>
                  <a:path h="2385949" w="17349698">
                    <a:moveTo>
                      <a:pt x="0" y="0"/>
                    </a:moveTo>
                    <a:lnTo>
                      <a:pt x="17349698" y="0"/>
                    </a:lnTo>
                    <a:lnTo>
                      <a:pt x="17349698" y="2385949"/>
                    </a:lnTo>
                    <a:lnTo>
                      <a:pt x="0" y="2385949"/>
                    </a:lnTo>
                    <a:close/>
                  </a:path>
                </a:pathLst>
              </a:custGeom>
              <a:solidFill>
                <a:srgbClr val="F17869"/>
              </a:solidFill>
            </p:spPr>
          </p:sp>
        </p:grpSp>
        <p:sp>
          <p:nvSpPr>
            <p:cNvPr name="TextBox 5" id="5"/>
            <p:cNvSpPr txBox="true"/>
            <p:nvPr/>
          </p:nvSpPr>
          <p:spPr>
            <a:xfrm rot="0">
              <a:off x="2096244" y="392847"/>
              <a:ext cx="12990887" cy="1524000"/>
            </a:xfrm>
            <a:prstGeom prst="rect">
              <a:avLst/>
            </a:prstGeom>
          </p:spPr>
          <p:txBody>
            <a:bodyPr anchor="t" rtlCol="false" tIns="0" lIns="0" bIns="0" rIns="0">
              <a:spAutoFit/>
            </a:bodyPr>
            <a:lstStyle/>
            <a:p>
              <a:pPr algn="just">
                <a:lnSpc>
                  <a:spcPts val="4320"/>
                </a:lnSpc>
              </a:pPr>
              <a:r>
                <a:rPr lang="en-US" sz="3600" b="true">
                  <a:solidFill>
                    <a:srgbClr val="FFFFFF"/>
                  </a:solidFill>
                  <a:latin typeface="Futura Ultra-Bold"/>
                  <a:ea typeface="Futura Ultra-Bold"/>
                  <a:cs typeface="Futura Ultra-Bold"/>
                  <a:sym typeface="Futura Ultra-Bold"/>
                </a:rPr>
                <a:t>Installation and Configuration (Windows/Linux)</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8853434" y="3137061"/>
            <a:ext cx="9076320" cy="6121239"/>
          </a:xfrm>
          <a:custGeom>
            <a:avLst/>
            <a:gdLst/>
            <a:ahLst/>
            <a:cxnLst/>
            <a:rect r="r" b="b" t="t" l="l"/>
            <a:pathLst>
              <a:path h="6121239" w="9076320">
                <a:moveTo>
                  <a:pt x="0" y="0"/>
                </a:moveTo>
                <a:lnTo>
                  <a:pt x="9076320" y="0"/>
                </a:lnTo>
                <a:lnTo>
                  <a:pt x="9076320" y="6121239"/>
                </a:lnTo>
                <a:lnTo>
                  <a:pt x="0" y="6121239"/>
                </a:lnTo>
                <a:lnTo>
                  <a:pt x="0" y="0"/>
                </a:lnTo>
                <a:close/>
              </a:path>
            </a:pathLst>
          </a:custGeom>
          <a:blipFill>
            <a:blip r:embed="rId3"/>
            <a:stretch>
              <a:fillRect l="0" t="0" r="0" b="0"/>
            </a:stretch>
          </a:blipFill>
        </p:spPr>
      </p:sp>
      <p:sp>
        <p:nvSpPr>
          <p:cNvPr name="TextBox 8" id="8"/>
          <p:cNvSpPr txBox="true"/>
          <p:nvPr/>
        </p:nvSpPr>
        <p:spPr>
          <a:xfrm rot="0">
            <a:off x="381693" y="2439436"/>
            <a:ext cx="8314452" cy="2170664"/>
          </a:xfrm>
          <a:prstGeom prst="rect">
            <a:avLst/>
          </a:prstGeom>
        </p:spPr>
        <p:txBody>
          <a:bodyPr anchor="t" rtlCol="false" tIns="0" lIns="0" bIns="0" rIns="0">
            <a:spAutoFit/>
          </a:bodyPr>
          <a:lstStyle/>
          <a:p>
            <a:pPr algn="just">
              <a:lnSpc>
                <a:spcPts val="4257"/>
              </a:lnSpc>
            </a:pPr>
            <a:r>
              <a:rPr lang="en-US" sz="3040" b="true">
                <a:solidFill>
                  <a:srgbClr val="000000"/>
                </a:solidFill>
                <a:latin typeface="Futura Bold"/>
                <a:ea typeface="Futura Bold"/>
                <a:cs typeface="Futura Bold"/>
                <a:sym typeface="Futura Bold"/>
              </a:rPr>
              <a:t>Step 4</a:t>
            </a:r>
          </a:p>
          <a:p>
            <a:pPr algn="just">
              <a:lnSpc>
                <a:spcPts val="4257"/>
              </a:lnSpc>
              <a:spcBef>
                <a:spcPct val="0"/>
              </a:spcBef>
            </a:pPr>
            <a:r>
              <a:rPr lang="en-US" sz="3040">
                <a:solidFill>
                  <a:srgbClr val="000000"/>
                </a:solidFill>
                <a:latin typeface="Futura"/>
                <a:ea typeface="Futura"/>
                <a:cs typeface="Futura"/>
                <a:sym typeface="Futura"/>
              </a:rPr>
              <a:t>Now,</a:t>
            </a:r>
            <a:r>
              <a:rPr lang="en-US" sz="3040">
                <a:solidFill>
                  <a:srgbClr val="000000"/>
                </a:solidFill>
                <a:latin typeface="Futura"/>
                <a:ea typeface="Futura"/>
                <a:cs typeface="Futura"/>
                <a:sym typeface="Futura"/>
              </a:rPr>
              <a:t> open the browser and enter the given url, http://localhost:8000, and login to the Splunk using the admin user ID and password.</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94120"/>
            <a:chOff x="0" y="0"/>
            <a:chExt cx="17349664" cy="1725494"/>
          </a:xfrm>
        </p:grpSpPr>
        <p:grpSp>
          <p:nvGrpSpPr>
            <p:cNvPr name="Group 3" id="3"/>
            <p:cNvGrpSpPr/>
            <p:nvPr/>
          </p:nvGrpSpPr>
          <p:grpSpPr>
            <a:xfrm rot="0">
              <a:off x="0" y="0"/>
              <a:ext cx="17349664" cy="1725494"/>
              <a:chOff x="0" y="0"/>
              <a:chExt cx="17349664" cy="1725494"/>
            </a:xfrm>
          </p:grpSpPr>
          <p:sp>
            <p:nvSpPr>
              <p:cNvPr name="Freeform 4" id="4"/>
              <p:cNvSpPr/>
              <p:nvPr/>
            </p:nvSpPr>
            <p:spPr>
              <a:xfrm flipH="false" flipV="false" rot="0">
                <a:off x="0" y="0"/>
                <a:ext cx="17349698" cy="1725549"/>
              </a:xfrm>
              <a:custGeom>
                <a:avLst/>
                <a:gdLst/>
                <a:ahLst/>
                <a:cxnLst/>
                <a:rect r="r" b="b" t="t" l="l"/>
                <a:pathLst>
                  <a:path h="1725549" w="17349698">
                    <a:moveTo>
                      <a:pt x="0" y="0"/>
                    </a:moveTo>
                    <a:lnTo>
                      <a:pt x="17349698" y="0"/>
                    </a:lnTo>
                    <a:lnTo>
                      <a:pt x="17349698" y="1725549"/>
                    </a:lnTo>
                    <a:lnTo>
                      <a:pt x="0" y="1725549"/>
                    </a:lnTo>
                    <a:close/>
                  </a:path>
                </a:pathLst>
              </a:custGeom>
              <a:solidFill>
                <a:srgbClr val="F17869"/>
              </a:solidFill>
            </p:spPr>
          </p:sp>
        </p:grpSp>
        <p:sp>
          <p:nvSpPr>
            <p:cNvPr name="TextBox 5" id="5"/>
            <p:cNvSpPr txBox="true"/>
            <p:nvPr/>
          </p:nvSpPr>
          <p:spPr>
            <a:xfrm rot="0">
              <a:off x="2096244" y="392847"/>
              <a:ext cx="12990887" cy="863600"/>
            </a:xfrm>
            <a:prstGeom prst="rect">
              <a:avLst/>
            </a:prstGeom>
          </p:spPr>
          <p:txBody>
            <a:bodyPr anchor="t" rtlCol="false" tIns="0" lIns="0" bIns="0" rIns="0">
              <a:spAutoFit/>
            </a:bodyPr>
            <a:lstStyle/>
            <a:p>
              <a:pPr algn="ctr">
                <a:lnSpc>
                  <a:spcPts val="4679"/>
                </a:lnSpc>
              </a:pPr>
              <a:r>
                <a:rPr lang="en-US" sz="3899" b="true">
                  <a:solidFill>
                    <a:srgbClr val="FFFFFF"/>
                  </a:solidFill>
                  <a:latin typeface="Futura Ultra-Bold"/>
                  <a:ea typeface="Futura Ultra-Bold"/>
                  <a:cs typeface="Futura Ultra-Bold"/>
                  <a:sym typeface="Futura Ultra-Bold"/>
                </a:rPr>
                <a:t>Splunk licensing</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Freeform 7" id="7"/>
          <p:cNvSpPr/>
          <p:nvPr/>
        </p:nvSpPr>
        <p:spPr>
          <a:xfrm flipH="false" flipV="false" rot="0">
            <a:off x="12582587" y="4678945"/>
            <a:ext cx="4676713" cy="4676713"/>
          </a:xfrm>
          <a:custGeom>
            <a:avLst/>
            <a:gdLst/>
            <a:ahLst/>
            <a:cxnLst/>
            <a:rect r="r" b="b" t="t" l="l"/>
            <a:pathLst>
              <a:path h="4676713" w="4676713">
                <a:moveTo>
                  <a:pt x="0" y="0"/>
                </a:moveTo>
                <a:lnTo>
                  <a:pt x="4676713" y="0"/>
                </a:lnTo>
                <a:lnTo>
                  <a:pt x="4676713" y="4676713"/>
                </a:lnTo>
                <a:lnTo>
                  <a:pt x="0" y="46767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86521" y="1788772"/>
            <a:ext cx="17114959" cy="2890173"/>
          </a:xfrm>
          <a:prstGeom prst="rect">
            <a:avLst/>
          </a:prstGeom>
        </p:spPr>
        <p:txBody>
          <a:bodyPr anchor="t" rtlCol="false" tIns="0" lIns="0" bIns="0" rIns="0">
            <a:spAutoFit/>
          </a:bodyPr>
          <a:lstStyle/>
          <a:p>
            <a:pPr algn="just" marL="656505" indent="-328253" lvl="1">
              <a:lnSpc>
                <a:spcPts val="5716"/>
              </a:lnSpc>
              <a:buFont typeface="Arial"/>
              <a:buChar char="•"/>
            </a:pPr>
            <a:r>
              <a:rPr lang="en-US" sz="3040">
                <a:solidFill>
                  <a:srgbClr val="000000"/>
                </a:solidFill>
                <a:latin typeface="Futura"/>
                <a:ea typeface="Futura"/>
                <a:cs typeface="Futura"/>
                <a:sym typeface="Futura"/>
              </a:rPr>
              <a:t>Splunk licensing refers to the system that governs how organizations can use Splunk software and its capabilities based on the volume of data they index or search within a specific time period.</a:t>
            </a:r>
          </a:p>
          <a:p>
            <a:pPr algn="just" marL="656505" indent="-328253" lvl="1">
              <a:lnSpc>
                <a:spcPts val="5716"/>
              </a:lnSpc>
              <a:buFont typeface="Arial"/>
              <a:buChar char="•"/>
            </a:pPr>
            <a:r>
              <a:rPr lang="en-US" sz="3040">
                <a:solidFill>
                  <a:srgbClr val="000000"/>
                </a:solidFill>
                <a:latin typeface="Futura"/>
                <a:ea typeface="Futura"/>
                <a:cs typeface="Futura"/>
                <a:sym typeface="Futura"/>
              </a:rPr>
              <a:t>Splunk's licensing model is primarily designed to ensure compliance with usage limits and provide flexibility for organizations with varying data needs.</a:t>
            </a:r>
          </a:p>
        </p:txBody>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47291" y="2799397"/>
            <a:ext cx="16512009" cy="5809639"/>
            <a:chOff x="0" y="0"/>
            <a:chExt cx="22016012" cy="7746186"/>
          </a:xfrm>
        </p:grpSpPr>
        <p:sp>
          <p:nvSpPr>
            <p:cNvPr name="Freeform 3" id="3"/>
            <p:cNvSpPr/>
            <p:nvPr/>
          </p:nvSpPr>
          <p:spPr>
            <a:xfrm flipH="false" flipV="false" rot="0">
              <a:off x="0" y="0"/>
              <a:ext cx="22016013" cy="7746185"/>
            </a:xfrm>
            <a:custGeom>
              <a:avLst/>
              <a:gdLst/>
              <a:ahLst/>
              <a:cxnLst/>
              <a:rect r="r" b="b" t="t" l="l"/>
              <a:pathLst>
                <a:path h="7746185" w="22016013">
                  <a:moveTo>
                    <a:pt x="0" y="0"/>
                  </a:moveTo>
                  <a:lnTo>
                    <a:pt x="22016013" y="0"/>
                  </a:lnTo>
                  <a:lnTo>
                    <a:pt x="22016013" y="7746185"/>
                  </a:lnTo>
                  <a:lnTo>
                    <a:pt x="0" y="7746185"/>
                  </a:lnTo>
                  <a:close/>
                </a:path>
              </a:pathLst>
            </a:custGeom>
            <a:solidFill>
              <a:srgbClr val="000000">
                <a:alpha val="0"/>
              </a:srgbClr>
            </a:solidFill>
          </p:spPr>
        </p:sp>
        <p:sp>
          <p:nvSpPr>
            <p:cNvPr name="TextBox 4" id="4"/>
            <p:cNvSpPr txBox="true"/>
            <p:nvPr/>
          </p:nvSpPr>
          <p:spPr>
            <a:xfrm>
              <a:off x="0" y="-419100"/>
              <a:ext cx="22016012" cy="8165286"/>
            </a:xfrm>
            <a:prstGeom prst="rect">
              <a:avLst/>
            </a:prstGeom>
          </p:spPr>
          <p:txBody>
            <a:bodyPr anchor="t" rtlCol="false" tIns="0" lIns="0" bIns="0" rIns="0"/>
            <a:lstStyle/>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Data Ingestion: </a:t>
              </a:r>
              <a:r>
                <a:rPr lang="en-US" sz="3600" strike="noStrike" u="none">
                  <a:solidFill>
                    <a:srgbClr val="000000"/>
                  </a:solidFill>
                  <a:latin typeface="Futura"/>
                  <a:ea typeface="Futura"/>
                  <a:cs typeface="Futura"/>
                  <a:sym typeface="Futura"/>
                </a:rPr>
                <a:t>Handles the collection of data from various sources seamlessly.</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Search Head:</a:t>
              </a:r>
              <a:r>
                <a:rPr lang="en-US" sz="3600" strike="noStrike" u="none">
                  <a:solidFill>
                    <a:srgbClr val="000000"/>
                  </a:solidFill>
                  <a:latin typeface="Futura"/>
                  <a:ea typeface="Futura"/>
                  <a:cs typeface="Futura"/>
                  <a:sym typeface="Futura"/>
                </a:rPr>
                <a:t> Facilitates user queries and provides search capabilities across data.</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Deployment Server: </a:t>
              </a:r>
              <a:r>
                <a:rPr lang="en-US" sz="3600" strike="noStrike" u="none">
                  <a:solidFill>
                    <a:srgbClr val="000000"/>
                  </a:solidFill>
                  <a:latin typeface="Futura"/>
                  <a:ea typeface="Futura"/>
                  <a:cs typeface="Futura"/>
                  <a:sym typeface="Futura"/>
                </a:rPr>
                <a:t>Manages configurations and app distributions across multiple instances.</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Search Peers: </a:t>
              </a:r>
              <a:r>
                <a:rPr lang="en-US" sz="3600" strike="noStrike" u="none">
                  <a:solidFill>
                    <a:srgbClr val="000000"/>
                  </a:solidFill>
                  <a:latin typeface="Futura"/>
                  <a:ea typeface="Futura"/>
                  <a:cs typeface="Futura"/>
                  <a:sym typeface="Futura"/>
                </a:rPr>
                <a:t>Enables distributed searching across indexed data efficiently.</a:t>
              </a:r>
            </a:p>
          </p:txBody>
        </p:sp>
      </p:grpSp>
      <p:grpSp>
        <p:nvGrpSpPr>
          <p:cNvPr name="Group 5" id="5"/>
          <p:cNvGrpSpPr/>
          <p:nvPr/>
        </p:nvGrpSpPr>
        <p:grpSpPr>
          <a:xfrm rot="0">
            <a:off x="0" y="375066"/>
            <a:ext cx="13012248" cy="1246496"/>
            <a:chOff x="0" y="0"/>
            <a:chExt cx="17349664" cy="1661994"/>
          </a:xfrm>
        </p:grpSpPr>
        <p:grpSp>
          <p:nvGrpSpPr>
            <p:cNvPr name="Group 6" id="6"/>
            <p:cNvGrpSpPr/>
            <p:nvPr/>
          </p:nvGrpSpPr>
          <p:grpSpPr>
            <a:xfrm rot="0">
              <a:off x="0" y="0"/>
              <a:ext cx="17349664" cy="1661994"/>
              <a:chOff x="0" y="0"/>
              <a:chExt cx="17349664" cy="1661994"/>
            </a:xfrm>
          </p:grpSpPr>
          <p:sp>
            <p:nvSpPr>
              <p:cNvPr name="Freeform 7" id="7"/>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8" id="8"/>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 Architecture</a:t>
              </a:r>
            </a:p>
          </p:txBody>
        </p:sp>
      </p:grpSp>
      <p:sp>
        <p:nvSpPr>
          <p:cNvPr name="Freeform 9" id="9"/>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grpSp>
        <p:nvGrpSpPr>
          <p:cNvPr name="Group 10" id="10"/>
          <p:cNvGrpSpPr/>
          <p:nvPr/>
        </p:nvGrpSpPr>
        <p:grpSpPr>
          <a:xfrm rot="0">
            <a:off x="0" y="9786871"/>
            <a:ext cx="18288000" cy="500129"/>
            <a:chOff x="0" y="0"/>
            <a:chExt cx="24384000" cy="666839"/>
          </a:xfrm>
        </p:grpSpPr>
        <p:grpSp>
          <p:nvGrpSpPr>
            <p:cNvPr name="Group 11" id="11"/>
            <p:cNvGrpSpPr/>
            <p:nvPr/>
          </p:nvGrpSpPr>
          <p:grpSpPr>
            <a:xfrm rot="0">
              <a:off x="0" y="0"/>
              <a:ext cx="24384000" cy="666839"/>
              <a:chOff x="0" y="0"/>
              <a:chExt cx="1083733" cy="29637"/>
            </a:xfrm>
          </p:grpSpPr>
          <p:sp>
            <p:nvSpPr>
              <p:cNvPr name="Freeform 12" id="12"/>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3" id="13"/>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4" id="14"/>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94120"/>
            <a:chOff x="0" y="0"/>
            <a:chExt cx="17349664" cy="1725494"/>
          </a:xfrm>
        </p:grpSpPr>
        <p:grpSp>
          <p:nvGrpSpPr>
            <p:cNvPr name="Group 3" id="3"/>
            <p:cNvGrpSpPr/>
            <p:nvPr/>
          </p:nvGrpSpPr>
          <p:grpSpPr>
            <a:xfrm rot="0">
              <a:off x="0" y="0"/>
              <a:ext cx="17349664" cy="1725494"/>
              <a:chOff x="0" y="0"/>
              <a:chExt cx="17349664" cy="1725494"/>
            </a:xfrm>
          </p:grpSpPr>
          <p:sp>
            <p:nvSpPr>
              <p:cNvPr name="Freeform 4" id="4"/>
              <p:cNvSpPr/>
              <p:nvPr/>
            </p:nvSpPr>
            <p:spPr>
              <a:xfrm flipH="false" flipV="false" rot="0">
                <a:off x="0" y="0"/>
                <a:ext cx="17349698" cy="1725549"/>
              </a:xfrm>
              <a:custGeom>
                <a:avLst/>
                <a:gdLst/>
                <a:ahLst/>
                <a:cxnLst/>
                <a:rect r="r" b="b" t="t" l="l"/>
                <a:pathLst>
                  <a:path h="1725549" w="17349698">
                    <a:moveTo>
                      <a:pt x="0" y="0"/>
                    </a:moveTo>
                    <a:lnTo>
                      <a:pt x="17349698" y="0"/>
                    </a:lnTo>
                    <a:lnTo>
                      <a:pt x="17349698" y="1725549"/>
                    </a:lnTo>
                    <a:lnTo>
                      <a:pt x="0" y="1725549"/>
                    </a:lnTo>
                    <a:close/>
                  </a:path>
                </a:pathLst>
              </a:custGeom>
              <a:solidFill>
                <a:srgbClr val="F17869"/>
              </a:solidFill>
            </p:spPr>
          </p:sp>
        </p:grpSp>
        <p:sp>
          <p:nvSpPr>
            <p:cNvPr name="TextBox 5" id="5"/>
            <p:cNvSpPr txBox="true"/>
            <p:nvPr/>
          </p:nvSpPr>
          <p:spPr>
            <a:xfrm rot="0">
              <a:off x="2096244" y="392847"/>
              <a:ext cx="12990887" cy="863600"/>
            </a:xfrm>
            <a:prstGeom prst="rect">
              <a:avLst/>
            </a:prstGeom>
          </p:spPr>
          <p:txBody>
            <a:bodyPr anchor="t" rtlCol="false" tIns="0" lIns="0" bIns="0" rIns="0">
              <a:spAutoFit/>
            </a:bodyPr>
            <a:lstStyle/>
            <a:p>
              <a:pPr algn="ctr">
                <a:lnSpc>
                  <a:spcPts val="4679"/>
                </a:lnSpc>
              </a:pPr>
              <a:r>
                <a:rPr lang="en-US" sz="3899" b="true">
                  <a:solidFill>
                    <a:srgbClr val="FFFFFF"/>
                  </a:solidFill>
                  <a:latin typeface="Futura Ultra-Bold"/>
                  <a:ea typeface="Futura Ultra-Bold"/>
                  <a:cs typeface="Futura Ultra-Bold"/>
                  <a:sym typeface="Futura Ultra-Bold"/>
                </a:rPr>
                <a:t>Splunk licensing</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86521" y="1708221"/>
            <a:ext cx="17114959" cy="7591909"/>
          </a:xfrm>
          <a:prstGeom prst="rect">
            <a:avLst/>
          </a:prstGeom>
        </p:spPr>
        <p:txBody>
          <a:bodyPr anchor="t" rtlCol="false" tIns="0" lIns="0" bIns="0" rIns="0">
            <a:spAutoFit/>
          </a:bodyPr>
          <a:lstStyle/>
          <a:p>
            <a:pPr algn="just" marL="656505" indent="-328253" lvl="1">
              <a:lnSpc>
                <a:spcPts val="6720"/>
              </a:lnSpc>
              <a:buFont typeface="Arial"/>
              <a:buChar char="•"/>
            </a:pPr>
            <a:r>
              <a:rPr lang="en-US" sz="3040">
                <a:solidFill>
                  <a:srgbClr val="000000"/>
                </a:solidFill>
                <a:latin typeface="Futura"/>
                <a:ea typeface="Futura"/>
                <a:cs typeface="Futura"/>
                <a:sym typeface="Futura"/>
              </a:rPr>
              <a:t>Splunk Enterprise takes in data from sources that you designate and processes it so that you can analyze it. This process is called indexing</a:t>
            </a:r>
            <a:r>
              <a:rPr lang="en-US" sz="3040">
                <a:solidFill>
                  <a:srgbClr val="000000"/>
                </a:solidFill>
                <a:latin typeface="Futura"/>
                <a:ea typeface="Futura"/>
                <a:cs typeface="Futura"/>
                <a:sym typeface="Futura"/>
              </a:rPr>
              <a:t>. For information about the indexing process, see How Splunk software handles your data in Getting Data In.</a:t>
            </a:r>
          </a:p>
          <a:p>
            <a:pPr algn="just" marL="656505" indent="-328253" lvl="1">
              <a:lnSpc>
                <a:spcPts val="6720"/>
              </a:lnSpc>
              <a:buFont typeface="Arial"/>
              <a:buChar char="•"/>
            </a:pPr>
            <a:r>
              <a:rPr lang="en-US" sz="3040">
                <a:solidFill>
                  <a:srgbClr val="000000"/>
                </a:solidFill>
                <a:latin typeface="Futura"/>
                <a:ea typeface="Futura"/>
                <a:cs typeface="Futura"/>
                <a:sym typeface="Futura"/>
              </a:rPr>
              <a:t>Splunk Enterprise licenses specify how much data you can index per calendar day (from midnight to midnight by the clock on the  license manager).</a:t>
            </a:r>
          </a:p>
          <a:p>
            <a:pPr algn="just" marL="656505" indent="-328253" lvl="1">
              <a:lnSpc>
                <a:spcPts val="6720"/>
              </a:lnSpc>
              <a:buFont typeface="Arial"/>
              <a:buChar char="•"/>
            </a:pPr>
            <a:r>
              <a:rPr lang="en-US" sz="3040">
                <a:solidFill>
                  <a:srgbClr val="000000"/>
                </a:solidFill>
                <a:latin typeface="Futura"/>
                <a:ea typeface="Futura"/>
                <a:cs typeface="Futura"/>
                <a:sym typeface="Futura"/>
              </a:rPr>
              <a:t>Any Splunk Enterprise instance that performs indexing must be licensed to do so. You can either run a standalone indexer with a license installed locally, or you can configure one of your Splunk Enterprise instances as a license manager and set up a license pool from which other indexers, configured as license peer.</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94120"/>
            <a:chOff x="0" y="0"/>
            <a:chExt cx="17349664" cy="1725494"/>
          </a:xfrm>
        </p:grpSpPr>
        <p:grpSp>
          <p:nvGrpSpPr>
            <p:cNvPr name="Group 3" id="3"/>
            <p:cNvGrpSpPr/>
            <p:nvPr/>
          </p:nvGrpSpPr>
          <p:grpSpPr>
            <a:xfrm rot="0">
              <a:off x="0" y="0"/>
              <a:ext cx="17349664" cy="1725494"/>
              <a:chOff x="0" y="0"/>
              <a:chExt cx="17349664" cy="1725494"/>
            </a:xfrm>
          </p:grpSpPr>
          <p:sp>
            <p:nvSpPr>
              <p:cNvPr name="Freeform 4" id="4"/>
              <p:cNvSpPr/>
              <p:nvPr/>
            </p:nvSpPr>
            <p:spPr>
              <a:xfrm flipH="false" flipV="false" rot="0">
                <a:off x="0" y="0"/>
                <a:ext cx="17349698" cy="1725549"/>
              </a:xfrm>
              <a:custGeom>
                <a:avLst/>
                <a:gdLst/>
                <a:ahLst/>
                <a:cxnLst/>
                <a:rect r="r" b="b" t="t" l="l"/>
                <a:pathLst>
                  <a:path h="1725549" w="17349698">
                    <a:moveTo>
                      <a:pt x="0" y="0"/>
                    </a:moveTo>
                    <a:lnTo>
                      <a:pt x="17349698" y="0"/>
                    </a:lnTo>
                    <a:lnTo>
                      <a:pt x="17349698" y="1725549"/>
                    </a:lnTo>
                    <a:lnTo>
                      <a:pt x="0" y="1725549"/>
                    </a:lnTo>
                    <a:close/>
                  </a:path>
                </a:pathLst>
              </a:custGeom>
              <a:solidFill>
                <a:srgbClr val="F17869"/>
              </a:solidFill>
            </p:spPr>
          </p:sp>
        </p:grpSp>
        <p:sp>
          <p:nvSpPr>
            <p:cNvPr name="TextBox 5" id="5"/>
            <p:cNvSpPr txBox="true"/>
            <p:nvPr/>
          </p:nvSpPr>
          <p:spPr>
            <a:xfrm rot="0">
              <a:off x="2096244" y="392847"/>
              <a:ext cx="12990887" cy="863600"/>
            </a:xfrm>
            <a:prstGeom prst="rect">
              <a:avLst/>
            </a:prstGeom>
          </p:spPr>
          <p:txBody>
            <a:bodyPr anchor="t" rtlCol="false" tIns="0" lIns="0" bIns="0" rIns="0">
              <a:spAutoFit/>
            </a:bodyPr>
            <a:lstStyle/>
            <a:p>
              <a:pPr algn="ctr">
                <a:lnSpc>
                  <a:spcPts val="4679"/>
                </a:lnSpc>
              </a:pPr>
              <a:r>
                <a:rPr lang="en-US" sz="3899" b="true">
                  <a:solidFill>
                    <a:srgbClr val="FFFFFF"/>
                  </a:solidFill>
                  <a:latin typeface="Futura Ultra-Bold"/>
                  <a:ea typeface="Futura Ultra-Bold"/>
                  <a:cs typeface="Futura Ultra-Bold"/>
                  <a:sym typeface="Futura Ultra-Bold"/>
                </a:rPr>
                <a:t>Splunk licensing</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86521" y="1653595"/>
            <a:ext cx="17114959" cy="7825018"/>
          </a:xfrm>
          <a:prstGeom prst="rect">
            <a:avLst/>
          </a:prstGeom>
        </p:spPr>
        <p:txBody>
          <a:bodyPr anchor="t" rtlCol="false" tIns="0" lIns="0" bIns="0" rIns="0">
            <a:spAutoFit/>
          </a:bodyPr>
          <a:lstStyle/>
          <a:p>
            <a:pPr algn="just">
              <a:lnSpc>
                <a:spcPts val="6446"/>
              </a:lnSpc>
            </a:pPr>
            <a:r>
              <a:rPr lang="en-US" sz="3040">
                <a:solidFill>
                  <a:srgbClr val="000000"/>
                </a:solidFill>
                <a:latin typeface="Futura"/>
                <a:ea typeface="Futura"/>
                <a:cs typeface="Futura"/>
                <a:sym typeface="Futura"/>
              </a:rPr>
              <a:t>There are a few types of licenses, such as:</a:t>
            </a:r>
          </a:p>
          <a:p>
            <a:pPr algn="just" marL="656505" indent="-328253" lvl="1">
              <a:lnSpc>
                <a:spcPts val="6172"/>
              </a:lnSpc>
              <a:buFont typeface="Arial"/>
              <a:buChar char="•"/>
            </a:pPr>
            <a:r>
              <a:rPr lang="en-US" sz="3040">
                <a:solidFill>
                  <a:srgbClr val="000000"/>
                </a:solidFill>
                <a:latin typeface="Futura"/>
                <a:ea typeface="Futura"/>
                <a:cs typeface="Futura"/>
                <a:sym typeface="Futura"/>
              </a:rPr>
              <a:t>The Enterprise license enables all Enterprise features, such as authentication and distributed search. As of Splunk Enterprise 6.5.0, new Enterprise licenses are no-enforcement licenses.</a:t>
            </a:r>
          </a:p>
          <a:p>
            <a:pPr algn="just" marL="656505" indent="-328253" lvl="1">
              <a:lnSpc>
                <a:spcPts val="6172"/>
              </a:lnSpc>
              <a:buFont typeface="Arial"/>
              <a:buChar char="•"/>
            </a:pPr>
            <a:r>
              <a:rPr lang="en-US" sz="3040">
                <a:solidFill>
                  <a:srgbClr val="000000"/>
                </a:solidFill>
                <a:latin typeface="Futura"/>
                <a:ea typeface="Futura"/>
                <a:cs typeface="Futura"/>
                <a:sym typeface="Futura"/>
              </a:rPr>
              <a:t>The Free license allows for a limited indexing volume and disables some features, including authentication.</a:t>
            </a:r>
          </a:p>
          <a:p>
            <a:pPr algn="just" marL="656505" indent="-328253" lvl="1">
              <a:lnSpc>
                <a:spcPts val="6172"/>
              </a:lnSpc>
              <a:buFont typeface="Arial"/>
              <a:buChar char="•"/>
            </a:pPr>
            <a:r>
              <a:rPr lang="en-US" sz="3040">
                <a:solidFill>
                  <a:srgbClr val="000000"/>
                </a:solidFill>
                <a:latin typeface="Futura"/>
                <a:ea typeface="Futura"/>
                <a:cs typeface="Futura"/>
                <a:sym typeface="Futura"/>
              </a:rPr>
              <a:t>The Forwarder license allows you to forward data, but not index data, and enables local authentication only.</a:t>
            </a:r>
          </a:p>
          <a:p>
            <a:pPr algn="just" marL="656505" indent="-328253" lvl="1">
              <a:lnSpc>
                <a:spcPts val="6172"/>
              </a:lnSpc>
              <a:buFont typeface="Arial"/>
              <a:buChar char="•"/>
            </a:pPr>
            <a:r>
              <a:rPr lang="en-US" sz="3040">
                <a:solidFill>
                  <a:srgbClr val="000000"/>
                </a:solidFill>
                <a:latin typeface="Futura"/>
                <a:ea typeface="Futura"/>
                <a:cs typeface="Futura"/>
                <a:sym typeface="Futura"/>
              </a:rPr>
              <a:t>The Beta license typically enables Enterprise features, but is restricted to Splunk Beta releases.</a:t>
            </a:r>
          </a:p>
          <a:p>
            <a:pPr algn="just" marL="656505" indent="-328253" lvl="1">
              <a:lnSpc>
                <a:spcPts val="6172"/>
              </a:lnSpc>
              <a:buFont typeface="Arial"/>
              <a:buChar char="•"/>
            </a:pPr>
            <a:r>
              <a:rPr lang="en-US" sz="3040">
                <a:solidFill>
                  <a:srgbClr val="000000"/>
                </a:solidFill>
                <a:latin typeface="Futura"/>
                <a:ea typeface="Futura"/>
                <a:cs typeface="Futura"/>
                <a:sym typeface="Futura"/>
              </a:rPr>
              <a:t>A license for a premium app is used in conjunction with an Enterprise or Cloud license to access the functionality of an app.</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5446278" y="-1685650"/>
            <a:ext cx="6145089" cy="7288971"/>
            <a:chOff x="0" y="0"/>
            <a:chExt cx="1618460" cy="1919729"/>
          </a:xfrm>
        </p:grpSpPr>
        <p:sp>
          <p:nvSpPr>
            <p:cNvPr name="Freeform 3" id="3"/>
            <p:cNvSpPr/>
            <p:nvPr/>
          </p:nvSpPr>
          <p:spPr>
            <a:xfrm flipH="false" flipV="false" rot="0">
              <a:off x="0" y="0"/>
              <a:ext cx="1618460" cy="1919729"/>
            </a:xfrm>
            <a:custGeom>
              <a:avLst/>
              <a:gdLst/>
              <a:ahLst/>
              <a:cxnLst/>
              <a:rect r="r" b="b" t="t" l="l"/>
              <a:pathLst>
                <a:path h="1919729" w="1618460">
                  <a:moveTo>
                    <a:pt x="0" y="0"/>
                  </a:moveTo>
                  <a:lnTo>
                    <a:pt x="1618460" y="0"/>
                  </a:lnTo>
                  <a:lnTo>
                    <a:pt x="1618460" y="1919729"/>
                  </a:lnTo>
                  <a:lnTo>
                    <a:pt x="0" y="1919729"/>
                  </a:lnTo>
                  <a:close/>
                </a:path>
              </a:pathLst>
            </a:custGeom>
            <a:solidFill>
              <a:srgbClr val="052A47"/>
            </a:solidFill>
          </p:spPr>
        </p:sp>
        <p:sp>
          <p:nvSpPr>
            <p:cNvPr name="TextBox 4" id="4"/>
            <p:cNvSpPr txBox="true"/>
            <p:nvPr/>
          </p:nvSpPr>
          <p:spPr>
            <a:xfrm>
              <a:off x="0" y="-47625"/>
              <a:ext cx="1618460" cy="196735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11941502" y="839372"/>
            <a:ext cx="9619282" cy="5963955"/>
          </a:xfrm>
          <a:custGeom>
            <a:avLst/>
            <a:gdLst/>
            <a:ahLst/>
            <a:cxnLst/>
            <a:rect r="r" b="b" t="t" l="l"/>
            <a:pathLst>
              <a:path h="5963955" w="9619282">
                <a:moveTo>
                  <a:pt x="0" y="0"/>
                </a:moveTo>
                <a:lnTo>
                  <a:pt x="9619281" y="0"/>
                </a:lnTo>
                <a:lnTo>
                  <a:pt x="9619281" y="5963955"/>
                </a:lnTo>
                <a:lnTo>
                  <a:pt x="0" y="5963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8117627">
            <a:off x="-2454433" y="4373462"/>
            <a:ext cx="4145058" cy="4916643"/>
            <a:chOff x="0" y="0"/>
            <a:chExt cx="1618460" cy="1919729"/>
          </a:xfrm>
        </p:grpSpPr>
        <p:sp>
          <p:nvSpPr>
            <p:cNvPr name="Freeform 7" id="7"/>
            <p:cNvSpPr/>
            <p:nvPr/>
          </p:nvSpPr>
          <p:spPr>
            <a:xfrm flipH="false" flipV="false" rot="0">
              <a:off x="0" y="0"/>
              <a:ext cx="1618460" cy="1919729"/>
            </a:xfrm>
            <a:custGeom>
              <a:avLst/>
              <a:gdLst/>
              <a:ahLst/>
              <a:cxnLst/>
              <a:rect r="r" b="b" t="t" l="l"/>
              <a:pathLst>
                <a:path h="1919729" w="1618460">
                  <a:moveTo>
                    <a:pt x="0" y="0"/>
                  </a:moveTo>
                  <a:lnTo>
                    <a:pt x="1618460" y="0"/>
                  </a:lnTo>
                  <a:lnTo>
                    <a:pt x="1618460" y="1919729"/>
                  </a:lnTo>
                  <a:lnTo>
                    <a:pt x="0" y="1919729"/>
                  </a:lnTo>
                  <a:close/>
                </a:path>
              </a:pathLst>
            </a:custGeom>
            <a:solidFill>
              <a:srgbClr val="052A47"/>
            </a:solidFill>
          </p:spPr>
        </p:sp>
        <p:sp>
          <p:nvSpPr>
            <p:cNvPr name="TextBox 8" id="8"/>
            <p:cNvSpPr txBox="true"/>
            <p:nvPr/>
          </p:nvSpPr>
          <p:spPr>
            <a:xfrm>
              <a:off x="0" y="-47625"/>
              <a:ext cx="1618460" cy="19673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382372">
            <a:off x="-3244256" y="6900656"/>
            <a:ext cx="6488511" cy="4022877"/>
          </a:xfrm>
          <a:custGeom>
            <a:avLst/>
            <a:gdLst/>
            <a:ahLst/>
            <a:cxnLst/>
            <a:rect r="r" b="b" t="t" l="l"/>
            <a:pathLst>
              <a:path h="4022877" w="6488511">
                <a:moveTo>
                  <a:pt x="0" y="0"/>
                </a:moveTo>
                <a:lnTo>
                  <a:pt x="6488512" y="0"/>
                </a:lnTo>
                <a:lnTo>
                  <a:pt x="6488512" y="4022877"/>
                </a:lnTo>
                <a:lnTo>
                  <a:pt x="0" y="4022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4220625" y="4409567"/>
            <a:ext cx="9548540" cy="1886119"/>
          </a:xfrm>
          <a:prstGeom prst="rect">
            <a:avLst/>
          </a:prstGeom>
        </p:spPr>
        <p:txBody>
          <a:bodyPr anchor="t" rtlCol="false" tIns="0" lIns="0" bIns="0" rIns="0">
            <a:spAutoFit/>
          </a:bodyPr>
          <a:lstStyle/>
          <a:p>
            <a:pPr algn="just" marL="0" indent="0" lvl="0">
              <a:lnSpc>
                <a:spcPts val="14938"/>
              </a:lnSpc>
              <a:spcBef>
                <a:spcPct val="0"/>
              </a:spcBef>
            </a:pPr>
            <a:r>
              <a:rPr lang="en-US" b="true" sz="12448" spc="448">
                <a:solidFill>
                  <a:srgbClr val="2A2E3A"/>
                </a:solidFill>
                <a:latin typeface="Montserrat Classic Bold"/>
                <a:ea typeface="Montserrat Classic Bold"/>
                <a:cs typeface="Montserrat Classic Bold"/>
                <a:sym typeface="Montserrat Classic Bold"/>
              </a:rPr>
              <a:t>Thank You!</a:t>
            </a:r>
          </a:p>
        </p:txBody>
      </p:sp>
      <p:sp>
        <p:nvSpPr>
          <p:cNvPr name="Freeform 11" id="11"/>
          <p:cNvSpPr/>
          <p:nvPr/>
        </p:nvSpPr>
        <p:spPr>
          <a:xfrm flipH="false" flipV="false" rot="0">
            <a:off x="0" y="0"/>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4"/>
            <a:stretch>
              <a:fillRect l="0" t="0" r="0" b="0"/>
            </a:stretch>
          </a:blipFill>
        </p:spPr>
      </p:sp>
      <p:grpSp>
        <p:nvGrpSpPr>
          <p:cNvPr name="Group 12" id="12"/>
          <p:cNvGrpSpPr/>
          <p:nvPr/>
        </p:nvGrpSpPr>
        <p:grpSpPr>
          <a:xfrm rot="0">
            <a:off x="0" y="9786871"/>
            <a:ext cx="18288000" cy="500129"/>
            <a:chOff x="0" y="0"/>
            <a:chExt cx="24384000" cy="666839"/>
          </a:xfrm>
        </p:grpSpPr>
        <p:grpSp>
          <p:nvGrpSpPr>
            <p:cNvPr name="Group 13" id="13"/>
            <p:cNvGrpSpPr/>
            <p:nvPr/>
          </p:nvGrpSpPr>
          <p:grpSpPr>
            <a:xfrm rot="0">
              <a:off x="0" y="0"/>
              <a:ext cx="24384000" cy="666839"/>
              <a:chOff x="0" y="0"/>
              <a:chExt cx="1083733" cy="29637"/>
            </a:xfrm>
          </p:grpSpPr>
          <p:sp>
            <p:nvSpPr>
              <p:cNvPr name="Freeform 14" id="14"/>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5" id="15"/>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6" id="16"/>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09826" y="3085645"/>
            <a:ext cx="16230600" cy="5809639"/>
            <a:chOff x="0" y="0"/>
            <a:chExt cx="21640800" cy="7746186"/>
          </a:xfrm>
        </p:grpSpPr>
        <p:sp>
          <p:nvSpPr>
            <p:cNvPr name="Freeform 3" id="3"/>
            <p:cNvSpPr/>
            <p:nvPr/>
          </p:nvSpPr>
          <p:spPr>
            <a:xfrm flipH="false" flipV="false" rot="0">
              <a:off x="0" y="0"/>
              <a:ext cx="21640800" cy="7746186"/>
            </a:xfrm>
            <a:custGeom>
              <a:avLst/>
              <a:gdLst/>
              <a:ahLst/>
              <a:cxnLst/>
              <a:rect r="r" b="b" t="t" l="l"/>
              <a:pathLst>
                <a:path h="7746186" w="21640800">
                  <a:moveTo>
                    <a:pt x="0" y="0"/>
                  </a:moveTo>
                  <a:lnTo>
                    <a:pt x="21640800" y="0"/>
                  </a:lnTo>
                  <a:lnTo>
                    <a:pt x="21640800" y="7746186"/>
                  </a:lnTo>
                  <a:lnTo>
                    <a:pt x="0" y="7746186"/>
                  </a:lnTo>
                  <a:close/>
                </a:path>
              </a:pathLst>
            </a:custGeom>
            <a:solidFill>
              <a:srgbClr val="000000">
                <a:alpha val="0"/>
              </a:srgbClr>
            </a:solidFill>
            <a:ln cap="sq">
              <a:noFill/>
              <a:prstDash val="solid"/>
              <a:miter/>
            </a:ln>
          </p:spPr>
        </p:sp>
        <p:sp>
          <p:nvSpPr>
            <p:cNvPr name="TextBox 4" id="4"/>
            <p:cNvSpPr txBox="true"/>
            <p:nvPr/>
          </p:nvSpPr>
          <p:spPr>
            <a:xfrm>
              <a:off x="0" y="-419100"/>
              <a:ext cx="21640800" cy="8165286"/>
            </a:xfrm>
            <a:prstGeom prst="rect">
              <a:avLst/>
            </a:prstGeom>
          </p:spPr>
          <p:txBody>
            <a:bodyPr anchor="t" rtlCol="false" tIns="0" lIns="0" bIns="0" rIns="0"/>
            <a:lstStyle/>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Indexing Layer:</a:t>
              </a:r>
              <a:r>
                <a:rPr lang="en-US" sz="3600" strike="noStrike" u="none">
                  <a:solidFill>
                    <a:srgbClr val="000000"/>
                  </a:solidFill>
                  <a:latin typeface="Futura"/>
                  <a:ea typeface="Futura"/>
                  <a:cs typeface="Futura"/>
                  <a:sym typeface="Futura"/>
                </a:rPr>
                <a:t> Organizes ingested data for efficient storage and fast retrieval.</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Forwarders: </a:t>
              </a:r>
              <a:r>
                <a:rPr lang="en-US" sz="3600" strike="noStrike" u="none">
                  <a:solidFill>
                    <a:srgbClr val="000000"/>
                  </a:solidFill>
                  <a:latin typeface="Futura"/>
                  <a:ea typeface="Futura"/>
                  <a:cs typeface="Futura"/>
                  <a:sym typeface="Futura"/>
                </a:rPr>
                <a:t>Transports data from source systems to Splunk for processing</a:t>
              </a:r>
              <a:r>
                <a:rPr lang="en-US" b="true" sz="3600" strike="noStrike" u="none">
                  <a:solidFill>
                    <a:srgbClr val="000000"/>
                  </a:solidFill>
                  <a:latin typeface="Futura Bold"/>
                  <a:ea typeface="Futura Bold"/>
                  <a:cs typeface="Futura Bold"/>
                  <a:sym typeface="Futura Bold"/>
                </a:rPr>
                <a:t>.</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Cluster Master: </a:t>
              </a:r>
              <a:r>
                <a:rPr lang="en-US" sz="3600" strike="noStrike" u="none">
                  <a:solidFill>
                    <a:srgbClr val="000000"/>
                  </a:solidFill>
                  <a:latin typeface="Futura"/>
                  <a:ea typeface="Futura"/>
                  <a:cs typeface="Futura"/>
                  <a:sym typeface="Futura"/>
                </a:rPr>
                <a:t>Oversees distributed search indexes ensuring data replication</a:t>
              </a:r>
              <a:r>
                <a:rPr lang="en-US" b="true" sz="3600" strike="noStrike" u="none">
                  <a:solidFill>
                    <a:srgbClr val="000000"/>
                  </a:solidFill>
                  <a:latin typeface="Futura Bold"/>
                  <a:ea typeface="Futura Bold"/>
                  <a:cs typeface="Futura Bold"/>
                  <a:sym typeface="Futura Bold"/>
                </a:rPr>
                <a:t>.</a:t>
              </a:r>
            </a:p>
            <a:p>
              <a:pPr algn="just" marL="777243" indent="-388622" lvl="1">
                <a:lnSpc>
                  <a:spcPts val="7992"/>
                </a:lnSpc>
                <a:spcBef>
                  <a:spcPct val="0"/>
                </a:spcBef>
                <a:buFont typeface="Arial"/>
                <a:buChar char="•"/>
              </a:pPr>
              <a:r>
                <a:rPr lang="en-US" b="true" sz="3600" strike="noStrike" u="none">
                  <a:solidFill>
                    <a:srgbClr val="000000"/>
                  </a:solidFill>
                  <a:latin typeface="Futura Bold"/>
                  <a:ea typeface="Futura Bold"/>
                  <a:cs typeface="Futura Bold"/>
                  <a:sym typeface="Futura Bold"/>
                </a:rPr>
                <a:t>User Interface: </a:t>
              </a:r>
              <a:r>
                <a:rPr lang="en-US" sz="3600" strike="noStrike" u="none">
                  <a:solidFill>
                    <a:srgbClr val="000000"/>
                  </a:solidFill>
                  <a:latin typeface="Futura"/>
                  <a:ea typeface="Futura"/>
                  <a:cs typeface="Futura"/>
                  <a:sym typeface="Futura"/>
                </a:rPr>
                <a:t>Provides visualization tools for reporting and dashboarding purposes</a:t>
              </a:r>
            </a:p>
          </p:txBody>
        </p:sp>
      </p:grpSp>
      <p:grpSp>
        <p:nvGrpSpPr>
          <p:cNvPr name="Group 5" id="5"/>
          <p:cNvGrpSpPr/>
          <p:nvPr/>
        </p:nvGrpSpPr>
        <p:grpSpPr>
          <a:xfrm rot="0">
            <a:off x="0" y="375066"/>
            <a:ext cx="13012248" cy="1246496"/>
            <a:chOff x="0" y="0"/>
            <a:chExt cx="17349664" cy="1661994"/>
          </a:xfrm>
        </p:grpSpPr>
        <p:grpSp>
          <p:nvGrpSpPr>
            <p:cNvPr name="Group 6" id="6"/>
            <p:cNvGrpSpPr/>
            <p:nvPr/>
          </p:nvGrpSpPr>
          <p:grpSpPr>
            <a:xfrm rot="0">
              <a:off x="0" y="0"/>
              <a:ext cx="17349664" cy="1661994"/>
              <a:chOff x="0" y="0"/>
              <a:chExt cx="17349664" cy="1661994"/>
            </a:xfrm>
          </p:grpSpPr>
          <p:sp>
            <p:nvSpPr>
              <p:cNvPr name="Freeform 7" id="7"/>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8" id="8"/>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Core Components of Splunk</a:t>
              </a:r>
            </a:p>
          </p:txBody>
        </p:sp>
      </p:grpSp>
      <p:sp>
        <p:nvSpPr>
          <p:cNvPr name="Freeform 9" id="9"/>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grpSp>
        <p:nvGrpSpPr>
          <p:cNvPr name="Group 10" id="10"/>
          <p:cNvGrpSpPr/>
          <p:nvPr/>
        </p:nvGrpSpPr>
        <p:grpSpPr>
          <a:xfrm rot="0">
            <a:off x="0" y="9786871"/>
            <a:ext cx="18288000" cy="500129"/>
            <a:chOff x="0" y="0"/>
            <a:chExt cx="24384000" cy="666839"/>
          </a:xfrm>
        </p:grpSpPr>
        <p:grpSp>
          <p:nvGrpSpPr>
            <p:cNvPr name="Group 11" id="11"/>
            <p:cNvGrpSpPr/>
            <p:nvPr/>
          </p:nvGrpSpPr>
          <p:grpSpPr>
            <a:xfrm rot="0">
              <a:off x="0" y="0"/>
              <a:ext cx="24384000" cy="666839"/>
              <a:chOff x="0" y="0"/>
              <a:chExt cx="1083733" cy="29637"/>
            </a:xfrm>
          </p:grpSpPr>
          <p:sp>
            <p:nvSpPr>
              <p:cNvPr name="Freeform 12" id="12"/>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3" id="13"/>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4" id="14"/>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910" y="2047663"/>
            <a:ext cx="18288000" cy="7720112"/>
            <a:chOff x="0" y="0"/>
            <a:chExt cx="24384000" cy="10293483"/>
          </a:xfrm>
        </p:grpSpPr>
        <p:sp>
          <p:nvSpPr>
            <p:cNvPr name="Freeform 3" id="3"/>
            <p:cNvSpPr/>
            <p:nvPr/>
          </p:nvSpPr>
          <p:spPr>
            <a:xfrm flipH="false" flipV="false" rot="0">
              <a:off x="0" y="0"/>
              <a:ext cx="24384000" cy="10293545"/>
            </a:xfrm>
            <a:custGeom>
              <a:avLst/>
              <a:gdLst/>
              <a:ahLst/>
              <a:cxnLst/>
              <a:rect r="r" b="b" t="t" l="l"/>
              <a:pathLst>
                <a:path h="10293545" w="24384000">
                  <a:moveTo>
                    <a:pt x="0" y="0"/>
                  </a:moveTo>
                  <a:lnTo>
                    <a:pt x="24384000" y="0"/>
                  </a:lnTo>
                  <a:lnTo>
                    <a:pt x="24384000" y="10293545"/>
                  </a:lnTo>
                  <a:lnTo>
                    <a:pt x="0" y="10293545"/>
                  </a:lnTo>
                  <a:close/>
                </a:path>
              </a:pathLst>
            </a:custGeom>
            <a:gradFill rotWithShape="true">
              <a:gsLst>
                <a:gs pos="0">
                  <a:srgbClr val="DCDCE0">
                    <a:alpha val="0"/>
                  </a:srgbClr>
                </a:gs>
                <a:gs pos="100000">
                  <a:srgbClr val="DEDEE2">
                    <a:alpha val="100000"/>
                  </a:srgbClr>
                </a:gs>
              </a:gsLst>
              <a:lin ang="5400000"/>
            </a:gradFill>
          </p:spPr>
        </p:sp>
      </p:grpSp>
      <p:graphicFrame>
        <p:nvGraphicFramePr>
          <p:cNvPr name="Table 4" id="4"/>
          <p:cNvGraphicFramePr>
            <a:graphicFrameLocks noGrp="true"/>
          </p:cNvGraphicFramePr>
          <p:nvPr/>
        </p:nvGraphicFramePr>
        <p:xfrm>
          <a:off x="480060" y="2383372"/>
          <a:ext cx="17411700" cy="6743700"/>
        </p:xfrm>
        <a:graphic>
          <a:graphicData uri="http://schemas.openxmlformats.org/drawingml/2006/table">
            <a:tbl>
              <a:tblPr/>
              <a:tblGrid>
                <a:gridCol w="2767893"/>
                <a:gridCol w="2767893"/>
                <a:gridCol w="2381490"/>
                <a:gridCol w="2373606"/>
                <a:gridCol w="2373606"/>
                <a:gridCol w="2420251"/>
                <a:gridCol w="2326961"/>
              </a:tblGrid>
              <a:tr h="1388665">
                <a:tc>
                  <a:txBody>
                    <a:bodyPr anchor="t" rtlCol="false"/>
                    <a:lstStyle/>
                    <a:p>
                      <a:pPr algn="l">
                        <a:lnSpc>
                          <a:spcPts val="1679"/>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l">
                        <a:lnSpc>
                          <a:spcPts val="1679"/>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ctr">
                        <a:lnSpc>
                          <a:spcPts val="3240"/>
                        </a:lnSpc>
                        <a:defRPr/>
                      </a:pPr>
                      <a:r>
                        <a:rPr lang="en-US" b="true" sz="2700" spc="-78">
                          <a:solidFill>
                            <a:srgbClr val="000000"/>
                          </a:solidFill>
                          <a:latin typeface="Open Sans Condensed Bold"/>
                          <a:ea typeface="Open Sans Condensed Bold"/>
                          <a:cs typeface="Open Sans Condensed Bold"/>
                          <a:sym typeface="Open Sans Condensed Bold"/>
                        </a:rPr>
                        <a:t>Function</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l">
                        <a:lnSpc>
                          <a:spcPts val="3240"/>
                        </a:lnSpc>
                        <a:defRPr/>
                      </a:pPr>
                      <a:r>
                        <a:rPr lang="en-US" b="true" sz="2700" spc="-78">
                          <a:solidFill>
                            <a:srgbClr val="000000"/>
                          </a:solidFill>
                          <a:latin typeface="Open Sans Condensed Bold"/>
                          <a:ea typeface="Open Sans Condensed Bold"/>
                          <a:cs typeface="Open Sans Condensed Bold"/>
                          <a:sym typeface="Open Sans Condensed Bold"/>
                        </a:rPr>
                        <a:t>Usage</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l">
                        <a:lnSpc>
                          <a:spcPts val="3240"/>
                        </a:lnSpc>
                        <a:defRPr/>
                      </a:pPr>
                      <a:r>
                        <a:rPr lang="en-US" b="true" sz="2700" spc="-78">
                          <a:solidFill>
                            <a:srgbClr val="000000"/>
                          </a:solidFill>
                          <a:latin typeface="Open Sans Condensed Bold"/>
                          <a:ea typeface="Open Sans Condensed Bold"/>
                          <a:cs typeface="Open Sans Condensed Bold"/>
                          <a:sym typeface="Open Sans Condensed Bold"/>
                        </a:rPr>
                        <a:t>Importance</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l">
                        <a:lnSpc>
                          <a:spcPts val="3240"/>
                        </a:lnSpc>
                        <a:defRPr/>
                      </a:pPr>
                      <a:r>
                        <a:rPr lang="en-US" b="true" sz="2700" spc="-78">
                          <a:solidFill>
                            <a:srgbClr val="000000"/>
                          </a:solidFill>
                          <a:latin typeface="Open Sans Condensed Bold"/>
                          <a:ea typeface="Open Sans Condensed Bold"/>
                          <a:cs typeface="Open Sans Condensed Bold"/>
                          <a:sym typeface="Open Sans Condensed Bold"/>
                        </a:rPr>
                        <a:t>Interdependence</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c>
                  <a:txBody>
                    <a:bodyPr anchor="t" rtlCol="false"/>
                    <a:lstStyle/>
                    <a:p>
                      <a:pPr algn="l">
                        <a:lnSpc>
                          <a:spcPts val="3240"/>
                        </a:lnSpc>
                        <a:defRPr/>
                      </a:pPr>
                      <a:r>
                        <a:rPr lang="en-US" b="true" sz="2700" spc="-75">
                          <a:solidFill>
                            <a:srgbClr val="000000"/>
                          </a:solidFill>
                          <a:latin typeface="Open Sans Condensed Bold"/>
                          <a:ea typeface="Open Sans Condensed Bold"/>
                          <a:cs typeface="Open Sans Condensed Bold"/>
                          <a:sym typeface="Open Sans Condensed Bold"/>
                        </a:rPr>
                        <a:t>Performance</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15588"/>
                    </a:solidFill>
                  </a:tcPr>
                </a:tc>
              </a:tr>
              <a:tr h="1373984">
                <a:tc>
                  <a:txBody>
                    <a:bodyPr anchor="t" rtlCol="false"/>
                    <a:lstStyle/>
                    <a:p>
                      <a:pPr algn="ctr">
                        <a:lnSpc>
                          <a:spcPts val="3240"/>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Splunk Indexer</a:t>
                      </a:r>
                      <a:endParaRPr lang="en-US" sz="1100"/>
                    </a:p>
                    <a:p>
                      <a:pPr algn="ctr">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Indexes and stores data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Processes incoming data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Crucial for data retrieval</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Works with Search Head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High</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r>
              <a:tr h="1233084">
                <a:tc>
                  <a:txBody>
                    <a:bodyPr anchor="t" rtlCol="false"/>
                    <a:lstStyle/>
                    <a:p>
                      <a:pPr algn="ctr">
                        <a:lnSpc>
                          <a:spcPts val="3240"/>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Search Head</a:t>
                      </a:r>
                      <a:endParaRPr lang="en-US" sz="1100"/>
                    </a:p>
                    <a:p>
                      <a:pPr algn="ctr">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Searches and analyzes data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User queries data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Key for data insights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Depends on Indexer</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Medium</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r>
              <a:tr h="1373984">
                <a:tc>
                  <a:txBody>
                    <a:bodyPr anchor="t" rtlCol="false"/>
                    <a:lstStyle/>
                    <a:p>
                      <a:pPr algn="ctr">
                        <a:lnSpc>
                          <a:spcPts val="3240"/>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Forwarders</a:t>
                      </a:r>
                      <a:endParaRPr lang="en-US" sz="1100"/>
                    </a:p>
                    <a:p>
                      <a:pPr algn="ctr">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Collects and forwards data</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Distributes data to Indexers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Essential for data intake</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Supports Indexers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High</a:t>
                      </a:r>
                      <a:endParaRPr lang="en-US" sz="1100"/>
                    </a:p>
                    <a:p>
                      <a:pPr algn="l">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CFD1DA"/>
                    </a:solidFill>
                  </a:tcPr>
                </a:tc>
              </a:tr>
              <a:tr h="1373984">
                <a:tc>
                  <a:txBody>
                    <a:bodyPr anchor="t" rtlCol="false"/>
                    <a:lstStyle/>
                    <a:p>
                      <a:pPr algn="ctr">
                        <a:lnSpc>
                          <a:spcPts val="3240"/>
                        </a:lnSpc>
                        <a:defRPr/>
                      </a:pP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Dashboard</a:t>
                      </a:r>
                      <a:endParaRPr lang="en-US" sz="1100"/>
                    </a:p>
                    <a:p>
                      <a:pPr algn="ctr">
                        <a:lnSpc>
                          <a:spcPts val="3240"/>
                        </a:lnSpc>
                      </a:pP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ctr">
                        <a:lnSpc>
                          <a:spcPts val="3240"/>
                        </a:lnSpc>
                        <a:defRPr/>
                      </a:pPr>
                      <a:r>
                        <a:rPr lang="en-US" sz="2700" spc="-60">
                          <a:solidFill>
                            <a:srgbClr val="000000"/>
                          </a:solidFill>
                          <a:latin typeface="Open Sans Condensed"/>
                          <a:ea typeface="Open Sans Condensed"/>
                          <a:cs typeface="Open Sans Condensed"/>
                          <a:sym typeface="Open Sans Condensed"/>
                        </a:rPr>
                        <a:t>Visualizes data results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User interface for insights</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Critical for data </a:t>
                      </a:r>
                      <a:endParaRPr lang="en-US" sz="1100"/>
                    </a:p>
                    <a:p>
                      <a:pPr algn="l">
                        <a:lnSpc>
                          <a:spcPts val="3240"/>
                        </a:lnSpc>
                      </a:pPr>
                      <a:r>
                        <a:rPr lang="en-US" sz="2700" spc="-60">
                          <a:solidFill>
                            <a:srgbClr val="000000"/>
                          </a:solidFill>
                          <a:latin typeface="Open Sans Condensed"/>
                          <a:ea typeface="Open Sans Condensed"/>
                          <a:cs typeface="Open Sans Condensed"/>
                          <a:sym typeface="Open Sans Condensed"/>
                        </a:rPr>
                        <a:t>interpretation</a:t>
                      </a:r>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Requires Search Head</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c>
                  <a:txBody>
                    <a:bodyPr anchor="t" rtlCol="false"/>
                    <a:lstStyle/>
                    <a:p>
                      <a:pPr algn="l">
                        <a:lnSpc>
                          <a:spcPts val="3240"/>
                        </a:lnSpc>
                        <a:defRPr/>
                      </a:pPr>
                      <a:r>
                        <a:rPr lang="en-US" sz="2700" spc="-60">
                          <a:solidFill>
                            <a:srgbClr val="000000"/>
                          </a:solidFill>
                          <a:latin typeface="Open Sans Condensed"/>
                          <a:ea typeface="Open Sans Condensed"/>
                          <a:cs typeface="Open Sans Condensed"/>
                          <a:sym typeface="Open Sans Condensed"/>
                        </a:rPr>
                        <a:t>Medium</a:t>
                      </a:r>
                      <a:endParaRPr lang="en-US" sz="1100"/>
                    </a:p>
                  </a:txBody>
                  <a:tcPr marL="91440" marR="91440" marT="91440" marB="9144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E8E9ED"/>
                    </a:solidFill>
                  </a:tcPr>
                </a:tc>
              </a:tr>
            </a:tbl>
          </a:graphicData>
        </a:graphic>
      </p:graphicFrame>
      <p:grpSp>
        <p:nvGrpSpPr>
          <p:cNvPr name="Group 5" id="5"/>
          <p:cNvGrpSpPr/>
          <p:nvPr/>
        </p:nvGrpSpPr>
        <p:grpSpPr>
          <a:xfrm rot="0">
            <a:off x="0" y="375066"/>
            <a:ext cx="13012248" cy="1246496"/>
            <a:chOff x="0" y="0"/>
            <a:chExt cx="17349664" cy="1661994"/>
          </a:xfrm>
        </p:grpSpPr>
        <p:grpSp>
          <p:nvGrpSpPr>
            <p:cNvPr name="Group 6" id="6"/>
            <p:cNvGrpSpPr/>
            <p:nvPr/>
          </p:nvGrpSpPr>
          <p:grpSpPr>
            <a:xfrm rot="0">
              <a:off x="0" y="0"/>
              <a:ext cx="17349664" cy="1661994"/>
              <a:chOff x="0" y="0"/>
              <a:chExt cx="17349664" cy="1661994"/>
            </a:xfrm>
          </p:grpSpPr>
          <p:sp>
            <p:nvSpPr>
              <p:cNvPr name="Freeform 7" id="7"/>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8" id="8"/>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Core Components of Splunk</a:t>
              </a:r>
            </a:p>
          </p:txBody>
        </p:sp>
      </p:grpSp>
      <p:sp>
        <p:nvSpPr>
          <p:cNvPr name="Freeform 9" id="9"/>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grpSp>
        <p:nvGrpSpPr>
          <p:cNvPr name="Group 10" id="10"/>
          <p:cNvGrpSpPr/>
          <p:nvPr/>
        </p:nvGrpSpPr>
        <p:grpSpPr>
          <a:xfrm rot="0">
            <a:off x="0" y="9786871"/>
            <a:ext cx="18288000" cy="500129"/>
            <a:chOff x="0" y="0"/>
            <a:chExt cx="24384000" cy="666839"/>
          </a:xfrm>
        </p:grpSpPr>
        <p:grpSp>
          <p:nvGrpSpPr>
            <p:cNvPr name="Group 11" id="11"/>
            <p:cNvGrpSpPr/>
            <p:nvPr/>
          </p:nvGrpSpPr>
          <p:grpSpPr>
            <a:xfrm rot="0">
              <a:off x="0" y="0"/>
              <a:ext cx="24384000" cy="666839"/>
              <a:chOff x="0" y="0"/>
              <a:chExt cx="1083733" cy="29637"/>
            </a:xfrm>
          </p:grpSpPr>
          <p:sp>
            <p:nvSpPr>
              <p:cNvPr name="Freeform 12" id="12"/>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3" id="13"/>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4" id="14"/>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910" y="2047663"/>
            <a:ext cx="18288000" cy="7720112"/>
            <a:chOff x="0" y="0"/>
            <a:chExt cx="24384000" cy="10293483"/>
          </a:xfrm>
        </p:grpSpPr>
        <p:sp>
          <p:nvSpPr>
            <p:cNvPr name="Freeform 3" id="3"/>
            <p:cNvSpPr/>
            <p:nvPr/>
          </p:nvSpPr>
          <p:spPr>
            <a:xfrm flipH="false" flipV="false" rot="0">
              <a:off x="0" y="0"/>
              <a:ext cx="24384000" cy="10293545"/>
            </a:xfrm>
            <a:custGeom>
              <a:avLst/>
              <a:gdLst/>
              <a:ahLst/>
              <a:cxnLst/>
              <a:rect r="r" b="b" t="t" l="l"/>
              <a:pathLst>
                <a:path h="10293545" w="24384000">
                  <a:moveTo>
                    <a:pt x="0" y="0"/>
                  </a:moveTo>
                  <a:lnTo>
                    <a:pt x="24384000" y="0"/>
                  </a:lnTo>
                  <a:lnTo>
                    <a:pt x="24384000" y="10293545"/>
                  </a:lnTo>
                  <a:lnTo>
                    <a:pt x="0" y="10293545"/>
                  </a:lnTo>
                  <a:close/>
                </a:path>
              </a:pathLst>
            </a:custGeom>
            <a:gradFill rotWithShape="true">
              <a:gsLst>
                <a:gs pos="0">
                  <a:srgbClr val="DCDCE0">
                    <a:alpha val="0"/>
                  </a:srgbClr>
                </a:gs>
                <a:gs pos="100000">
                  <a:srgbClr val="DEDEE2">
                    <a:alpha val="100000"/>
                  </a:srgbClr>
                </a:gs>
              </a:gsLst>
              <a:lin ang="5400000"/>
            </a:gradFill>
          </p:spPr>
        </p:sp>
      </p:grpSp>
      <p:grpSp>
        <p:nvGrpSpPr>
          <p:cNvPr name="Group 4" id="4"/>
          <p:cNvGrpSpPr/>
          <p:nvPr/>
        </p:nvGrpSpPr>
        <p:grpSpPr>
          <a:xfrm rot="0">
            <a:off x="0" y="375066"/>
            <a:ext cx="13012248" cy="1246496"/>
            <a:chOff x="0" y="0"/>
            <a:chExt cx="17349664" cy="1661994"/>
          </a:xfrm>
        </p:grpSpPr>
        <p:grpSp>
          <p:nvGrpSpPr>
            <p:cNvPr name="Group 5" id="5"/>
            <p:cNvGrpSpPr/>
            <p:nvPr/>
          </p:nvGrpSpPr>
          <p:grpSpPr>
            <a:xfrm rot="0">
              <a:off x="0" y="0"/>
              <a:ext cx="17349664" cy="1661994"/>
              <a:chOff x="0" y="0"/>
              <a:chExt cx="17349664" cy="1661994"/>
            </a:xfrm>
          </p:grpSpPr>
          <p:sp>
            <p:nvSpPr>
              <p:cNvPr name="Freeform 6" id="6"/>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7" id="7"/>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Key Features of Splunk</a:t>
              </a:r>
            </a:p>
          </p:txBody>
        </p:sp>
      </p:grpSp>
      <p:sp>
        <p:nvSpPr>
          <p:cNvPr name="Freeform 8" id="8"/>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grpSp>
        <p:nvGrpSpPr>
          <p:cNvPr name="Group 9" id="9"/>
          <p:cNvGrpSpPr/>
          <p:nvPr/>
        </p:nvGrpSpPr>
        <p:grpSpPr>
          <a:xfrm rot="0">
            <a:off x="0" y="9786871"/>
            <a:ext cx="18288000" cy="500129"/>
            <a:chOff x="0" y="0"/>
            <a:chExt cx="24384000" cy="666839"/>
          </a:xfrm>
        </p:grpSpPr>
        <p:grpSp>
          <p:nvGrpSpPr>
            <p:cNvPr name="Group 10" id="10"/>
            <p:cNvGrpSpPr/>
            <p:nvPr/>
          </p:nvGrpSpPr>
          <p:grpSpPr>
            <a:xfrm rot="0">
              <a:off x="0" y="0"/>
              <a:ext cx="24384000" cy="666839"/>
              <a:chOff x="0" y="0"/>
              <a:chExt cx="1083733" cy="29637"/>
            </a:xfrm>
          </p:grpSpPr>
          <p:sp>
            <p:nvSpPr>
              <p:cNvPr name="Freeform 11" id="11"/>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2" id="12"/>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3" id="13"/>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grpSp>
        <p:nvGrpSpPr>
          <p:cNvPr name="Group 14" id="14"/>
          <p:cNvGrpSpPr/>
          <p:nvPr/>
        </p:nvGrpSpPr>
        <p:grpSpPr>
          <a:xfrm rot="0">
            <a:off x="994383" y="2162404"/>
            <a:ext cx="16264917" cy="7095896"/>
            <a:chOff x="0" y="0"/>
            <a:chExt cx="21686556" cy="9461194"/>
          </a:xfrm>
        </p:grpSpPr>
        <p:sp>
          <p:nvSpPr>
            <p:cNvPr name="Freeform 15" id="15"/>
            <p:cNvSpPr/>
            <p:nvPr/>
          </p:nvSpPr>
          <p:spPr>
            <a:xfrm flipH="false" flipV="false" rot="0">
              <a:off x="0" y="0"/>
              <a:ext cx="21686557" cy="9461195"/>
            </a:xfrm>
            <a:custGeom>
              <a:avLst/>
              <a:gdLst/>
              <a:ahLst/>
              <a:cxnLst/>
              <a:rect r="r" b="b" t="t" l="l"/>
              <a:pathLst>
                <a:path h="9461195" w="21686557">
                  <a:moveTo>
                    <a:pt x="0" y="0"/>
                  </a:moveTo>
                  <a:lnTo>
                    <a:pt x="21686557" y="0"/>
                  </a:lnTo>
                  <a:lnTo>
                    <a:pt x="21686557" y="9461195"/>
                  </a:lnTo>
                  <a:lnTo>
                    <a:pt x="0" y="9461195"/>
                  </a:lnTo>
                  <a:close/>
                </a:path>
              </a:pathLst>
            </a:custGeom>
            <a:solidFill>
              <a:srgbClr val="000000">
                <a:alpha val="0"/>
              </a:srgbClr>
            </a:solidFill>
            <a:ln cap="sq">
              <a:noFill/>
              <a:prstDash val="solid"/>
              <a:miter/>
            </a:ln>
          </p:spPr>
        </p:sp>
        <p:sp>
          <p:nvSpPr>
            <p:cNvPr name="TextBox 16" id="16"/>
            <p:cNvSpPr txBox="true"/>
            <p:nvPr/>
          </p:nvSpPr>
          <p:spPr>
            <a:xfrm>
              <a:off x="0" y="-342900"/>
              <a:ext cx="21686556" cy="9804094"/>
            </a:xfrm>
            <a:prstGeom prst="rect">
              <a:avLst/>
            </a:prstGeom>
          </p:spPr>
          <p:txBody>
            <a:bodyPr anchor="t" rtlCol="false" tIns="0" lIns="0" bIns="0" rIns="0"/>
            <a:lstStyle/>
            <a:p>
              <a:pPr algn="just" marL="777243" indent="-388622" lvl="1">
                <a:lnSpc>
                  <a:spcPts val="7164"/>
                </a:lnSpc>
                <a:buFont typeface="Arial"/>
                <a:buChar char="•"/>
              </a:pPr>
              <a:r>
                <a:rPr lang="en-US" b="true" sz="3600" strike="noStrike" u="none">
                  <a:solidFill>
                    <a:srgbClr val="000000"/>
                  </a:solidFill>
                  <a:latin typeface="Futura Bold"/>
                  <a:ea typeface="Futura Bold"/>
                  <a:cs typeface="Futura Bold"/>
                  <a:sym typeface="Futura Bold"/>
                </a:rPr>
                <a:t>Real-time Indexing</a:t>
              </a:r>
            </a:p>
            <a:p>
              <a:pPr algn="just">
                <a:lnSpc>
                  <a:spcPts val="7164"/>
                </a:lnSpc>
              </a:pPr>
              <a:r>
                <a:rPr lang="en-US" sz="3600" strike="noStrike" u="none">
                  <a:solidFill>
                    <a:srgbClr val="000000"/>
                  </a:solidFill>
                  <a:latin typeface="Futura"/>
                  <a:ea typeface="Futura"/>
                  <a:cs typeface="Futura"/>
                  <a:sym typeface="Futura"/>
                </a:rPr>
                <a:t>Splunk enables users to index data in real-time, allowing immediate access to insights, faster decision-making, and timely responses to security threats or network issues.</a:t>
              </a:r>
            </a:p>
            <a:p>
              <a:pPr algn="just" marL="777243" indent="-388622" lvl="1">
                <a:lnSpc>
                  <a:spcPts val="7164"/>
                </a:lnSpc>
                <a:buFont typeface="Arial"/>
                <a:buChar char="•"/>
              </a:pPr>
              <a:r>
                <a:rPr lang="en-US" b="true" sz="3600" strike="noStrike" u="none">
                  <a:solidFill>
                    <a:srgbClr val="000000"/>
                  </a:solidFill>
                  <a:latin typeface="Futura Bold"/>
                  <a:ea typeface="Futura Bold"/>
                  <a:cs typeface="Futura Bold"/>
                  <a:sym typeface="Futura Bold"/>
                </a:rPr>
                <a:t>Advanced Visualization</a:t>
              </a:r>
            </a:p>
            <a:p>
              <a:pPr algn="just">
                <a:lnSpc>
                  <a:spcPts val="7164"/>
                </a:lnSpc>
              </a:pPr>
              <a:r>
                <a:rPr lang="en-US" sz="3600" strike="noStrike" u="none">
                  <a:solidFill>
                    <a:srgbClr val="000000"/>
                  </a:solidFill>
                  <a:latin typeface="Futura"/>
                  <a:ea typeface="Futura"/>
                  <a:cs typeface="Futura"/>
                  <a:sym typeface="Futura"/>
                </a:rPr>
                <a:t>With Splunk, create interactive dashboards and dynamic visualizations to present data findings effectively, making it easier for stakeholders to interpret trends and anomalies.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2250452"/>
            <a:ext cx="17226009" cy="6688454"/>
          </a:xfrm>
          <a:prstGeom prst="rect">
            <a:avLst/>
          </a:prstGeom>
        </p:spPr>
        <p:txBody>
          <a:bodyPr anchor="t" rtlCol="false" tIns="0" lIns="0" bIns="0" rIns="0">
            <a:spAutoFit/>
          </a:bodyPr>
          <a:lstStyle/>
          <a:p>
            <a:pPr algn="just">
              <a:lnSpc>
                <a:spcPts val="5868"/>
              </a:lnSpc>
            </a:pPr>
            <a:r>
              <a:rPr lang="en-US" sz="3600" b="true">
                <a:solidFill>
                  <a:srgbClr val="000000"/>
                </a:solidFill>
                <a:latin typeface="Futura Bold"/>
                <a:ea typeface="Futura Bold"/>
                <a:cs typeface="Futura Bold"/>
                <a:sym typeface="Futura Bold"/>
              </a:rPr>
              <a:t>Data Input Stage</a:t>
            </a:r>
          </a:p>
          <a:p>
            <a:pPr algn="just" marL="777243" indent="-388622" lvl="1">
              <a:lnSpc>
                <a:spcPts val="7992"/>
              </a:lnSpc>
              <a:buFont typeface="Arial"/>
              <a:buChar char="•"/>
            </a:pPr>
            <a:r>
              <a:rPr lang="en-US" b="true" sz="3600">
                <a:solidFill>
                  <a:srgbClr val="000000"/>
                </a:solidFill>
                <a:latin typeface="Futura Bold"/>
                <a:ea typeface="Futura Bold"/>
                <a:cs typeface="Futura Bold"/>
                <a:sym typeface="Futura Bold"/>
              </a:rPr>
              <a:t>I</a:t>
            </a:r>
            <a:r>
              <a:rPr lang="en-US" sz="3600">
                <a:solidFill>
                  <a:srgbClr val="000000"/>
                </a:solidFill>
                <a:latin typeface="Futura"/>
                <a:ea typeface="Futura"/>
                <a:cs typeface="Futura"/>
                <a:sym typeface="Futura"/>
              </a:rPr>
              <a:t>n this stage, Splunk software consumes the raw data stream from its source, breaks it into 64K blocks, and annotates each block with metadata keys. </a:t>
            </a:r>
          </a:p>
          <a:p>
            <a:pPr algn="just" marL="777243" indent="-388622" lvl="1">
              <a:lnSpc>
                <a:spcPts val="7992"/>
              </a:lnSpc>
              <a:buFont typeface="Arial"/>
              <a:buChar char="•"/>
            </a:pPr>
            <a:r>
              <a:rPr lang="en-US" sz="3600">
                <a:solidFill>
                  <a:srgbClr val="000000"/>
                </a:solidFill>
                <a:latin typeface="Futura"/>
                <a:ea typeface="Futura"/>
                <a:cs typeface="Futura"/>
                <a:sym typeface="Futura"/>
              </a:rPr>
              <a:t>The metadata keys include hostname, source, and source type of the data. </a:t>
            </a:r>
          </a:p>
          <a:p>
            <a:pPr algn="just" marL="777243" indent="-388622" lvl="1">
              <a:lnSpc>
                <a:spcPts val="7992"/>
              </a:lnSpc>
              <a:buFont typeface="Arial"/>
              <a:buChar char="•"/>
            </a:pPr>
            <a:r>
              <a:rPr lang="en-US" sz="3600">
                <a:solidFill>
                  <a:srgbClr val="000000"/>
                </a:solidFill>
                <a:latin typeface="Futura"/>
                <a:ea typeface="Futura"/>
                <a:cs typeface="Futura"/>
                <a:sym typeface="Futura"/>
              </a:rPr>
              <a:t>The keys can also include values that are used internally, such as character encoding of the data stream and values that control the processing of data during the indexing stage, such as the index into which the events should be stored.</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1768487"/>
            <a:ext cx="17226009" cy="7671433"/>
          </a:xfrm>
          <a:prstGeom prst="rect">
            <a:avLst/>
          </a:prstGeom>
        </p:spPr>
        <p:txBody>
          <a:bodyPr anchor="t" rtlCol="false" tIns="0" lIns="0" bIns="0" rIns="0">
            <a:spAutoFit/>
          </a:bodyPr>
          <a:lstStyle/>
          <a:p>
            <a:pPr algn="just">
              <a:lnSpc>
                <a:spcPts val="5070"/>
              </a:lnSpc>
            </a:pPr>
            <a:r>
              <a:rPr lang="en-US" sz="3000" b="true">
                <a:solidFill>
                  <a:srgbClr val="000000"/>
                </a:solidFill>
                <a:latin typeface="Futura Bold"/>
                <a:ea typeface="Futura Bold"/>
                <a:cs typeface="Futura Bold"/>
                <a:sym typeface="Futura Bold"/>
              </a:rPr>
              <a:t>Data Storage Stage</a:t>
            </a:r>
          </a:p>
          <a:p>
            <a:pPr algn="just">
              <a:lnSpc>
                <a:spcPts val="5070"/>
              </a:lnSpc>
            </a:pPr>
            <a:r>
              <a:rPr lang="en-US" sz="3000">
                <a:solidFill>
                  <a:srgbClr val="000000"/>
                </a:solidFill>
                <a:latin typeface="Futura"/>
                <a:ea typeface="Futura"/>
                <a:cs typeface="Futura"/>
                <a:sym typeface="Futura"/>
              </a:rPr>
              <a:t>Data storage co</a:t>
            </a:r>
            <a:r>
              <a:rPr lang="en-US" sz="3000">
                <a:solidFill>
                  <a:srgbClr val="000000"/>
                </a:solidFill>
                <a:latin typeface="Futura"/>
                <a:ea typeface="Futura"/>
                <a:cs typeface="Futura"/>
                <a:sym typeface="Futura"/>
              </a:rPr>
              <a:t>nsists of two phases: Parsing and Indexing.</a:t>
            </a:r>
          </a:p>
          <a:p>
            <a:pPr algn="just" marL="647706" indent="-323853" lvl="1">
              <a:lnSpc>
                <a:spcPts val="5070"/>
              </a:lnSpc>
              <a:buAutoNum type="arabicPeriod" startAt="1"/>
            </a:pPr>
            <a:r>
              <a:rPr lang="en-US" sz="3000">
                <a:solidFill>
                  <a:srgbClr val="000000"/>
                </a:solidFill>
                <a:latin typeface="Futura"/>
                <a:ea typeface="Futura"/>
                <a:cs typeface="Futura"/>
                <a:sym typeface="Futura"/>
              </a:rPr>
              <a:t>In Parsing phase, Splunk software examines, analyzes, and transforms the data to extract only the relevant information. This is also known as event processing. It is during this phase that Splunk software breaks the data stream into individual events. The parsing phase has many sub-phases:</a:t>
            </a:r>
          </a:p>
          <a:p>
            <a:pPr algn="just" marL="1295413" indent="-431804" lvl="2">
              <a:lnSpc>
                <a:spcPts val="5070"/>
              </a:lnSpc>
              <a:buAutoNum type="alphaLcPeriod" startAt="1"/>
            </a:pPr>
            <a:r>
              <a:rPr lang="en-US" sz="3000">
                <a:solidFill>
                  <a:srgbClr val="000000"/>
                </a:solidFill>
                <a:latin typeface="Futura"/>
                <a:ea typeface="Futura"/>
                <a:cs typeface="Futura"/>
                <a:sym typeface="Futura"/>
              </a:rPr>
              <a:t>Breaking the stream of data into individual lines</a:t>
            </a:r>
          </a:p>
          <a:p>
            <a:pPr algn="just" marL="1295413" indent="-431804" lvl="2">
              <a:lnSpc>
                <a:spcPts val="5070"/>
              </a:lnSpc>
              <a:buAutoNum type="alphaLcPeriod" startAt="1"/>
            </a:pPr>
            <a:r>
              <a:rPr lang="en-US" sz="3000">
                <a:solidFill>
                  <a:srgbClr val="000000"/>
                </a:solidFill>
                <a:latin typeface="Futura"/>
                <a:ea typeface="Futura"/>
                <a:cs typeface="Futura"/>
                <a:sym typeface="Futura"/>
              </a:rPr>
              <a:t>Identifying, parsing, and setting timestamps</a:t>
            </a:r>
          </a:p>
          <a:p>
            <a:pPr algn="just" marL="1295413" indent="-431804" lvl="2">
              <a:lnSpc>
                <a:spcPts val="5070"/>
              </a:lnSpc>
              <a:buAutoNum type="alphaLcPeriod" startAt="1"/>
            </a:pPr>
            <a:r>
              <a:rPr lang="en-US" sz="3000">
                <a:solidFill>
                  <a:srgbClr val="000000"/>
                </a:solidFill>
                <a:latin typeface="Futura"/>
                <a:ea typeface="Futura"/>
                <a:cs typeface="Futura"/>
                <a:sym typeface="Futura"/>
              </a:rPr>
              <a:t>Annotating individual events with metadata copied from the source-wide keys</a:t>
            </a:r>
          </a:p>
          <a:p>
            <a:pPr algn="just" marL="1295413" indent="-431804" lvl="2">
              <a:lnSpc>
                <a:spcPts val="5070"/>
              </a:lnSpc>
              <a:buAutoNum type="alphaLcPeriod" startAt="1"/>
            </a:pPr>
            <a:r>
              <a:rPr lang="en-US" sz="3000">
                <a:solidFill>
                  <a:srgbClr val="000000"/>
                </a:solidFill>
                <a:latin typeface="Futura"/>
                <a:ea typeface="Futura"/>
                <a:cs typeface="Futura"/>
                <a:sym typeface="Futura"/>
              </a:rPr>
              <a:t>Transforming event data and metadata according to regex transform rules</a:t>
            </a:r>
          </a:p>
          <a:p>
            <a:pPr algn="just" marL="647706" indent="-323853" lvl="1">
              <a:lnSpc>
                <a:spcPts val="5070"/>
              </a:lnSpc>
              <a:buAutoNum type="arabicPeriod" startAt="1"/>
            </a:pPr>
            <a:r>
              <a:rPr lang="en-US" sz="3000">
                <a:solidFill>
                  <a:srgbClr val="000000"/>
                </a:solidFill>
                <a:latin typeface="Futura"/>
                <a:ea typeface="Futura"/>
                <a:cs typeface="Futura"/>
                <a:sym typeface="Futura"/>
              </a:rPr>
              <a:t>In Indexing phase, Splunk software writes parsed events to the index on disk. It writes both compressed raw data and the corresponding index file. The benefit of Indexing is that the data can be easily accessed during searching.</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13012248" cy="1246496"/>
            <a:chOff x="0" y="0"/>
            <a:chExt cx="17349664" cy="1661994"/>
          </a:xfrm>
        </p:grpSpPr>
        <p:grpSp>
          <p:nvGrpSpPr>
            <p:cNvPr name="Group 3" id="3"/>
            <p:cNvGrpSpPr/>
            <p:nvPr/>
          </p:nvGrpSpPr>
          <p:grpSpPr>
            <a:xfrm rot="0">
              <a:off x="0" y="0"/>
              <a:ext cx="17349664" cy="1661994"/>
              <a:chOff x="0" y="0"/>
              <a:chExt cx="17349664" cy="1661994"/>
            </a:xfrm>
          </p:grpSpPr>
          <p:sp>
            <p:nvSpPr>
              <p:cNvPr name="Freeform 4" id="4"/>
              <p:cNvSpPr/>
              <p:nvPr/>
            </p:nvSpPr>
            <p:spPr>
              <a:xfrm flipH="false" flipV="false" rot="0">
                <a:off x="0" y="0"/>
                <a:ext cx="17349698" cy="1662049"/>
              </a:xfrm>
              <a:custGeom>
                <a:avLst/>
                <a:gdLst/>
                <a:ahLst/>
                <a:cxnLst/>
                <a:rect r="r" b="b" t="t" l="l"/>
                <a:pathLst>
                  <a:path h="1662049" w="17349698">
                    <a:moveTo>
                      <a:pt x="0" y="0"/>
                    </a:moveTo>
                    <a:lnTo>
                      <a:pt x="17349698" y="0"/>
                    </a:lnTo>
                    <a:lnTo>
                      <a:pt x="17349698" y="1662049"/>
                    </a:lnTo>
                    <a:lnTo>
                      <a:pt x="0" y="1662049"/>
                    </a:lnTo>
                    <a:close/>
                  </a:path>
                </a:pathLst>
              </a:custGeom>
              <a:solidFill>
                <a:srgbClr val="F17869"/>
              </a:solidFill>
            </p:spPr>
          </p:sp>
        </p:grpSp>
        <p:sp>
          <p:nvSpPr>
            <p:cNvPr name="TextBox 5" id="5"/>
            <p:cNvSpPr txBox="true"/>
            <p:nvPr/>
          </p:nvSpPr>
          <p:spPr>
            <a:xfrm rot="0">
              <a:off x="2096244" y="392847"/>
              <a:ext cx="12990887" cy="800100"/>
            </a:xfrm>
            <a:prstGeom prst="rect">
              <a:avLst/>
            </a:prstGeom>
          </p:spPr>
          <p:txBody>
            <a:bodyPr anchor="t" rtlCol="false" tIns="0" lIns="0" bIns="0" rIns="0">
              <a:spAutoFit/>
            </a:bodyPr>
            <a:lstStyle/>
            <a:p>
              <a:pPr algn="ctr">
                <a:lnSpc>
                  <a:spcPts val="4320"/>
                </a:lnSpc>
              </a:pPr>
              <a:r>
                <a:rPr lang="en-US" sz="3600" b="true">
                  <a:solidFill>
                    <a:srgbClr val="FFFFFF"/>
                  </a:solidFill>
                  <a:latin typeface="Futura Ultra-Bold"/>
                  <a:ea typeface="Futura Ultra-Bold"/>
                  <a:cs typeface="Futura Ultra-Bold"/>
                  <a:sym typeface="Futura Ultra-Bold"/>
                </a:rPr>
                <a:t>Overview of Splunk</a:t>
              </a:r>
            </a:p>
          </p:txBody>
        </p:sp>
      </p:grpSp>
      <p:sp>
        <p:nvSpPr>
          <p:cNvPr name="Freeform 6" id="6"/>
          <p:cNvSpPr/>
          <p:nvPr/>
        </p:nvSpPr>
        <p:spPr>
          <a:xfrm flipH="false" flipV="false" rot="0">
            <a:off x="14608458" y="136035"/>
            <a:ext cx="3527142" cy="747885"/>
          </a:xfrm>
          <a:custGeom>
            <a:avLst/>
            <a:gdLst/>
            <a:ahLst/>
            <a:cxnLst/>
            <a:rect r="r" b="b" t="t" l="l"/>
            <a:pathLst>
              <a:path h="747885" w="3527142">
                <a:moveTo>
                  <a:pt x="0" y="0"/>
                </a:moveTo>
                <a:lnTo>
                  <a:pt x="3527142" y="0"/>
                </a:lnTo>
                <a:lnTo>
                  <a:pt x="3527142" y="747885"/>
                </a:lnTo>
                <a:lnTo>
                  <a:pt x="0" y="747885"/>
                </a:lnTo>
                <a:lnTo>
                  <a:pt x="0" y="0"/>
                </a:lnTo>
                <a:close/>
              </a:path>
            </a:pathLst>
          </a:custGeom>
          <a:blipFill>
            <a:blip r:embed="rId2"/>
            <a:stretch>
              <a:fillRect l="0" t="0" r="0" b="0"/>
            </a:stretch>
          </a:blipFill>
        </p:spPr>
      </p:sp>
      <p:sp>
        <p:nvSpPr>
          <p:cNvPr name="TextBox 7" id="7"/>
          <p:cNvSpPr txBox="true"/>
          <p:nvPr/>
        </p:nvSpPr>
        <p:spPr>
          <a:xfrm rot="0">
            <a:off x="530996" y="2881282"/>
            <a:ext cx="17226009" cy="4286312"/>
          </a:xfrm>
          <a:prstGeom prst="rect">
            <a:avLst/>
          </a:prstGeom>
        </p:spPr>
        <p:txBody>
          <a:bodyPr anchor="t" rtlCol="false" tIns="0" lIns="0" bIns="0" rIns="0">
            <a:spAutoFit/>
          </a:bodyPr>
          <a:lstStyle/>
          <a:p>
            <a:pPr algn="just">
              <a:lnSpc>
                <a:spcPts val="5915"/>
              </a:lnSpc>
            </a:pPr>
            <a:r>
              <a:rPr lang="en-US" sz="3500" b="true">
                <a:solidFill>
                  <a:srgbClr val="000000"/>
                </a:solidFill>
                <a:latin typeface="Futura Bold"/>
                <a:ea typeface="Futura Bold"/>
                <a:cs typeface="Futura Bold"/>
                <a:sym typeface="Futura Bold"/>
              </a:rPr>
              <a:t>Data Searching Stage</a:t>
            </a:r>
          </a:p>
          <a:p>
            <a:pPr algn="just">
              <a:lnSpc>
                <a:spcPts val="7194"/>
              </a:lnSpc>
            </a:pPr>
            <a:r>
              <a:rPr lang="en-US" sz="3300">
                <a:solidFill>
                  <a:srgbClr val="000000"/>
                </a:solidFill>
                <a:latin typeface="Futura"/>
                <a:ea typeface="Futura"/>
                <a:cs typeface="Futura"/>
                <a:sym typeface="Futura"/>
              </a:rPr>
              <a:t>This stage controls how the user accesses, views, and uses the indexed data. As part of the search function, Splunk software stores user-created knowledge objects, such as reports, event types, dashboards, alerts and field extractions. The search function also manages the search process.</a:t>
            </a:r>
          </a:p>
        </p:txBody>
      </p:sp>
      <p:grpSp>
        <p:nvGrpSpPr>
          <p:cNvPr name="Group 8" id="8"/>
          <p:cNvGrpSpPr/>
          <p:nvPr/>
        </p:nvGrpSpPr>
        <p:grpSpPr>
          <a:xfrm rot="0">
            <a:off x="0" y="9786871"/>
            <a:ext cx="18288000" cy="500129"/>
            <a:chOff x="0" y="0"/>
            <a:chExt cx="24384000" cy="666839"/>
          </a:xfrm>
        </p:grpSpPr>
        <p:grpSp>
          <p:nvGrpSpPr>
            <p:cNvPr name="Group 9" id="9"/>
            <p:cNvGrpSpPr/>
            <p:nvPr/>
          </p:nvGrpSpPr>
          <p:grpSpPr>
            <a:xfrm rot="0">
              <a:off x="0" y="0"/>
              <a:ext cx="24384000" cy="666839"/>
              <a:chOff x="0" y="0"/>
              <a:chExt cx="1083733" cy="29637"/>
            </a:xfrm>
          </p:grpSpPr>
          <p:sp>
            <p:nvSpPr>
              <p:cNvPr name="Freeform 10" id="10"/>
              <p:cNvSpPr/>
              <p:nvPr/>
            </p:nvSpPr>
            <p:spPr>
              <a:xfrm flipH="false" flipV="false" rot="0">
                <a:off x="0" y="0"/>
                <a:ext cx="1083733" cy="29637"/>
              </a:xfrm>
              <a:custGeom>
                <a:avLst/>
                <a:gdLst/>
                <a:ahLst/>
                <a:cxnLst/>
                <a:rect r="r" b="b" t="t" l="l"/>
                <a:pathLst>
                  <a:path h="29637" w="1083733">
                    <a:moveTo>
                      <a:pt x="0" y="0"/>
                    </a:moveTo>
                    <a:lnTo>
                      <a:pt x="1083733" y="0"/>
                    </a:lnTo>
                    <a:lnTo>
                      <a:pt x="1083733" y="29637"/>
                    </a:lnTo>
                    <a:lnTo>
                      <a:pt x="0" y="29637"/>
                    </a:lnTo>
                    <a:close/>
                  </a:path>
                </a:pathLst>
              </a:custGeom>
              <a:solidFill>
                <a:srgbClr val="000000"/>
              </a:solidFill>
            </p:spPr>
          </p:sp>
          <p:sp>
            <p:nvSpPr>
              <p:cNvPr name="TextBox 11" id="11"/>
              <p:cNvSpPr txBox="true"/>
              <p:nvPr/>
            </p:nvSpPr>
            <p:spPr>
              <a:xfrm>
                <a:off x="0" y="0"/>
                <a:ext cx="1083733" cy="29637"/>
              </a:xfrm>
              <a:prstGeom prst="rect">
                <a:avLst/>
              </a:prstGeom>
            </p:spPr>
            <p:txBody>
              <a:bodyPr anchor="ctr" rtlCol="false" tIns="38112" lIns="38112" bIns="38112" rIns="38112"/>
              <a:lstStyle/>
              <a:p>
                <a:pPr algn="ctr" marL="0" indent="0" lvl="0">
                  <a:lnSpc>
                    <a:spcPts val="9199"/>
                  </a:lnSpc>
                  <a:spcBef>
                    <a:spcPct val="0"/>
                  </a:spcBef>
                </a:pPr>
              </a:p>
            </p:txBody>
          </p:sp>
        </p:grpSp>
        <p:sp>
          <p:nvSpPr>
            <p:cNvPr name="TextBox 12" id="12"/>
            <p:cNvSpPr txBox="true"/>
            <p:nvPr/>
          </p:nvSpPr>
          <p:spPr>
            <a:xfrm rot="0">
              <a:off x="4934337" y="64778"/>
              <a:ext cx="14515325" cy="461110"/>
            </a:xfrm>
            <a:prstGeom prst="rect">
              <a:avLst/>
            </a:prstGeom>
          </p:spPr>
          <p:txBody>
            <a:bodyPr anchor="t" rtlCol="false" tIns="0" lIns="0" bIns="0" rIns="0">
              <a:spAutoFit/>
            </a:bodyPr>
            <a:lstStyle/>
            <a:p>
              <a:pPr algn="ctr">
                <a:lnSpc>
                  <a:spcPts val="2857"/>
                </a:lnSpc>
                <a:spcBef>
                  <a:spcPct val="0"/>
                </a:spcBef>
              </a:pPr>
              <a:r>
                <a:rPr lang="en-US" b="true" sz="2040" i="true">
                  <a:solidFill>
                    <a:srgbClr val="FFFFFF"/>
                  </a:solidFill>
                  <a:latin typeface="TT Drugs Bold Italics"/>
                  <a:ea typeface="TT Drugs Bold Italics"/>
                  <a:cs typeface="TT Drugs Bold Italics"/>
                  <a:sym typeface="TT Drugs Bold Italics"/>
                </a:rPr>
                <a:t>www.thinkcloudly.com     |      +1 (646) 980‑6267   |      info@thinkcloudly.com</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DAGiFrGs6Tg</dc:identifier>
  <dcterms:modified xsi:type="dcterms:W3CDTF">2011-08-01T06:04:30Z</dcterms:modified>
  <cp:revision>1</cp:revision>
  <dc:title>DAY 02 PPT SPLUNK BOOTCAMP</dc:title>
</cp:coreProperties>
</file>