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2"/>
  </p:notesMasterIdLst>
  <p:sldIdLst>
    <p:sldId id="256" r:id="rId2"/>
    <p:sldId id="257" r:id="rId3"/>
    <p:sldId id="258" r:id="rId4"/>
    <p:sldId id="259" r:id="rId5"/>
    <p:sldId id="275" r:id="rId6"/>
    <p:sldId id="260" r:id="rId7"/>
    <p:sldId id="261" r:id="rId8"/>
    <p:sldId id="262" r:id="rId9"/>
    <p:sldId id="263" r:id="rId10"/>
    <p:sldId id="264" r:id="rId11"/>
    <p:sldId id="265" r:id="rId12"/>
    <p:sldId id="266" r:id="rId13"/>
    <p:sldId id="267" r:id="rId14"/>
    <p:sldId id="276" r:id="rId15"/>
    <p:sldId id="278" r:id="rId16"/>
    <p:sldId id="277" r:id="rId17"/>
    <p:sldId id="270" r:id="rId18"/>
    <p:sldId id="271" r:id="rId19"/>
    <p:sldId id="272" r:id="rId20"/>
    <p:sldId id="273" r:id="rId21"/>
  </p:sldIdLst>
  <p:sldSz cx="9144000" cy="5143500" type="screen16x9"/>
  <p:notesSz cx="6858000" cy="9144000"/>
  <p:embeddedFontLst>
    <p:embeddedFont>
      <p:font typeface="Lato" panose="020F0502020204030203" pitchFamily="34" charset="0"/>
      <p:regular r:id="rId23"/>
      <p:bold r:id="rId24"/>
      <p:italic r:id="rId25"/>
      <p:boldItalic r:id="rId26"/>
    </p:embeddedFont>
    <p:embeddedFont>
      <p:font typeface="Nunito" pitchFamily="2" charset="0"/>
      <p:regular r:id="rId27"/>
      <p:bold r:id="rId28"/>
      <p:italic r:id="rId29"/>
      <p:boldItalic r:id="rId30"/>
    </p:embeddedFont>
    <p:embeddedFont>
      <p:font typeface="Raleway"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117"/>
    <a:srgbClr val="31333F"/>
    <a:srgbClr val="2C2C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def7f91b62_0_4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def7f91b62_0_4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def7f91b62_0_4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def7f91b62_0_4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def7f91b62_0_4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def7f91b62_0_4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def7f91b62_0_4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def7f91b62_0_4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def7f91b62_0_4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def7f91b62_0_4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def7f91b62_0_4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def7f91b62_0_4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def7f91b62_0_4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def7f91b62_0_4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ef7f91b62_0_4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def7f91b62_0_4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ef7f91b6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ef7f91b6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232b156a_0_7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232b156a_0_7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def7f91b62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def7f91b6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def7f91b6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def7f91b6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633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def7f91b6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def7f91b6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dda1cf63f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dda1cf63f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def7f91b62_0_4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ef7f91b62_0_4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def7f91b6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def7f91b6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chemeClr val="dk1"/>
        </a:solidFill>
        <a:effectLst/>
      </p:bgPr>
    </p:bg>
    <p:spTree>
      <p:nvGrpSpPr>
        <p:cNvPr id="1" name="Shape 114"/>
        <p:cNvGrpSpPr/>
        <p:nvPr/>
      </p:nvGrpSpPr>
      <p:grpSpPr>
        <a:xfrm>
          <a:off x="0" y="0"/>
          <a:ext cx="0" cy="0"/>
          <a:chOff x="0" y="0"/>
          <a:chExt cx="0" cy="0"/>
        </a:xfrm>
      </p:grpSpPr>
      <p:sp>
        <p:nvSpPr>
          <p:cNvPr id="115" name="Google Shape;115;p13"/>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 name="Google Shape;116;p13"/>
          <p:cNvGrpSpPr/>
          <p:nvPr/>
        </p:nvGrpSpPr>
        <p:grpSpPr>
          <a:xfrm>
            <a:off x="794467" y="3152231"/>
            <a:ext cx="745763" cy="45826"/>
            <a:chOff x="4580561" y="2589004"/>
            <a:chExt cx="1064464" cy="25200"/>
          </a:xfrm>
        </p:grpSpPr>
        <p:sp>
          <p:nvSpPr>
            <p:cNvPr id="117" name="Google Shape;117;p13"/>
            <p:cNvSpPr/>
            <p:nvPr/>
          </p:nvSpPr>
          <p:spPr>
            <a:xfrm rot="-5400000">
              <a:off x="5366325" y="2335504"/>
              <a:ext cx="25200" cy="532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3"/>
          <p:cNvSpPr txBox="1">
            <a:spLocks noGrp="1"/>
          </p:cNvSpPr>
          <p:nvPr>
            <p:ph type="subTitle" idx="1"/>
          </p:nvPr>
        </p:nvSpPr>
        <p:spPr>
          <a:xfrm>
            <a:off x="830402" y="3418175"/>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20" name="Google Shape;120;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21" name="Google Shape;121;p13"/>
          <p:cNvGrpSpPr/>
          <p:nvPr/>
        </p:nvGrpSpPr>
        <p:grpSpPr>
          <a:xfrm>
            <a:off x="7343003" y="3409675"/>
            <a:ext cx="1691422" cy="1732548"/>
            <a:chOff x="7343003" y="3409675"/>
            <a:chExt cx="1691422" cy="1732548"/>
          </a:xfrm>
        </p:grpSpPr>
        <p:grpSp>
          <p:nvGrpSpPr>
            <p:cNvPr id="122" name="Google Shape;122;p13"/>
            <p:cNvGrpSpPr/>
            <p:nvPr/>
          </p:nvGrpSpPr>
          <p:grpSpPr>
            <a:xfrm>
              <a:off x="7343003" y="4453711"/>
              <a:ext cx="316800" cy="688513"/>
              <a:chOff x="7343003" y="4453711"/>
              <a:chExt cx="316800" cy="688513"/>
            </a:xfrm>
          </p:grpSpPr>
          <p:sp>
            <p:nvSpPr>
              <p:cNvPr id="123" name="Google Shape;123;p13"/>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13"/>
            <p:cNvGrpSpPr/>
            <p:nvPr/>
          </p:nvGrpSpPr>
          <p:grpSpPr>
            <a:xfrm>
              <a:off x="7801210" y="4105700"/>
              <a:ext cx="316800" cy="1036523"/>
              <a:chOff x="7801210" y="4105700"/>
              <a:chExt cx="316800" cy="1036523"/>
            </a:xfrm>
          </p:grpSpPr>
          <p:sp>
            <p:nvSpPr>
              <p:cNvPr id="126" name="Google Shape;126;p13"/>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13"/>
            <p:cNvGrpSpPr/>
            <p:nvPr/>
          </p:nvGrpSpPr>
          <p:grpSpPr>
            <a:xfrm>
              <a:off x="8259418" y="3757688"/>
              <a:ext cx="316800" cy="1384535"/>
              <a:chOff x="8259418" y="3757688"/>
              <a:chExt cx="316800" cy="1384535"/>
            </a:xfrm>
          </p:grpSpPr>
          <p:sp>
            <p:nvSpPr>
              <p:cNvPr id="130" name="Google Shape;130;p13"/>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13"/>
            <p:cNvGrpSpPr/>
            <p:nvPr/>
          </p:nvGrpSpPr>
          <p:grpSpPr>
            <a:xfrm>
              <a:off x="8717625" y="3409675"/>
              <a:ext cx="316800" cy="1732548"/>
              <a:chOff x="8717625" y="3409675"/>
              <a:chExt cx="316800" cy="1732548"/>
            </a:xfrm>
          </p:grpSpPr>
          <p:sp>
            <p:nvSpPr>
              <p:cNvPr id="135" name="Google Shape;135;p13"/>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0" name="Google Shape;140;p13"/>
          <p:cNvGrpSpPr/>
          <p:nvPr/>
        </p:nvGrpSpPr>
        <p:grpSpPr>
          <a:xfrm>
            <a:off x="5050678" y="0"/>
            <a:ext cx="3814072" cy="3839102"/>
            <a:chOff x="5043503" y="0"/>
            <a:chExt cx="3814072" cy="3839102"/>
          </a:xfrm>
        </p:grpSpPr>
        <p:sp>
          <p:nvSpPr>
            <p:cNvPr id="141" name="Google Shape;141;p13"/>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143;p13"/>
            <p:cNvGrpSpPr/>
            <p:nvPr/>
          </p:nvGrpSpPr>
          <p:grpSpPr>
            <a:xfrm>
              <a:off x="7647812" y="2704283"/>
              <a:ext cx="635219" cy="635219"/>
              <a:chOff x="6725724" y="2701260"/>
              <a:chExt cx="1208101" cy="1208100"/>
            </a:xfrm>
          </p:grpSpPr>
          <p:sp>
            <p:nvSpPr>
              <p:cNvPr id="144" name="Google Shape;144;p13"/>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13"/>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3"/>
            <p:cNvGrpSpPr/>
            <p:nvPr/>
          </p:nvGrpSpPr>
          <p:grpSpPr>
            <a:xfrm>
              <a:off x="7952720" y="179238"/>
              <a:ext cx="873165" cy="873003"/>
              <a:chOff x="7754428" y="208725"/>
              <a:chExt cx="541800" cy="541800"/>
            </a:xfrm>
          </p:grpSpPr>
          <p:sp>
            <p:nvSpPr>
              <p:cNvPr id="149" name="Google Shape;149;p13"/>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13"/>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rot="2044777">
              <a:off x="5911449" y="867729"/>
              <a:ext cx="1554223" cy="155422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3"/>
          <p:cNvSpPr txBox="1">
            <a:spLocks noGrp="1"/>
          </p:cNvSpPr>
          <p:nvPr>
            <p:ph type="ctrTitle"/>
          </p:nvPr>
        </p:nvSpPr>
        <p:spPr>
          <a:xfrm>
            <a:off x="830400" y="1391163"/>
            <a:ext cx="4255500" cy="187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58" name="Google Shape;158;p13"/>
          <p:cNvSpPr txBox="1">
            <a:spLocks noGrp="1"/>
          </p:cNvSpPr>
          <p:nvPr>
            <p:ph type="sldNum" idx="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E69138"/>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grpSp>
        <p:nvGrpSpPr>
          <p:cNvPr id="60" name="Google Shape;60;p8"/>
          <p:cNvGrpSpPr/>
          <p:nvPr/>
        </p:nvGrpSpPr>
        <p:grpSpPr>
          <a:xfrm>
            <a:off x="146769" y="3406"/>
            <a:ext cx="1233215" cy="1384535"/>
            <a:chOff x="146769" y="3406"/>
            <a:chExt cx="1233215" cy="1384535"/>
          </a:xfrm>
        </p:grpSpPr>
        <p:grpSp>
          <p:nvGrpSpPr>
            <p:cNvPr id="61" name="Google Shape;61;p8"/>
            <p:cNvGrpSpPr/>
            <p:nvPr/>
          </p:nvGrpSpPr>
          <p:grpSpPr>
            <a:xfrm>
              <a:off x="1063183" y="3406"/>
              <a:ext cx="316800" cy="688513"/>
              <a:chOff x="1063183" y="3406"/>
              <a:chExt cx="316800" cy="688513"/>
            </a:xfrm>
          </p:grpSpPr>
          <p:sp>
            <p:nvSpPr>
              <p:cNvPr id="62" name="Google Shape;62;p8"/>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8"/>
            <p:cNvGrpSpPr/>
            <p:nvPr/>
          </p:nvGrpSpPr>
          <p:grpSpPr>
            <a:xfrm>
              <a:off x="604976" y="3406"/>
              <a:ext cx="316800" cy="1036524"/>
              <a:chOff x="604976" y="3406"/>
              <a:chExt cx="316800" cy="1036524"/>
            </a:xfrm>
          </p:grpSpPr>
          <p:sp>
            <p:nvSpPr>
              <p:cNvPr id="65" name="Google Shape;65;p8"/>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8"/>
            <p:cNvGrpSpPr/>
            <p:nvPr/>
          </p:nvGrpSpPr>
          <p:grpSpPr>
            <a:xfrm>
              <a:off x="146769" y="3406"/>
              <a:ext cx="316800" cy="1384535"/>
              <a:chOff x="146769" y="3406"/>
              <a:chExt cx="316800" cy="1384535"/>
            </a:xfrm>
          </p:grpSpPr>
          <p:sp>
            <p:nvSpPr>
              <p:cNvPr id="69" name="Google Shape;69;p8"/>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 name="Google Shape;73;p8"/>
          <p:cNvGrpSpPr/>
          <p:nvPr/>
        </p:nvGrpSpPr>
        <p:grpSpPr>
          <a:xfrm>
            <a:off x="6775084" y="2904008"/>
            <a:ext cx="2186148" cy="2239500"/>
            <a:chOff x="6775084" y="2904008"/>
            <a:chExt cx="2186148" cy="2239500"/>
          </a:xfrm>
        </p:grpSpPr>
        <p:grpSp>
          <p:nvGrpSpPr>
            <p:cNvPr id="74" name="Google Shape;74;p8"/>
            <p:cNvGrpSpPr/>
            <p:nvPr/>
          </p:nvGrpSpPr>
          <p:grpSpPr>
            <a:xfrm>
              <a:off x="6775084" y="4253708"/>
              <a:ext cx="409500" cy="889800"/>
              <a:chOff x="6775084" y="4253708"/>
              <a:chExt cx="409500" cy="889800"/>
            </a:xfrm>
          </p:grpSpPr>
          <p:sp>
            <p:nvSpPr>
              <p:cNvPr id="75" name="Google Shape;75;p8"/>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8"/>
            <p:cNvGrpSpPr/>
            <p:nvPr/>
          </p:nvGrpSpPr>
          <p:grpSpPr>
            <a:xfrm>
              <a:off x="7367299" y="3804008"/>
              <a:ext cx="409500" cy="1339500"/>
              <a:chOff x="7367299" y="3804008"/>
              <a:chExt cx="409500" cy="1339500"/>
            </a:xfrm>
          </p:grpSpPr>
          <p:sp>
            <p:nvSpPr>
              <p:cNvPr id="78" name="Google Shape;78;p8"/>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8"/>
            <p:cNvGrpSpPr/>
            <p:nvPr/>
          </p:nvGrpSpPr>
          <p:grpSpPr>
            <a:xfrm>
              <a:off x="7959516" y="3354008"/>
              <a:ext cx="409500" cy="1789500"/>
              <a:chOff x="7959516" y="3354008"/>
              <a:chExt cx="409500" cy="1789500"/>
            </a:xfrm>
          </p:grpSpPr>
          <p:sp>
            <p:nvSpPr>
              <p:cNvPr id="82" name="Google Shape;82;p8"/>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8"/>
            <p:cNvGrpSpPr/>
            <p:nvPr/>
          </p:nvGrpSpPr>
          <p:grpSpPr>
            <a:xfrm>
              <a:off x="8551731" y="2904008"/>
              <a:ext cx="409500" cy="2239500"/>
              <a:chOff x="8551731" y="2904008"/>
              <a:chExt cx="409500" cy="2239500"/>
            </a:xfrm>
          </p:grpSpPr>
          <p:sp>
            <p:nvSpPr>
              <p:cNvPr id="87" name="Google Shape;87;p8"/>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8"/>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9"/>
          <p:cNvGrpSpPr/>
          <p:nvPr/>
        </p:nvGrpSpPr>
        <p:grpSpPr>
          <a:xfrm>
            <a:off x="830392" y="1191256"/>
            <a:ext cx="745763" cy="45826"/>
            <a:chOff x="4580561" y="2589004"/>
            <a:chExt cx="1064464" cy="25200"/>
          </a:xfrm>
        </p:grpSpPr>
        <p:sp>
          <p:nvSpPr>
            <p:cNvPr id="96" name="Google Shape;96;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99" name="Google Shape;99;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00" name="Google Shape;100;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1" name="Google Shape;101;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2"/>
        <p:cNvGrpSpPr/>
        <p:nvPr/>
      </p:nvGrpSpPr>
      <p:grpSpPr>
        <a:xfrm>
          <a:off x="0" y="0"/>
          <a:ext cx="0" cy="0"/>
          <a:chOff x="0" y="0"/>
          <a:chExt cx="0" cy="0"/>
        </a:xfrm>
      </p:grpSpPr>
      <p:sp>
        <p:nvSpPr>
          <p:cNvPr id="103" name="Google Shape;103;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2"/>
        <p:cNvGrpSpPr/>
        <p:nvPr/>
      </p:nvGrpSpPr>
      <p:grpSpPr>
        <a:xfrm>
          <a:off x="0" y="0"/>
          <a:ext cx="0" cy="0"/>
          <a:chOff x="0" y="0"/>
          <a:chExt cx="0" cy="0"/>
        </a:xfrm>
      </p:grpSpPr>
      <p:sp>
        <p:nvSpPr>
          <p:cNvPr id="163" name="Google Shape;163;p14"/>
          <p:cNvSpPr txBox="1">
            <a:spLocks noGrp="1"/>
          </p:cNvSpPr>
          <p:nvPr>
            <p:ph type="subTitle" idx="1"/>
          </p:nvPr>
        </p:nvSpPr>
        <p:spPr>
          <a:xfrm>
            <a:off x="1059002" y="2740989"/>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Using a modified Naïve Bayes Classifier</a:t>
            </a:r>
            <a:endParaRPr dirty="0"/>
          </a:p>
        </p:txBody>
      </p:sp>
      <p:sp>
        <p:nvSpPr>
          <p:cNvPr id="164" name="Google Shape;164;p14"/>
          <p:cNvSpPr txBox="1">
            <a:spLocks noGrp="1"/>
          </p:cNvSpPr>
          <p:nvPr>
            <p:ph type="ctrTitle"/>
          </p:nvPr>
        </p:nvSpPr>
        <p:spPr>
          <a:xfrm>
            <a:off x="1059002" y="1031057"/>
            <a:ext cx="4663374"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TWACH: THE BIAS PLATFORM</a:t>
            </a:r>
            <a:br>
              <a:rPr lang="en-US" dirty="0"/>
            </a:br>
            <a:r>
              <a:rPr lang="en" sz="2200" dirty="0"/>
              <a:t>[Twitter Sentiment Analysis]</a:t>
            </a:r>
            <a:endParaRPr dirty="0"/>
          </a:p>
        </p:txBody>
      </p:sp>
      <p:sp>
        <p:nvSpPr>
          <p:cNvPr id="5" name="TextBox 4">
            <a:extLst>
              <a:ext uri="{FF2B5EF4-FFF2-40B4-BE49-F238E27FC236}">
                <a16:creationId xmlns:a16="http://schemas.microsoft.com/office/drawing/2014/main" id="{42CC976F-28EB-4AA2-A7F6-BFD15875ADB0}"/>
              </a:ext>
            </a:extLst>
          </p:cNvPr>
          <p:cNvSpPr txBox="1"/>
          <p:nvPr/>
        </p:nvSpPr>
        <p:spPr>
          <a:xfrm>
            <a:off x="1916503" y="3246491"/>
            <a:ext cx="5973097" cy="1815882"/>
          </a:xfrm>
          <a:prstGeom prst="rect">
            <a:avLst/>
          </a:prstGeom>
          <a:noFill/>
        </p:spPr>
        <p:txBody>
          <a:bodyPr wrap="square">
            <a:spAutoFit/>
          </a:bodyPr>
          <a:lstStyle/>
          <a:p>
            <a:pPr marL="0" lvl="0" indent="0" algn="l" rtl="0">
              <a:spcBef>
                <a:spcPts val="0"/>
              </a:spcBef>
              <a:spcAft>
                <a:spcPts val="0"/>
              </a:spcAft>
              <a:buNone/>
            </a:pPr>
            <a:r>
              <a:rPr lang="en-US" dirty="0">
                <a:solidFill>
                  <a:schemeClr val="bg1"/>
                </a:solidFill>
              </a:rPr>
              <a:t>Special thanks to the guidance Dr. DHARAMPAL SINGH</a:t>
            </a:r>
          </a:p>
          <a:p>
            <a:pPr marL="0" lvl="0" indent="0" algn="l" rtl="0">
              <a:spcBef>
                <a:spcPts val="0"/>
              </a:spcBef>
              <a:spcAft>
                <a:spcPts val="0"/>
              </a:spcAft>
              <a:buNone/>
            </a:pPr>
            <a:endParaRPr lang="en-US" dirty="0">
              <a:solidFill>
                <a:schemeClr val="bg1"/>
              </a:solidFill>
            </a:endParaRPr>
          </a:p>
          <a:p>
            <a:pPr marL="0" lvl="0" indent="0" algn="l" rtl="0">
              <a:spcBef>
                <a:spcPts val="0"/>
              </a:spcBef>
              <a:spcAft>
                <a:spcPts val="0"/>
              </a:spcAft>
              <a:buNone/>
            </a:pPr>
            <a:r>
              <a:rPr lang="en-US" dirty="0">
                <a:solidFill>
                  <a:schemeClr val="bg1"/>
                </a:solidFill>
              </a:rPr>
              <a:t>TEAM:</a:t>
            </a:r>
          </a:p>
          <a:p>
            <a:pPr marL="0" lvl="0" indent="0" algn="l" rtl="0">
              <a:spcBef>
                <a:spcPts val="0"/>
              </a:spcBef>
              <a:spcAft>
                <a:spcPts val="0"/>
              </a:spcAft>
              <a:buNone/>
            </a:pPr>
            <a:r>
              <a:rPr lang="en-US" dirty="0">
                <a:solidFill>
                  <a:schemeClr val="bg1"/>
                </a:solidFill>
              </a:rPr>
              <a:t>ANJAN KUMAR DEY</a:t>
            </a:r>
          </a:p>
          <a:p>
            <a:pPr marL="0" lvl="0" indent="0" algn="l" rtl="0">
              <a:spcBef>
                <a:spcPts val="0"/>
              </a:spcBef>
              <a:spcAft>
                <a:spcPts val="0"/>
              </a:spcAft>
              <a:buNone/>
            </a:pPr>
            <a:r>
              <a:rPr lang="en-US" dirty="0">
                <a:solidFill>
                  <a:schemeClr val="bg1"/>
                </a:solidFill>
              </a:rPr>
              <a:t>ASHISH ABHISHEK MINZ</a:t>
            </a:r>
          </a:p>
          <a:p>
            <a:pPr marL="0" lvl="0" indent="0" algn="l" rtl="0">
              <a:spcBef>
                <a:spcPts val="0"/>
              </a:spcBef>
              <a:spcAft>
                <a:spcPts val="0"/>
              </a:spcAft>
              <a:buNone/>
            </a:pPr>
            <a:r>
              <a:rPr lang="en-US" dirty="0">
                <a:solidFill>
                  <a:schemeClr val="bg1"/>
                </a:solidFill>
              </a:rPr>
              <a:t>AYAN CHATTERJEE</a:t>
            </a:r>
          </a:p>
          <a:p>
            <a:pPr marL="0" lvl="0" indent="0" algn="l" rtl="0">
              <a:spcBef>
                <a:spcPts val="0"/>
              </a:spcBef>
              <a:spcAft>
                <a:spcPts val="0"/>
              </a:spcAft>
              <a:buNone/>
            </a:pPr>
            <a:r>
              <a:rPr lang="en-US" dirty="0">
                <a:solidFill>
                  <a:schemeClr val="bg1"/>
                </a:solidFill>
              </a:rPr>
              <a:t>DEBAJYOTI GHOSH</a:t>
            </a:r>
          </a:p>
          <a:p>
            <a:pPr marL="0" lvl="0" indent="0" algn="l" rtl="0">
              <a:spcBef>
                <a:spcPts val="0"/>
              </a:spcBef>
              <a:spcAft>
                <a:spcPts val="0"/>
              </a:spcAft>
              <a:buNone/>
            </a:pPr>
            <a:r>
              <a:rPr lang="en-US" dirty="0">
                <a:solidFill>
                  <a:schemeClr val="bg1"/>
                </a:solidFill>
              </a:rPr>
              <a:t>DEBRAJ KARMAKAR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2"/>
          <p:cNvSpPr txBox="1">
            <a:spLocks noGrp="1"/>
          </p:cNvSpPr>
          <p:nvPr>
            <p:ph type="title"/>
          </p:nvPr>
        </p:nvSpPr>
        <p:spPr>
          <a:xfrm>
            <a:off x="729450" y="6849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VISUALIZING DATA</a:t>
            </a:r>
            <a:endParaRPr/>
          </a:p>
        </p:txBody>
      </p:sp>
      <p:pic>
        <p:nvPicPr>
          <p:cNvPr id="255" name="Google Shape;255;p22"/>
          <p:cNvPicPr preferRelativeResize="0"/>
          <p:nvPr/>
        </p:nvPicPr>
        <p:blipFill>
          <a:blip r:embed="rId3">
            <a:alphaModFix/>
          </a:blip>
          <a:stretch>
            <a:fillRect/>
          </a:stretch>
        </p:blipFill>
        <p:spPr>
          <a:xfrm>
            <a:off x="4449650" y="1683050"/>
            <a:ext cx="4393075" cy="2765775"/>
          </a:xfrm>
          <a:prstGeom prst="rect">
            <a:avLst/>
          </a:prstGeom>
          <a:noFill/>
          <a:ln>
            <a:noFill/>
          </a:ln>
        </p:spPr>
      </p:pic>
      <p:pic>
        <p:nvPicPr>
          <p:cNvPr id="256" name="Google Shape;256;p22"/>
          <p:cNvPicPr preferRelativeResize="0"/>
          <p:nvPr/>
        </p:nvPicPr>
        <p:blipFill>
          <a:blip r:embed="rId4">
            <a:alphaModFix/>
          </a:blip>
          <a:stretch>
            <a:fillRect/>
          </a:stretch>
        </p:blipFill>
        <p:spPr>
          <a:xfrm>
            <a:off x="424300" y="1918975"/>
            <a:ext cx="3945651" cy="2529850"/>
          </a:xfrm>
          <a:prstGeom prst="rect">
            <a:avLst/>
          </a:prstGeom>
          <a:noFill/>
          <a:ln>
            <a:noFill/>
          </a:ln>
        </p:spPr>
      </p:pic>
      <p:sp>
        <p:nvSpPr>
          <p:cNvPr id="257" name="Google Shape;257;p22"/>
          <p:cNvSpPr txBox="1"/>
          <p:nvPr/>
        </p:nvSpPr>
        <p:spPr>
          <a:xfrm>
            <a:off x="1785950" y="4575000"/>
            <a:ext cx="1341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Lato"/>
                <a:ea typeface="Lato"/>
                <a:cs typeface="Lato"/>
                <a:sym typeface="Lato"/>
              </a:rPr>
              <a:t>Scatter plot</a:t>
            </a:r>
            <a:endParaRPr sz="900">
              <a:latin typeface="Lato"/>
              <a:ea typeface="Lato"/>
              <a:cs typeface="Lato"/>
              <a:sym typeface="Lato"/>
            </a:endParaRPr>
          </a:p>
        </p:txBody>
      </p:sp>
      <p:sp>
        <p:nvSpPr>
          <p:cNvPr id="258" name="Google Shape;258;p22"/>
          <p:cNvSpPr txBox="1"/>
          <p:nvPr/>
        </p:nvSpPr>
        <p:spPr>
          <a:xfrm>
            <a:off x="6194675" y="4527800"/>
            <a:ext cx="13212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Lato"/>
                <a:ea typeface="Lato"/>
                <a:cs typeface="Lato"/>
                <a:sym typeface="Lato"/>
              </a:rPr>
              <a:t>Bar graph</a:t>
            </a:r>
            <a:endParaRPr sz="11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SNAPSHOTS OF WEB APP</a:t>
            </a:r>
            <a:endParaRPr/>
          </a:p>
        </p:txBody>
      </p:sp>
      <p:sp>
        <p:nvSpPr>
          <p:cNvPr id="264" name="Google Shape;264;p23"/>
          <p:cNvSpPr txBox="1"/>
          <p:nvPr/>
        </p:nvSpPr>
        <p:spPr>
          <a:xfrm>
            <a:off x="909600" y="3078450"/>
            <a:ext cx="591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Using an example through a hashtag</a:t>
            </a:r>
            <a:endParaRPr>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3" name="Picture 2">
            <a:extLst>
              <a:ext uri="{FF2B5EF4-FFF2-40B4-BE49-F238E27FC236}">
                <a16:creationId xmlns:a16="http://schemas.microsoft.com/office/drawing/2014/main" id="{AFF4B92D-6677-4787-A9DA-E06C97CEB346}"/>
              </a:ext>
            </a:extLst>
          </p:cNvPr>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3" name="Picture 2">
            <a:extLst>
              <a:ext uri="{FF2B5EF4-FFF2-40B4-BE49-F238E27FC236}">
                <a16:creationId xmlns:a16="http://schemas.microsoft.com/office/drawing/2014/main" id="{9FEE8609-1A1B-4DE6-9611-197726C344DB}"/>
              </a:ext>
            </a:extLst>
          </p:cNvPr>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C2C2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E1E39D-75EC-43FF-9197-C866D8835DCD}"/>
              </a:ext>
            </a:extLst>
          </p:cNvPr>
          <p:cNvPicPr>
            <a:picLocks noChangeAspect="1"/>
          </p:cNvPicPr>
          <p:nvPr/>
        </p:nvPicPr>
        <p:blipFill>
          <a:blip r:embed="rId2"/>
          <a:stretch>
            <a:fillRect/>
          </a:stretch>
        </p:blipFill>
        <p:spPr>
          <a:xfrm>
            <a:off x="4767189" y="914400"/>
            <a:ext cx="4376811" cy="3510116"/>
          </a:xfrm>
          <a:prstGeom prst="rect">
            <a:avLst/>
          </a:prstGeom>
        </p:spPr>
      </p:pic>
      <p:pic>
        <p:nvPicPr>
          <p:cNvPr id="5" name="Picture 4">
            <a:extLst>
              <a:ext uri="{FF2B5EF4-FFF2-40B4-BE49-F238E27FC236}">
                <a16:creationId xmlns:a16="http://schemas.microsoft.com/office/drawing/2014/main" id="{C9F85322-9BF8-4D13-AAA9-5DBBE1219ECB}"/>
              </a:ext>
            </a:extLst>
          </p:cNvPr>
          <p:cNvPicPr>
            <a:picLocks noChangeAspect="1"/>
          </p:cNvPicPr>
          <p:nvPr/>
        </p:nvPicPr>
        <p:blipFill>
          <a:blip r:embed="rId3"/>
          <a:stretch>
            <a:fillRect/>
          </a:stretch>
        </p:blipFill>
        <p:spPr>
          <a:xfrm>
            <a:off x="0" y="1828396"/>
            <a:ext cx="4975349" cy="2596120"/>
          </a:xfrm>
          <a:prstGeom prst="rect">
            <a:avLst/>
          </a:prstGeom>
        </p:spPr>
      </p:pic>
    </p:spTree>
    <p:extLst>
      <p:ext uri="{BB962C8B-B14F-4D97-AF65-F5344CB8AC3E}">
        <p14:creationId xmlns:p14="http://schemas.microsoft.com/office/powerpoint/2010/main" val="2292289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E1117"/>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707370-AC3F-4743-911F-F9A508D6B9B0}"/>
              </a:ext>
            </a:extLst>
          </p:cNvPr>
          <p:cNvPicPr>
            <a:picLocks noChangeAspect="1"/>
          </p:cNvPicPr>
          <p:nvPr/>
        </p:nvPicPr>
        <p:blipFill rotWithShape="1">
          <a:blip r:embed="rId2"/>
          <a:srcRect r="418" b="788"/>
          <a:stretch/>
        </p:blipFill>
        <p:spPr>
          <a:xfrm>
            <a:off x="1216742" y="313855"/>
            <a:ext cx="6710516" cy="4515789"/>
          </a:xfrm>
          <a:prstGeom prst="rect">
            <a:avLst/>
          </a:prstGeom>
        </p:spPr>
      </p:pic>
    </p:spTree>
    <p:extLst>
      <p:ext uri="{BB962C8B-B14F-4D97-AF65-F5344CB8AC3E}">
        <p14:creationId xmlns:p14="http://schemas.microsoft.com/office/powerpoint/2010/main" val="3340047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E1117"/>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4EE9CB-1E6A-4F1F-AEC7-6B34D21829A2}"/>
              </a:ext>
            </a:extLst>
          </p:cNvPr>
          <p:cNvPicPr>
            <a:picLocks noChangeAspect="1"/>
          </p:cNvPicPr>
          <p:nvPr/>
        </p:nvPicPr>
        <p:blipFill>
          <a:blip r:embed="rId2"/>
          <a:stretch>
            <a:fillRect/>
          </a:stretch>
        </p:blipFill>
        <p:spPr>
          <a:xfrm>
            <a:off x="-1" y="1267676"/>
            <a:ext cx="4813825" cy="3086471"/>
          </a:xfrm>
          <a:prstGeom prst="rect">
            <a:avLst/>
          </a:prstGeom>
        </p:spPr>
      </p:pic>
      <p:pic>
        <p:nvPicPr>
          <p:cNvPr id="5" name="Picture 4">
            <a:extLst>
              <a:ext uri="{FF2B5EF4-FFF2-40B4-BE49-F238E27FC236}">
                <a16:creationId xmlns:a16="http://schemas.microsoft.com/office/drawing/2014/main" id="{58FCA621-0E60-4F54-8D8F-88584D653677}"/>
              </a:ext>
            </a:extLst>
          </p:cNvPr>
          <p:cNvPicPr>
            <a:picLocks noChangeAspect="1"/>
          </p:cNvPicPr>
          <p:nvPr/>
        </p:nvPicPr>
        <p:blipFill>
          <a:blip r:embed="rId3"/>
          <a:stretch>
            <a:fillRect/>
          </a:stretch>
        </p:blipFill>
        <p:spPr>
          <a:xfrm>
            <a:off x="4344304" y="1267676"/>
            <a:ext cx="4799696" cy="3086471"/>
          </a:xfrm>
          <a:prstGeom prst="rect">
            <a:avLst/>
          </a:prstGeom>
        </p:spPr>
      </p:pic>
    </p:spTree>
    <p:extLst>
      <p:ext uri="{BB962C8B-B14F-4D97-AF65-F5344CB8AC3E}">
        <p14:creationId xmlns:p14="http://schemas.microsoft.com/office/powerpoint/2010/main" val="71421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8"/>
          <p:cNvSpPr txBox="1">
            <a:spLocks noGrp="1"/>
          </p:cNvSpPr>
          <p:nvPr>
            <p:ph type="title"/>
          </p:nvPr>
        </p:nvSpPr>
        <p:spPr>
          <a:xfrm>
            <a:off x="729450" y="65802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AND DISCUSSION</a:t>
            </a:r>
            <a:endParaRPr/>
          </a:p>
        </p:txBody>
      </p:sp>
      <p:sp>
        <p:nvSpPr>
          <p:cNvPr id="290" name="Google Shape;290;p28"/>
          <p:cNvSpPr txBox="1">
            <a:spLocks noGrp="1"/>
          </p:cNvSpPr>
          <p:nvPr>
            <p:ph type="body" idx="1"/>
          </p:nvPr>
        </p:nvSpPr>
        <p:spPr>
          <a:xfrm>
            <a:off x="729325" y="1687900"/>
            <a:ext cx="3774300" cy="31770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When comparing our algorithm to the TextBlob inbuilt PatternAnalyzer to classify tweets, we got the following results: </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Thus we see that the tweet classification is almost the same whether using our simple modified Naive Bayes model where using machine learning, the computer automatically learned what words are associated with a positive or negative rating or TextBlob’s PatternAnalyzer which uses the pattern library which is handtagged with values for polarity and subjectivity. </a:t>
            </a:r>
            <a:endParaRPr/>
          </a:p>
        </p:txBody>
      </p:sp>
      <p:pic>
        <p:nvPicPr>
          <p:cNvPr id="291" name="Google Shape;291;p28"/>
          <p:cNvPicPr preferRelativeResize="0"/>
          <p:nvPr/>
        </p:nvPicPr>
        <p:blipFill>
          <a:blip r:embed="rId3">
            <a:alphaModFix/>
          </a:blip>
          <a:stretch>
            <a:fillRect/>
          </a:stretch>
        </p:blipFill>
        <p:spPr>
          <a:xfrm>
            <a:off x="4572000" y="1484424"/>
            <a:ext cx="4572001" cy="361041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9"/>
          <p:cNvSpPr txBox="1">
            <a:spLocks noGrp="1"/>
          </p:cNvSpPr>
          <p:nvPr>
            <p:ph type="title"/>
          </p:nvPr>
        </p:nvSpPr>
        <p:spPr>
          <a:xfrm>
            <a:off x="729450" y="6776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LIMITATIONS</a:t>
            </a:r>
            <a:endParaRPr/>
          </a:p>
        </p:txBody>
      </p:sp>
      <p:sp>
        <p:nvSpPr>
          <p:cNvPr id="297" name="Google Shape;297;p29"/>
          <p:cNvSpPr txBox="1">
            <a:spLocks noGrp="1"/>
          </p:cNvSpPr>
          <p:nvPr>
            <p:ph type="body" idx="1"/>
          </p:nvPr>
        </p:nvSpPr>
        <p:spPr>
          <a:xfrm>
            <a:off x="628325" y="1561700"/>
            <a:ext cx="7688700" cy="32289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Identifying subjective parts of text</a:t>
            </a:r>
            <a:endParaRPr sz="1700"/>
          </a:p>
          <a:p>
            <a:pPr marL="457200" lvl="0" indent="0" algn="l" rtl="0">
              <a:spcBef>
                <a:spcPts val="1200"/>
              </a:spcBef>
              <a:spcAft>
                <a:spcPts val="0"/>
              </a:spcAft>
              <a:buNone/>
            </a:pPr>
            <a:endParaRPr sz="1700"/>
          </a:p>
          <a:p>
            <a:pPr marL="457200" lvl="0" indent="-336550" algn="l" rtl="0">
              <a:spcBef>
                <a:spcPts val="1200"/>
              </a:spcBef>
              <a:spcAft>
                <a:spcPts val="0"/>
              </a:spcAft>
              <a:buSzPts val="1700"/>
              <a:buChar char="●"/>
            </a:pPr>
            <a:r>
              <a:rPr lang="en" sz="1700"/>
              <a:t>Sarcasm Detection</a:t>
            </a:r>
            <a:endParaRPr sz="1700"/>
          </a:p>
          <a:p>
            <a:pPr marL="457200" lvl="0" indent="0" algn="l" rtl="0">
              <a:spcBef>
                <a:spcPts val="1200"/>
              </a:spcBef>
              <a:spcAft>
                <a:spcPts val="0"/>
              </a:spcAft>
              <a:buNone/>
            </a:pPr>
            <a:endParaRPr sz="1700"/>
          </a:p>
          <a:p>
            <a:pPr marL="457200" lvl="0" indent="-336550" algn="l" rtl="0">
              <a:spcBef>
                <a:spcPts val="1200"/>
              </a:spcBef>
              <a:spcAft>
                <a:spcPts val="0"/>
              </a:spcAft>
              <a:buSzPts val="1700"/>
              <a:buChar char="●"/>
            </a:pPr>
            <a:r>
              <a:rPr lang="en" sz="1700"/>
              <a:t>Entity Recognition</a:t>
            </a:r>
            <a:endParaRPr sz="1700"/>
          </a:p>
          <a:p>
            <a:pPr marL="457200" lvl="0" indent="0" algn="l" rtl="0">
              <a:spcBef>
                <a:spcPts val="1200"/>
              </a:spcBef>
              <a:spcAft>
                <a:spcPts val="0"/>
              </a:spcAft>
              <a:buNone/>
            </a:pPr>
            <a:endParaRPr sz="1700"/>
          </a:p>
          <a:p>
            <a:pPr marL="457200" lvl="0" indent="-336550" algn="l" rtl="0">
              <a:spcBef>
                <a:spcPts val="1200"/>
              </a:spcBef>
              <a:spcAft>
                <a:spcPts val="0"/>
              </a:spcAft>
              <a:buSzPts val="1700"/>
              <a:buChar char="●"/>
            </a:pPr>
            <a:r>
              <a:rPr lang="en" sz="1700"/>
              <a:t>Linguistic differences over different languages</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0"/>
          <p:cNvSpPr txBox="1">
            <a:spLocks noGrp="1"/>
          </p:cNvSpPr>
          <p:nvPr>
            <p:ph type="title"/>
          </p:nvPr>
        </p:nvSpPr>
        <p:spPr>
          <a:xfrm>
            <a:off x="729450" y="6715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 AND FUTURE SCOPE</a:t>
            </a:r>
            <a:endParaRPr/>
          </a:p>
        </p:txBody>
      </p:sp>
      <p:sp>
        <p:nvSpPr>
          <p:cNvPr id="303" name="Google Shape;303;p30"/>
          <p:cNvSpPr txBox="1">
            <a:spLocks noGrp="1"/>
          </p:cNvSpPr>
          <p:nvPr>
            <p:ph type="body" idx="1"/>
          </p:nvPr>
        </p:nvSpPr>
        <p:spPr>
          <a:xfrm>
            <a:off x="729450" y="1467325"/>
            <a:ext cx="7688700" cy="318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We have demonstrated the application of sentiment analysis in social media through making a web app. Therefore by entering a keyword, we may get the visual representation of the tweets analysed (positive, negative or neutral) as well as the polarity and the subjectivity through the web app using the Naive Bayes Algorithm.  </a:t>
            </a:r>
            <a:endParaRPr sz="1500"/>
          </a:p>
          <a:p>
            <a:pPr marL="0" lvl="0" indent="0" algn="l" rtl="0">
              <a:spcBef>
                <a:spcPts val="1200"/>
              </a:spcBef>
              <a:spcAft>
                <a:spcPts val="0"/>
              </a:spcAft>
              <a:buNone/>
            </a:pPr>
            <a:r>
              <a:rPr lang="en" sz="1500"/>
              <a:t>Sentiment Analysis, especially in the domain of micro-blogging is still in the developing stage and far from being complete. </a:t>
            </a:r>
            <a:endParaRPr sz="1500"/>
          </a:p>
          <a:p>
            <a:pPr marL="0" lvl="0" indent="0" algn="l" rtl="0">
              <a:spcBef>
                <a:spcPts val="1200"/>
              </a:spcBef>
              <a:spcAft>
                <a:spcPts val="0"/>
              </a:spcAft>
              <a:buNone/>
            </a:pPr>
            <a:r>
              <a:rPr lang="en" sz="1500"/>
              <a:t>Future Scope:</a:t>
            </a:r>
            <a:endParaRPr sz="1500"/>
          </a:p>
          <a:p>
            <a:pPr marL="457200" lvl="0" indent="-323850" algn="l" rtl="0">
              <a:spcBef>
                <a:spcPts val="1200"/>
              </a:spcBef>
              <a:spcAft>
                <a:spcPts val="0"/>
              </a:spcAft>
              <a:buSzPts val="1500"/>
              <a:buChar char="●"/>
            </a:pPr>
            <a:r>
              <a:rPr lang="en" sz="1500"/>
              <a:t>We may find more reliable sources from other social media platforms like Facebook, Instagram, Youtube, LinkedIn, etc.</a:t>
            </a:r>
            <a:endParaRPr sz="1500"/>
          </a:p>
          <a:p>
            <a:pPr marL="457200" lvl="0" indent="-323850" algn="l" rtl="0">
              <a:spcBef>
                <a:spcPts val="0"/>
              </a:spcBef>
              <a:spcAft>
                <a:spcPts val="0"/>
              </a:spcAft>
              <a:buSzPts val="1500"/>
              <a:buChar char="●"/>
            </a:pPr>
            <a:r>
              <a:rPr lang="en" sz="1500"/>
              <a:t>We could further improve the classifier by using other algorithms and methodologies.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68"/>
        <p:cNvGrpSpPr/>
        <p:nvPr/>
      </p:nvGrpSpPr>
      <p:grpSpPr>
        <a:xfrm>
          <a:off x="0" y="0"/>
          <a:ext cx="0" cy="0"/>
          <a:chOff x="0" y="0"/>
          <a:chExt cx="0" cy="0"/>
        </a:xfrm>
      </p:grpSpPr>
      <p:sp>
        <p:nvSpPr>
          <p:cNvPr id="169" name="Google Shape;169;p15"/>
          <p:cNvSpPr txBox="1">
            <a:spLocks noGrp="1"/>
          </p:cNvSpPr>
          <p:nvPr>
            <p:ph type="title"/>
          </p:nvPr>
        </p:nvSpPr>
        <p:spPr>
          <a:xfrm>
            <a:off x="727800" y="439325"/>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OVERVIEW</a:t>
            </a:r>
            <a:endParaRPr dirty="0"/>
          </a:p>
          <a:p>
            <a:pPr marL="0" lvl="0" indent="0" algn="l" rtl="0">
              <a:spcBef>
                <a:spcPts val="0"/>
              </a:spcBef>
              <a:spcAft>
                <a:spcPts val="0"/>
              </a:spcAft>
              <a:buNone/>
            </a:pPr>
            <a:endParaRPr dirty="0"/>
          </a:p>
        </p:txBody>
      </p:sp>
      <p:sp>
        <p:nvSpPr>
          <p:cNvPr id="170" name="Google Shape;170;p15"/>
          <p:cNvSpPr txBox="1"/>
          <p:nvPr/>
        </p:nvSpPr>
        <p:spPr>
          <a:xfrm>
            <a:off x="835475" y="1548824"/>
            <a:ext cx="7051200" cy="35865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bg1"/>
              </a:buClr>
              <a:buSzPts val="1700"/>
              <a:buFont typeface="Nunito"/>
              <a:buChar char="●"/>
            </a:pPr>
            <a:r>
              <a:rPr lang="en" sz="1700" dirty="0">
                <a:solidFill>
                  <a:schemeClr val="bg1"/>
                </a:solidFill>
                <a:latin typeface="Nunito"/>
                <a:ea typeface="Nunito"/>
                <a:cs typeface="Nunito"/>
                <a:sym typeface="Nunito"/>
              </a:rPr>
              <a:t>This project is a web application which is used to analyze the tweets about a certain topic using a hashtag or a certain person using their username. </a:t>
            </a:r>
            <a:endParaRPr sz="1700" dirty="0">
              <a:solidFill>
                <a:schemeClr val="bg1"/>
              </a:solidFill>
              <a:latin typeface="Nunito"/>
              <a:ea typeface="Nunito"/>
              <a:cs typeface="Nunito"/>
              <a:sym typeface="Nunito"/>
            </a:endParaRPr>
          </a:p>
          <a:p>
            <a:pPr marL="457200" lvl="0" indent="-336550" algn="l" rtl="0">
              <a:spcBef>
                <a:spcPts val="0"/>
              </a:spcBef>
              <a:spcAft>
                <a:spcPts val="0"/>
              </a:spcAft>
              <a:buClr>
                <a:schemeClr val="bg1"/>
              </a:buClr>
              <a:buSzPts val="1700"/>
              <a:buFont typeface="Nunito"/>
              <a:buChar char="●"/>
            </a:pPr>
            <a:r>
              <a:rPr lang="en" sz="1700" dirty="0">
                <a:solidFill>
                  <a:schemeClr val="bg1"/>
                </a:solidFill>
                <a:latin typeface="Nunito"/>
                <a:ea typeface="Nunito"/>
                <a:cs typeface="Nunito"/>
                <a:sym typeface="Nunito"/>
              </a:rPr>
              <a:t>We will be building a classifier to perform sentiment analysis of these tweets to determine whether they are positive, negative or neutral. </a:t>
            </a:r>
            <a:endParaRPr sz="1700" dirty="0">
              <a:solidFill>
                <a:schemeClr val="bg1"/>
              </a:solidFill>
              <a:latin typeface="Nunito"/>
              <a:ea typeface="Nunito"/>
              <a:cs typeface="Nunito"/>
              <a:sym typeface="Nunito"/>
            </a:endParaRPr>
          </a:p>
          <a:p>
            <a:pPr marL="457200" lvl="0" indent="-336550" algn="l" rtl="0">
              <a:spcBef>
                <a:spcPts val="0"/>
              </a:spcBef>
              <a:spcAft>
                <a:spcPts val="0"/>
              </a:spcAft>
              <a:buClr>
                <a:schemeClr val="bg1"/>
              </a:buClr>
              <a:buSzPts val="1700"/>
              <a:buFont typeface="Nunito"/>
              <a:buChar char="●"/>
            </a:pPr>
            <a:r>
              <a:rPr lang="en" sz="1700" dirty="0">
                <a:solidFill>
                  <a:schemeClr val="bg1"/>
                </a:solidFill>
                <a:latin typeface="Nunito"/>
                <a:ea typeface="Nunito"/>
                <a:cs typeface="Nunito"/>
                <a:sym typeface="Nunito"/>
              </a:rPr>
              <a:t>This application can be used by any organization office to review their works or by any other company to review their products or brands.</a:t>
            </a:r>
            <a:endParaRPr sz="1700" dirty="0">
              <a:solidFill>
                <a:schemeClr val="bg1"/>
              </a:solidFill>
              <a:latin typeface="Nunito"/>
              <a:ea typeface="Nunito"/>
              <a:cs typeface="Nunito"/>
              <a:sym typeface="Nunito"/>
            </a:endParaRPr>
          </a:p>
          <a:p>
            <a:pPr marL="457200" lvl="0" indent="-336550" algn="l" rtl="0">
              <a:spcBef>
                <a:spcPts val="0"/>
              </a:spcBef>
              <a:spcAft>
                <a:spcPts val="0"/>
              </a:spcAft>
              <a:buClr>
                <a:schemeClr val="bg1"/>
              </a:buClr>
              <a:buSzPts val="1700"/>
              <a:buFont typeface="Nunito"/>
              <a:buChar char="●"/>
            </a:pPr>
            <a:r>
              <a:rPr lang="en" sz="1700" dirty="0">
                <a:solidFill>
                  <a:schemeClr val="bg1"/>
                </a:solidFill>
                <a:latin typeface="Nunito"/>
                <a:ea typeface="Nunito"/>
                <a:cs typeface="Nunito"/>
                <a:sym typeface="Nunito"/>
              </a:rPr>
              <a:t> The main feature of our application is that it helps to determine the public opinion about the products, government work, politics or any other by analyzing the tweets. </a:t>
            </a:r>
            <a:endParaRPr sz="1700" dirty="0">
              <a:solidFill>
                <a:schemeClr val="bg1"/>
              </a:solidFill>
              <a:latin typeface="Nunito"/>
              <a:ea typeface="Nunito"/>
              <a:cs typeface="Nunito"/>
              <a:sym typeface="Nunito"/>
            </a:endParaRPr>
          </a:p>
          <a:p>
            <a:pPr marL="0" lvl="0" indent="0" algn="l" rtl="0">
              <a:spcBef>
                <a:spcPts val="0"/>
              </a:spcBef>
              <a:spcAft>
                <a:spcPts val="0"/>
              </a:spcAft>
              <a:buNone/>
            </a:pPr>
            <a:endParaRPr sz="1700" dirty="0">
              <a:solidFill>
                <a:schemeClr val="bg1"/>
              </a:solidFill>
              <a:latin typeface="Nunito"/>
              <a:ea typeface="Nunito"/>
              <a:cs typeface="Nunito"/>
              <a:sym typeface="Nunito"/>
            </a:endParaRPr>
          </a:p>
        </p:txBody>
      </p:sp>
      <p:grpSp>
        <p:nvGrpSpPr>
          <p:cNvPr id="171" name="Google Shape;171;p15"/>
          <p:cNvGrpSpPr/>
          <p:nvPr/>
        </p:nvGrpSpPr>
        <p:grpSpPr>
          <a:xfrm>
            <a:off x="146769" y="3406"/>
            <a:ext cx="1233215" cy="1384535"/>
            <a:chOff x="146769" y="3406"/>
            <a:chExt cx="1233215" cy="1384535"/>
          </a:xfrm>
        </p:grpSpPr>
        <p:grpSp>
          <p:nvGrpSpPr>
            <p:cNvPr id="172" name="Google Shape;172;p15"/>
            <p:cNvGrpSpPr/>
            <p:nvPr/>
          </p:nvGrpSpPr>
          <p:grpSpPr>
            <a:xfrm>
              <a:off x="1063183" y="3406"/>
              <a:ext cx="316800" cy="688513"/>
              <a:chOff x="1063183" y="3406"/>
              <a:chExt cx="316800" cy="688513"/>
            </a:xfrm>
          </p:grpSpPr>
          <p:sp>
            <p:nvSpPr>
              <p:cNvPr id="173" name="Google Shape;173;p15"/>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15"/>
            <p:cNvGrpSpPr/>
            <p:nvPr/>
          </p:nvGrpSpPr>
          <p:grpSpPr>
            <a:xfrm>
              <a:off x="604976" y="3406"/>
              <a:ext cx="316800" cy="1036524"/>
              <a:chOff x="604976" y="3406"/>
              <a:chExt cx="316800" cy="1036524"/>
            </a:xfrm>
          </p:grpSpPr>
          <p:sp>
            <p:nvSpPr>
              <p:cNvPr id="176" name="Google Shape;176;p15"/>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15"/>
            <p:cNvGrpSpPr/>
            <p:nvPr/>
          </p:nvGrpSpPr>
          <p:grpSpPr>
            <a:xfrm>
              <a:off x="146769" y="3406"/>
              <a:ext cx="316800" cy="1384535"/>
              <a:chOff x="146769" y="3406"/>
              <a:chExt cx="316800" cy="1384535"/>
            </a:xfrm>
          </p:grpSpPr>
          <p:sp>
            <p:nvSpPr>
              <p:cNvPr id="180" name="Google Shape;180;p15"/>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4" name="Google Shape;184;p15"/>
          <p:cNvGrpSpPr/>
          <p:nvPr/>
        </p:nvGrpSpPr>
        <p:grpSpPr>
          <a:xfrm>
            <a:off x="6775084" y="2904008"/>
            <a:ext cx="2186148" cy="2239500"/>
            <a:chOff x="6775084" y="2904008"/>
            <a:chExt cx="2186148" cy="2239500"/>
          </a:xfrm>
        </p:grpSpPr>
        <p:grpSp>
          <p:nvGrpSpPr>
            <p:cNvPr id="185" name="Google Shape;185;p15"/>
            <p:cNvGrpSpPr/>
            <p:nvPr/>
          </p:nvGrpSpPr>
          <p:grpSpPr>
            <a:xfrm>
              <a:off x="6775084" y="4253708"/>
              <a:ext cx="409500" cy="889800"/>
              <a:chOff x="6775084" y="4253708"/>
              <a:chExt cx="409500" cy="889800"/>
            </a:xfrm>
          </p:grpSpPr>
          <p:sp>
            <p:nvSpPr>
              <p:cNvPr id="186" name="Google Shape;186;p15"/>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15"/>
            <p:cNvGrpSpPr/>
            <p:nvPr/>
          </p:nvGrpSpPr>
          <p:grpSpPr>
            <a:xfrm>
              <a:off x="7367299" y="3804008"/>
              <a:ext cx="409500" cy="1339500"/>
              <a:chOff x="7367299" y="3804008"/>
              <a:chExt cx="409500" cy="1339500"/>
            </a:xfrm>
          </p:grpSpPr>
          <p:sp>
            <p:nvSpPr>
              <p:cNvPr id="189" name="Google Shape;189;p15"/>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15"/>
            <p:cNvGrpSpPr/>
            <p:nvPr/>
          </p:nvGrpSpPr>
          <p:grpSpPr>
            <a:xfrm>
              <a:off x="7959516" y="3354008"/>
              <a:ext cx="409500" cy="1789500"/>
              <a:chOff x="7959516" y="3354008"/>
              <a:chExt cx="409500" cy="1789500"/>
            </a:xfrm>
          </p:grpSpPr>
          <p:sp>
            <p:nvSpPr>
              <p:cNvPr id="193" name="Google Shape;193;p15"/>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15"/>
            <p:cNvGrpSpPr/>
            <p:nvPr/>
          </p:nvGrpSpPr>
          <p:grpSpPr>
            <a:xfrm>
              <a:off x="8551731" y="2904008"/>
              <a:ext cx="409500" cy="2239500"/>
              <a:chOff x="8551731" y="2904008"/>
              <a:chExt cx="409500" cy="2239500"/>
            </a:xfrm>
          </p:grpSpPr>
          <p:sp>
            <p:nvSpPr>
              <p:cNvPr id="198" name="Google Shape;198;p15"/>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3" name="Google Shape;203;p15"/>
          <p:cNvSpPr txBox="1"/>
          <p:nvPr/>
        </p:nvSpPr>
        <p:spPr>
          <a:xfrm>
            <a:off x="1394975" y="2653775"/>
            <a:ext cx="3882900" cy="45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1"/>
          <p:cNvSpPr txBox="1">
            <a:spLocks noGrp="1"/>
          </p:cNvSpPr>
          <p:nvPr>
            <p:ph type="subTitle" idx="1"/>
          </p:nvPr>
        </p:nvSpPr>
        <p:spPr>
          <a:xfrm>
            <a:off x="830400" y="3200625"/>
            <a:ext cx="7688100" cy="1671000"/>
          </a:xfrm>
          <a:prstGeom prst="rect">
            <a:avLst/>
          </a:prstGeom>
        </p:spPr>
        <p:txBody>
          <a:bodyPr spcFirstLastPara="1" wrap="square" lIns="91425" tIns="182875" rIns="91425" bIns="91425" anchor="t" anchorCtr="0">
            <a:normAutofit fontScale="85000" lnSpcReduction="20000"/>
          </a:bodyPr>
          <a:lstStyle/>
          <a:p>
            <a:pPr marL="0" lvl="0" indent="0" algn="l" rtl="0">
              <a:spcBef>
                <a:spcPts val="0"/>
              </a:spcBef>
              <a:spcAft>
                <a:spcPts val="0"/>
              </a:spcAft>
              <a:buNone/>
            </a:pPr>
            <a:r>
              <a:rPr lang="en" dirty="0"/>
              <a:t>Special thanks to the guidance Dr. </a:t>
            </a:r>
            <a:r>
              <a:rPr lang="en-IN" dirty="0"/>
              <a:t>DHARAMPAL SINGH</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TEAM:</a:t>
            </a:r>
            <a:endParaRPr dirty="0"/>
          </a:p>
          <a:p>
            <a:pPr marL="0" lvl="0" indent="0" algn="l" rtl="0">
              <a:spcBef>
                <a:spcPts val="0"/>
              </a:spcBef>
              <a:spcAft>
                <a:spcPts val="0"/>
              </a:spcAft>
              <a:buNone/>
            </a:pPr>
            <a:r>
              <a:rPr lang="en-IN" dirty="0"/>
              <a:t>ANJAN KUMAR DEY</a:t>
            </a:r>
          </a:p>
          <a:p>
            <a:pPr marL="0" lvl="0" indent="0" algn="l" rtl="0">
              <a:spcBef>
                <a:spcPts val="0"/>
              </a:spcBef>
              <a:spcAft>
                <a:spcPts val="0"/>
              </a:spcAft>
              <a:buNone/>
            </a:pPr>
            <a:r>
              <a:rPr lang="en-IN" dirty="0"/>
              <a:t>ASHISH ABHISHEK MINZ</a:t>
            </a:r>
          </a:p>
          <a:p>
            <a:pPr marL="0" lvl="0" indent="0" algn="l" rtl="0">
              <a:spcBef>
                <a:spcPts val="0"/>
              </a:spcBef>
              <a:spcAft>
                <a:spcPts val="0"/>
              </a:spcAft>
              <a:buNone/>
            </a:pPr>
            <a:r>
              <a:rPr lang="en-IN" dirty="0"/>
              <a:t>AYAN CHATTERJEE</a:t>
            </a:r>
          </a:p>
          <a:p>
            <a:pPr marL="0" lvl="0" indent="0" algn="l" rtl="0">
              <a:spcBef>
                <a:spcPts val="0"/>
              </a:spcBef>
              <a:spcAft>
                <a:spcPts val="0"/>
              </a:spcAft>
              <a:buNone/>
            </a:pPr>
            <a:r>
              <a:rPr lang="en-IN" dirty="0"/>
              <a:t>DEBAJYOTI GHOSH</a:t>
            </a:r>
          </a:p>
          <a:p>
            <a:pPr marL="0" lvl="0" indent="0" algn="l" rtl="0">
              <a:spcBef>
                <a:spcPts val="0"/>
              </a:spcBef>
              <a:spcAft>
                <a:spcPts val="0"/>
              </a:spcAft>
              <a:buNone/>
            </a:pPr>
            <a:r>
              <a:rPr lang="en-IN" dirty="0"/>
              <a:t>DEBRAJ KARMAKAR</a:t>
            </a:r>
            <a:endParaRPr dirty="0"/>
          </a:p>
        </p:txBody>
      </p:sp>
      <p:sp>
        <p:nvSpPr>
          <p:cNvPr id="309" name="Google Shape;309;p31"/>
          <p:cNvSpPr txBox="1">
            <a:spLocks noGrp="1"/>
          </p:cNvSpPr>
          <p:nvPr>
            <p:ph type="ctrTitle"/>
          </p:nvPr>
        </p:nvSpPr>
        <p:spPr>
          <a:xfrm>
            <a:off x="830400" y="1529624"/>
            <a:ext cx="4255500" cy="1671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6"/>
          <p:cNvSpPr txBox="1">
            <a:spLocks noGrp="1"/>
          </p:cNvSpPr>
          <p:nvPr>
            <p:ph type="title"/>
          </p:nvPr>
        </p:nvSpPr>
        <p:spPr>
          <a:xfrm>
            <a:off x="757250" y="6580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AIM</a:t>
            </a:r>
            <a:endParaRPr/>
          </a:p>
        </p:txBody>
      </p:sp>
      <p:sp>
        <p:nvSpPr>
          <p:cNvPr id="209" name="Google Shape;209;p16"/>
          <p:cNvSpPr txBox="1">
            <a:spLocks noGrp="1"/>
          </p:cNvSpPr>
          <p:nvPr>
            <p:ph type="body" idx="1"/>
          </p:nvPr>
        </p:nvSpPr>
        <p:spPr>
          <a:xfrm>
            <a:off x="622425" y="1312275"/>
            <a:ext cx="7464900" cy="3269400"/>
          </a:xfrm>
          <a:prstGeom prst="rect">
            <a:avLst/>
          </a:prstGeom>
        </p:spPr>
        <p:txBody>
          <a:bodyPr spcFirstLastPara="1" wrap="square" lIns="91425" tIns="91425" rIns="91425" bIns="91425" anchor="t" anchorCtr="0">
            <a:noAutofit/>
          </a:bodyPr>
          <a:lstStyle/>
          <a:p>
            <a:pPr marL="0" lvl="0" indent="0" algn="l" rtl="0">
              <a:lnSpc>
                <a:spcPct val="75000"/>
              </a:lnSpc>
              <a:spcBef>
                <a:spcPts val="0"/>
              </a:spcBef>
              <a:spcAft>
                <a:spcPts val="0"/>
              </a:spcAft>
              <a:buSzPts val="770"/>
              <a:buNone/>
            </a:pPr>
            <a:endParaRPr sz="1813"/>
          </a:p>
          <a:p>
            <a:pPr marL="457200" lvl="0" indent="-343764" algn="l" rtl="0">
              <a:lnSpc>
                <a:spcPct val="75000"/>
              </a:lnSpc>
              <a:spcBef>
                <a:spcPts val="1200"/>
              </a:spcBef>
              <a:spcAft>
                <a:spcPts val="0"/>
              </a:spcAft>
              <a:buSzPts val="1814"/>
              <a:buChar char="●"/>
            </a:pPr>
            <a:r>
              <a:rPr lang="en" sz="1813"/>
              <a:t>Build a classifier.</a:t>
            </a:r>
            <a:endParaRPr sz="1813"/>
          </a:p>
          <a:p>
            <a:pPr marL="457200" lvl="0" indent="0" algn="l" rtl="0">
              <a:lnSpc>
                <a:spcPct val="75000"/>
              </a:lnSpc>
              <a:spcBef>
                <a:spcPts val="1200"/>
              </a:spcBef>
              <a:spcAft>
                <a:spcPts val="0"/>
              </a:spcAft>
              <a:buSzPts val="770"/>
              <a:buNone/>
            </a:pPr>
            <a:endParaRPr sz="1813"/>
          </a:p>
          <a:p>
            <a:pPr marL="457200" lvl="0" indent="-343764" algn="l" rtl="0">
              <a:lnSpc>
                <a:spcPct val="75000"/>
              </a:lnSpc>
              <a:spcBef>
                <a:spcPts val="1200"/>
              </a:spcBef>
              <a:spcAft>
                <a:spcPts val="0"/>
              </a:spcAft>
              <a:buSzPts val="1814"/>
              <a:buChar char="●"/>
            </a:pPr>
            <a:r>
              <a:rPr lang="en" sz="1813"/>
              <a:t>Extract tweets and classify them into positive, negative or neutral.</a:t>
            </a:r>
            <a:endParaRPr sz="1813"/>
          </a:p>
          <a:p>
            <a:pPr marL="457200" lvl="0" indent="0" algn="l" rtl="0">
              <a:lnSpc>
                <a:spcPct val="75000"/>
              </a:lnSpc>
              <a:spcBef>
                <a:spcPts val="1200"/>
              </a:spcBef>
              <a:spcAft>
                <a:spcPts val="0"/>
              </a:spcAft>
              <a:buSzPts val="770"/>
              <a:buNone/>
            </a:pPr>
            <a:endParaRPr sz="1813"/>
          </a:p>
          <a:p>
            <a:pPr marL="457200" lvl="0" indent="-343764" algn="l" rtl="0">
              <a:lnSpc>
                <a:spcPct val="75000"/>
              </a:lnSpc>
              <a:spcBef>
                <a:spcPts val="1200"/>
              </a:spcBef>
              <a:spcAft>
                <a:spcPts val="0"/>
              </a:spcAft>
              <a:buSzPts val="1814"/>
              <a:buChar char="●"/>
            </a:pPr>
            <a:r>
              <a:rPr lang="en" sz="1813"/>
              <a:t>Analyse tweets to get public sentiment about a product, service topic (using a hashtag or username).</a:t>
            </a:r>
            <a:endParaRPr sz="1813"/>
          </a:p>
          <a:p>
            <a:pPr marL="457200" lvl="0" indent="0" algn="l" rtl="0">
              <a:lnSpc>
                <a:spcPct val="75000"/>
              </a:lnSpc>
              <a:spcBef>
                <a:spcPts val="1200"/>
              </a:spcBef>
              <a:spcAft>
                <a:spcPts val="0"/>
              </a:spcAft>
              <a:buSzPts val="770"/>
              <a:buNone/>
            </a:pPr>
            <a:endParaRPr sz="1813"/>
          </a:p>
          <a:p>
            <a:pPr marL="457200" lvl="0" indent="-343764" algn="l" rtl="0">
              <a:lnSpc>
                <a:spcPct val="75000"/>
              </a:lnSpc>
              <a:spcBef>
                <a:spcPts val="1200"/>
              </a:spcBef>
              <a:spcAft>
                <a:spcPts val="0"/>
              </a:spcAft>
              <a:buSzPts val="1814"/>
              <a:buChar char="●"/>
            </a:pPr>
            <a:r>
              <a:rPr lang="en" sz="1813"/>
              <a:t>Implement a web application.</a:t>
            </a:r>
            <a:endParaRPr sz="1813"/>
          </a:p>
          <a:p>
            <a:pPr marL="457200" lvl="0" indent="0" algn="l" rtl="0">
              <a:lnSpc>
                <a:spcPct val="75000"/>
              </a:lnSpc>
              <a:spcBef>
                <a:spcPts val="1200"/>
              </a:spcBef>
              <a:spcAft>
                <a:spcPts val="0"/>
              </a:spcAft>
              <a:buSzPts val="770"/>
              <a:buNone/>
            </a:pPr>
            <a:endParaRPr sz="1813"/>
          </a:p>
          <a:p>
            <a:pPr marL="0" lvl="0" indent="0" algn="l" rtl="0">
              <a:lnSpc>
                <a:spcPct val="75000"/>
              </a:lnSpc>
              <a:spcBef>
                <a:spcPts val="1200"/>
              </a:spcBef>
              <a:spcAft>
                <a:spcPts val="1200"/>
              </a:spcAft>
              <a:buSzPts val="597"/>
              <a:buNone/>
            </a:pPr>
            <a:endParaRPr sz="925"/>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7"/>
          <p:cNvSpPr txBox="1">
            <a:spLocks noGrp="1"/>
          </p:cNvSpPr>
          <p:nvPr>
            <p:ph type="title"/>
          </p:nvPr>
        </p:nvSpPr>
        <p:spPr>
          <a:xfrm>
            <a:off x="729450" y="6512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APPLICATIONS</a:t>
            </a:r>
            <a:endParaRPr/>
          </a:p>
        </p:txBody>
      </p:sp>
      <p:sp>
        <p:nvSpPr>
          <p:cNvPr id="215" name="Google Shape;215;p17"/>
          <p:cNvSpPr txBox="1">
            <a:spLocks noGrp="1"/>
          </p:cNvSpPr>
          <p:nvPr>
            <p:ph type="body" idx="1"/>
          </p:nvPr>
        </p:nvSpPr>
        <p:spPr>
          <a:xfrm>
            <a:off x="587875" y="1325461"/>
            <a:ext cx="7688700" cy="3519339"/>
          </a:xfrm>
          <a:prstGeom prst="rect">
            <a:avLst/>
          </a:prstGeom>
        </p:spPr>
        <p:txBody>
          <a:bodyPr spcFirstLastPara="1" wrap="square" lIns="91425" tIns="91425" rIns="91425" bIns="91425" anchor="t" anchorCtr="0">
            <a:noAutofit/>
          </a:bodyPr>
          <a:lstStyle/>
          <a:p>
            <a:pPr marL="457200" lvl="0" indent="0" algn="l" rtl="0">
              <a:lnSpc>
                <a:spcPct val="95000"/>
              </a:lnSpc>
              <a:spcBef>
                <a:spcPts val="0"/>
              </a:spcBef>
              <a:spcAft>
                <a:spcPts val="0"/>
              </a:spcAft>
              <a:buSzPts val="688"/>
              <a:buNone/>
            </a:pPr>
            <a:r>
              <a:rPr lang="en" sz="1600" dirty="0"/>
              <a:t>Some Useful applications are :</a:t>
            </a:r>
          </a:p>
          <a:p>
            <a:pPr marL="457200" lvl="0" indent="0" algn="l" rtl="0">
              <a:lnSpc>
                <a:spcPct val="95000"/>
              </a:lnSpc>
              <a:spcBef>
                <a:spcPts val="0"/>
              </a:spcBef>
              <a:spcAft>
                <a:spcPts val="0"/>
              </a:spcAft>
              <a:buSzPts val="688"/>
              <a:buNone/>
            </a:pPr>
            <a:endParaRPr lang="en" sz="1600" dirty="0"/>
          </a:p>
          <a:p>
            <a:pPr marL="457200" lvl="0" indent="0" algn="l" rtl="0">
              <a:lnSpc>
                <a:spcPct val="95000"/>
              </a:lnSpc>
              <a:spcBef>
                <a:spcPts val="0"/>
              </a:spcBef>
              <a:spcAft>
                <a:spcPts val="0"/>
              </a:spcAft>
              <a:buSzPts val="688"/>
              <a:buNone/>
            </a:pPr>
            <a:endParaRPr sz="1600" dirty="0"/>
          </a:p>
          <a:p>
            <a:pPr marL="457200" lvl="0" indent="-330200" algn="l" rtl="0">
              <a:lnSpc>
                <a:spcPct val="100000"/>
              </a:lnSpc>
              <a:spcAft>
                <a:spcPts val="0"/>
              </a:spcAft>
              <a:buSzPts val="1600"/>
              <a:buChar char="●"/>
            </a:pPr>
            <a:r>
              <a:rPr lang="en" sz="1600" dirty="0"/>
              <a:t>For reviewing public opinion on products and any trending topic</a:t>
            </a:r>
            <a:endParaRPr sz="1600" dirty="0"/>
          </a:p>
          <a:p>
            <a:pPr marL="457200" lvl="0" indent="0" algn="l" rtl="0">
              <a:lnSpc>
                <a:spcPct val="100000"/>
              </a:lnSpc>
              <a:spcAft>
                <a:spcPts val="0"/>
              </a:spcAft>
              <a:buNone/>
            </a:pPr>
            <a:endParaRPr sz="1600" dirty="0"/>
          </a:p>
          <a:p>
            <a:pPr marL="457200" lvl="0" indent="-330200" algn="l" rtl="0">
              <a:lnSpc>
                <a:spcPct val="100000"/>
              </a:lnSpc>
              <a:spcAft>
                <a:spcPts val="0"/>
              </a:spcAft>
              <a:buSzPts val="1600"/>
              <a:buChar char="●"/>
            </a:pPr>
            <a:r>
              <a:rPr lang="en" sz="1600" dirty="0"/>
              <a:t>For Business Intelligence</a:t>
            </a:r>
            <a:endParaRPr sz="1600" dirty="0"/>
          </a:p>
          <a:p>
            <a:pPr marL="457200" lvl="0" indent="0" algn="l" rtl="0">
              <a:lnSpc>
                <a:spcPct val="100000"/>
              </a:lnSpc>
              <a:spcAft>
                <a:spcPts val="0"/>
              </a:spcAft>
              <a:buSzPts val="688"/>
              <a:buNone/>
            </a:pPr>
            <a:endParaRPr sz="1600" dirty="0"/>
          </a:p>
          <a:p>
            <a:pPr marL="457200" lvl="0" indent="-330200" algn="l" rtl="0">
              <a:lnSpc>
                <a:spcPct val="100000"/>
              </a:lnSpc>
              <a:spcAft>
                <a:spcPts val="0"/>
              </a:spcAft>
              <a:buSzPts val="1600"/>
              <a:buChar char="●"/>
            </a:pPr>
            <a:r>
              <a:rPr lang="en" sz="1600" dirty="0"/>
              <a:t>For Political Analysis</a:t>
            </a:r>
            <a:endParaRPr sz="1600" dirty="0"/>
          </a:p>
          <a:p>
            <a:pPr marL="457200" lvl="0" indent="0" algn="l" rtl="0">
              <a:lnSpc>
                <a:spcPct val="100000"/>
              </a:lnSpc>
              <a:spcAft>
                <a:spcPts val="0"/>
              </a:spcAft>
              <a:buSzPts val="688"/>
              <a:buNone/>
            </a:pPr>
            <a:endParaRPr sz="1600" dirty="0"/>
          </a:p>
          <a:p>
            <a:pPr marL="457200" lvl="0" indent="-330200" algn="l" rtl="0">
              <a:lnSpc>
                <a:spcPct val="100000"/>
              </a:lnSpc>
              <a:spcAft>
                <a:spcPts val="0"/>
              </a:spcAft>
              <a:buSzPts val="1600"/>
              <a:buChar char="●"/>
            </a:pPr>
            <a:r>
              <a:rPr lang="en" sz="1600" dirty="0"/>
              <a:t>For Healthcare</a:t>
            </a:r>
          </a:p>
          <a:p>
            <a:pPr marL="457200" lvl="0" indent="-330200" algn="l" rtl="0">
              <a:lnSpc>
                <a:spcPct val="100000"/>
              </a:lnSpc>
              <a:spcAft>
                <a:spcPts val="0"/>
              </a:spcAft>
              <a:buSzPts val="1600"/>
              <a:buChar char="●"/>
            </a:pPr>
            <a:endParaRPr lang="en" sz="1600" dirty="0"/>
          </a:p>
          <a:p>
            <a:pPr marL="457200" lvl="0" indent="-330200" algn="l" rtl="0">
              <a:lnSpc>
                <a:spcPct val="100000"/>
              </a:lnSpc>
              <a:spcAft>
                <a:spcPts val="0"/>
              </a:spcAft>
              <a:buSzPts val="1600"/>
              <a:buChar char="●"/>
            </a:pPr>
            <a:r>
              <a:rPr lang="en" sz="1600" dirty="0"/>
              <a:t>For marketing</a:t>
            </a:r>
          </a:p>
          <a:p>
            <a:pPr marL="457200" lvl="0" indent="-330200" algn="l" rtl="0">
              <a:lnSpc>
                <a:spcPct val="95000"/>
              </a:lnSpc>
              <a:spcBef>
                <a:spcPts val="1200"/>
              </a:spcBef>
              <a:spcAft>
                <a:spcPts val="0"/>
              </a:spcAft>
              <a:buSzPts val="1600"/>
              <a:buChar char="●"/>
            </a:pPr>
            <a:endParaRPr sz="1600" dirty="0"/>
          </a:p>
          <a:p>
            <a:pPr marL="457200" lvl="0" indent="0" algn="l" rtl="0">
              <a:lnSpc>
                <a:spcPct val="95000"/>
              </a:lnSpc>
              <a:spcBef>
                <a:spcPts val="1200"/>
              </a:spcBef>
              <a:spcAft>
                <a:spcPts val="1200"/>
              </a:spcAft>
              <a:buSzPts val="688"/>
              <a:buNone/>
            </a:pP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8"/>
          <p:cNvSpPr txBox="1">
            <a:spLocks noGrp="1"/>
          </p:cNvSpPr>
          <p:nvPr>
            <p:ph type="title"/>
          </p:nvPr>
        </p:nvSpPr>
        <p:spPr>
          <a:xfrm>
            <a:off x="729450" y="677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WORK FLOW DIAGRAM</a:t>
            </a:r>
            <a:endParaRPr dirty="0"/>
          </a:p>
        </p:txBody>
      </p:sp>
      <p:pic>
        <p:nvPicPr>
          <p:cNvPr id="4" name="Picture 3">
            <a:extLst>
              <a:ext uri="{FF2B5EF4-FFF2-40B4-BE49-F238E27FC236}">
                <a16:creationId xmlns:a16="http://schemas.microsoft.com/office/drawing/2014/main" id="{7A575B3F-5D12-4100-ADB4-221FEBACDEC0}"/>
              </a:ext>
            </a:extLst>
          </p:cNvPr>
          <p:cNvPicPr>
            <a:picLocks noChangeAspect="1"/>
          </p:cNvPicPr>
          <p:nvPr/>
        </p:nvPicPr>
        <p:blipFill>
          <a:blip r:embed="rId3"/>
          <a:stretch>
            <a:fillRect/>
          </a:stretch>
        </p:blipFill>
        <p:spPr>
          <a:xfrm>
            <a:off x="4225413" y="478547"/>
            <a:ext cx="3207773" cy="4566901"/>
          </a:xfrm>
          <a:prstGeom prst="rect">
            <a:avLst/>
          </a:prstGeom>
        </p:spPr>
      </p:pic>
    </p:spTree>
    <p:extLst>
      <p:ext uri="{BB962C8B-B14F-4D97-AF65-F5344CB8AC3E}">
        <p14:creationId xmlns:p14="http://schemas.microsoft.com/office/powerpoint/2010/main" val="2128893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8"/>
          <p:cNvSpPr txBox="1">
            <a:spLocks noGrp="1"/>
          </p:cNvSpPr>
          <p:nvPr>
            <p:ph type="title"/>
          </p:nvPr>
        </p:nvSpPr>
        <p:spPr>
          <a:xfrm>
            <a:off x="729450" y="677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SYSTEM DESIGN</a:t>
            </a:r>
            <a:endParaRPr/>
          </a:p>
        </p:txBody>
      </p:sp>
      <p:sp>
        <p:nvSpPr>
          <p:cNvPr id="221" name="Google Shape;221;p18"/>
          <p:cNvSpPr txBox="1"/>
          <p:nvPr/>
        </p:nvSpPr>
        <p:spPr>
          <a:xfrm>
            <a:off x="3657638" y="1776000"/>
            <a:ext cx="1851000" cy="831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TWEETS RETRIEVAL(through Tweepy)</a:t>
            </a:r>
            <a:endParaRPr>
              <a:latin typeface="Lato"/>
              <a:ea typeface="Lato"/>
              <a:cs typeface="Lato"/>
              <a:sym typeface="Lato"/>
            </a:endParaRPr>
          </a:p>
        </p:txBody>
      </p:sp>
      <p:sp>
        <p:nvSpPr>
          <p:cNvPr id="222" name="Google Shape;222;p18"/>
          <p:cNvSpPr txBox="1"/>
          <p:nvPr/>
        </p:nvSpPr>
        <p:spPr>
          <a:xfrm>
            <a:off x="6330950" y="1869150"/>
            <a:ext cx="1786500" cy="6156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DATA PREPROCESSING</a:t>
            </a:r>
            <a:endParaRPr>
              <a:latin typeface="Lato"/>
              <a:ea typeface="Lato"/>
              <a:cs typeface="Lato"/>
              <a:sym typeface="Lato"/>
            </a:endParaRPr>
          </a:p>
        </p:txBody>
      </p:sp>
      <p:sp>
        <p:nvSpPr>
          <p:cNvPr id="223" name="Google Shape;223;p18"/>
          <p:cNvSpPr txBox="1"/>
          <p:nvPr/>
        </p:nvSpPr>
        <p:spPr>
          <a:xfrm>
            <a:off x="853350" y="3082575"/>
            <a:ext cx="2039700" cy="831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SENTIMENT IN GRAPHICAL REPRESENTATION</a:t>
            </a:r>
            <a:endParaRPr>
              <a:latin typeface="Lato"/>
              <a:ea typeface="Lato"/>
              <a:cs typeface="Lato"/>
              <a:sym typeface="Lato"/>
            </a:endParaRPr>
          </a:p>
        </p:txBody>
      </p:sp>
      <p:sp>
        <p:nvSpPr>
          <p:cNvPr id="224" name="Google Shape;224;p18"/>
          <p:cNvSpPr txBox="1"/>
          <p:nvPr/>
        </p:nvSpPr>
        <p:spPr>
          <a:xfrm>
            <a:off x="3755750" y="3062325"/>
            <a:ext cx="1746000" cy="831300"/>
          </a:xfrm>
          <a:prstGeom prst="rect">
            <a:avLst/>
          </a:prstGeom>
          <a:noFill/>
          <a:ln w="28575" cap="flat" cmpd="sng">
            <a:solidFill>
              <a:schemeClr val="dk1"/>
            </a:solidFill>
            <a:prstDash val="solid"/>
            <a:round/>
            <a:headEnd type="none" w="sm" len="sm"/>
            <a:tailEnd type="none" w="sm" len="sm"/>
          </a:ln>
        </p:spPr>
        <p:txBody>
          <a:bodyPr spcFirstLastPara="1" wrap="square" lIns="91425" tIns="182875" rIns="91425" bIns="91425" anchor="t" anchorCtr="0">
            <a:noAutofit/>
          </a:bodyPr>
          <a:lstStyle/>
          <a:p>
            <a:pPr marL="0" lvl="0" indent="0" algn="l" rtl="0">
              <a:spcBef>
                <a:spcPts val="0"/>
              </a:spcBef>
              <a:spcAft>
                <a:spcPts val="0"/>
              </a:spcAft>
              <a:buNone/>
            </a:pPr>
            <a:r>
              <a:rPr lang="en">
                <a:latin typeface="Lato"/>
                <a:ea typeface="Lato"/>
                <a:cs typeface="Lato"/>
                <a:sym typeface="Lato"/>
              </a:rPr>
              <a:t>CLASSIFIED TWEETS</a:t>
            </a:r>
            <a:endParaRPr>
              <a:latin typeface="Lato"/>
              <a:ea typeface="Lato"/>
              <a:cs typeface="Lato"/>
              <a:sym typeface="Lato"/>
            </a:endParaRPr>
          </a:p>
        </p:txBody>
      </p:sp>
      <p:sp>
        <p:nvSpPr>
          <p:cNvPr id="225" name="Google Shape;225;p18"/>
          <p:cNvSpPr txBox="1"/>
          <p:nvPr/>
        </p:nvSpPr>
        <p:spPr>
          <a:xfrm>
            <a:off x="6324175" y="3062325"/>
            <a:ext cx="1786500" cy="831300"/>
          </a:xfrm>
          <a:prstGeom prst="rect">
            <a:avLst/>
          </a:prstGeom>
          <a:noFill/>
          <a:ln w="28575" cap="flat" cmpd="sng">
            <a:solidFill>
              <a:schemeClr val="dk1"/>
            </a:solidFill>
            <a:prstDash val="solid"/>
            <a:round/>
            <a:headEnd type="none" w="sm" len="sm"/>
            <a:tailEnd type="none" w="sm" len="sm"/>
          </a:ln>
        </p:spPr>
        <p:txBody>
          <a:bodyPr spcFirstLastPara="1" wrap="square" lIns="91425" tIns="182875" rIns="91425" bIns="91425" anchor="t" anchorCtr="0">
            <a:noAutofit/>
          </a:bodyPr>
          <a:lstStyle/>
          <a:p>
            <a:pPr marL="0" lvl="0" indent="0" algn="l" rtl="0">
              <a:spcBef>
                <a:spcPts val="0"/>
              </a:spcBef>
              <a:spcAft>
                <a:spcPts val="0"/>
              </a:spcAft>
              <a:buNone/>
            </a:pPr>
            <a:r>
              <a:rPr lang="en">
                <a:latin typeface="Lato"/>
                <a:ea typeface="Lato"/>
                <a:cs typeface="Lato"/>
                <a:sym typeface="Lato"/>
              </a:rPr>
              <a:t>CLASSIFICATION ALGORITHM</a:t>
            </a:r>
            <a:endParaRPr>
              <a:latin typeface="Lato"/>
              <a:ea typeface="Lato"/>
              <a:cs typeface="Lato"/>
              <a:sym typeface="Lato"/>
            </a:endParaRPr>
          </a:p>
        </p:txBody>
      </p:sp>
      <p:sp>
        <p:nvSpPr>
          <p:cNvPr id="226" name="Google Shape;226;p18"/>
          <p:cNvSpPr txBox="1"/>
          <p:nvPr/>
        </p:nvSpPr>
        <p:spPr>
          <a:xfrm>
            <a:off x="853350" y="1854600"/>
            <a:ext cx="1958700" cy="674100"/>
          </a:xfrm>
          <a:prstGeom prst="rect">
            <a:avLst/>
          </a:prstGeom>
          <a:noFill/>
          <a:ln w="38100" cap="flat" cmpd="sng">
            <a:solidFill>
              <a:schemeClr val="dk1"/>
            </a:solidFill>
            <a:prstDash val="solid"/>
            <a:round/>
            <a:headEnd type="none" w="sm" len="sm"/>
            <a:tailEnd type="none" w="sm" len="sm"/>
          </a:ln>
        </p:spPr>
        <p:txBody>
          <a:bodyPr spcFirstLastPara="1" wrap="square" lIns="91425" tIns="182875" rIns="91425" bIns="91425" anchor="t" anchorCtr="0">
            <a:noAutofit/>
          </a:bodyPr>
          <a:lstStyle/>
          <a:p>
            <a:pPr marL="0" lvl="0" indent="0" algn="l" rtl="0">
              <a:spcBef>
                <a:spcPts val="0"/>
              </a:spcBef>
              <a:spcAft>
                <a:spcPts val="0"/>
              </a:spcAft>
              <a:buNone/>
            </a:pPr>
            <a:r>
              <a:rPr lang="en">
                <a:latin typeface="Lato"/>
                <a:ea typeface="Lato"/>
                <a:cs typeface="Lato"/>
                <a:sym typeface="Lato"/>
              </a:rPr>
              <a:t>INPUT (KEYWORD is hashtag or username)</a:t>
            </a:r>
            <a:endParaRPr>
              <a:latin typeface="Lato"/>
              <a:ea typeface="Lato"/>
              <a:cs typeface="Lato"/>
              <a:sym typeface="Lato"/>
            </a:endParaRPr>
          </a:p>
        </p:txBody>
      </p:sp>
      <p:cxnSp>
        <p:nvCxnSpPr>
          <p:cNvPr id="227" name="Google Shape;227;p18"/>
          <p:cNvCxnSpPr>
            <a:stCxn id="226" idx="3"/>
            <a:endCxn id="221" idx="1"/>
          </p:cNvCxnSpPr>
          <p:nvPr/>
        </p:nvCxnSpPr>
        <p:spPr>
          <a:xfrm>
            <a:off x="2812050" y="2191650"/>
            <a:ext cx="845700" cy="0"/>
          </a:xfrm>
          <a:prstGeom prst="straightConnector1">
            <a:avLst/>
          </a:prstGeom>
          <a:noFill/>
          <a:ln w="9525" cap="flat" cmpd="sng">
            <a:solidFill>
              <a:schemeClr val="dk2"/>
            </a:solidFill>
            <a:prstDash val="solid"/>
            <a:round/>
            <a:headEnd type="none" w="med" len="med"/>
            <a:tailEnd type="triangle" w="med" len="med"/>
          </a:ln>
        </p:spPr>
      </p:cxnSp>
      <p:cxnSp>
        <p:nvCxnSpPr>
          <p:cNvPr id="228" name="Google Shape;228;p18"/>
          <p:cNvCxnSpPr>
            <a:stCxn id="221" idx="3"/>
            <a:endCxn id="222" idx="1"/>
          </p:cNvCxnSpPr>
          <p:nvPr/>
        </p:nvCxnSpPr>
        <p:spPr>
          <a:xfrm rot="10800000" flipH="1">
            <a:off x="5508638" y="2176950"/>
            <a:ext cx="822300" cy="14700"/>
          </a:xfrm>
          <a:prstGeom prst="straightConnector1">
            <a:avLst/>
          </a:prstGeom>
          <a:noFill/>
          <a:ln w="9525" cap="flat" cmpd="sng">
            <a:solidFill>
              <a:schemeClr val="dk2"/>
            </a:solidFill>
            <a:prstDash val="solid"/>
            <a:round/>
            <a:headEnd type="none" w="med" len="med"/>
            <a:tailEnd type="triangle" w="med" len="med"/>
          </a:ln>
        </p:spPr>
      </p:cxnSp>
      <p:cxnSp>
        <p:nvCxnSpPr>
          <p:cNvPr id="229" name="Google Shape;229;p18"/>
          <p:cNvCxnSpPr>
            <a:stCxn id="222" idx="2"/>
            <a:endCxn id="225" idx="0"/>
          </p:cNvCxnSpPr>
          <p:nvPr/>
        </p:nvCxnSpPr>
        <p:spPr>
          <a:xfrm flipH="1">
            <a:off x="7217300" y="2484750"/>
            <a:ext cx="6900" cy="577500"/>
          </a:xfrm>
          <a:prstGeom prst="straightConnector1">
            <a:avLst/>
          </a:prstGeom>
          <a:noFill/>
          <a:ln w="9525" cap="flat" cmpd="sng">
            <a:solidFill>
              <a:schemeClr val="dk2"/>
            </a:solidFill>
            <a:prstDash val="solid"/>
            <a:round/>
            <a:headEnd type="none" w="med" len="med"/>
            <a:tailEnd type="triangle" w="med" len="med"/>
          </a:ln>
        </p:spPr>
      </p:cxnSp>
      <p:cxnSp>
        <p:nvCxnSpPr>
          <p:cNvPr id="230" name="Google Shape;230;p18"/>
          <p:cNvCxnSpPr>
            <a:stCxn id="225" idx="1"/>
            <a:endCxn id="224" idx="3"/>
          </p:cNvCxnSpPr>
          <p:nvPr/>
        </p:nvCxnSpPr>
        <p:spPr>
          <a:xfrm rot="10800000">
            <a:off x="5501875" y="3477975"/>
            <a:ext cx="822300" cy="0"/>
          </a:xfrm>
          <a:prstGeom prst="straightConnector1">
            <a:avLst/>
          </a:prstGeom>
          <a:noFill/>
          <a:ln w="9525" cap="flat" cmpd="sng">
            <a:solidFill>
              <a:schemeClr val="dk2"/>
            </a:solidFill>
            <a:prstDash val="solid"/>
            <a:round/>
            <a:headEnd type="none" w="med" len="med"/>
            <a:tailEnd type="triangle" w="med" len="med"/>
          </a:ln>
        </p:spPr>
      </p:cxnSp>
      <p:cxnSp>
        <p:nvCxnSpPr>
          <p:cNvPr id="231" name="Google Shape;231;p18"/>
          <p:cNvCxnSpPr>
            <a:stCxn id="224" idx="1"/>
            <a:endCxn id="223" idx="3"/>
          </p:cNvCxnSpPr>
          <p:nvPr/>
        </p:nvCxnSpPr>
        <p:spPr>
          <a:xfrm flipH="1">
            <a:off x="2892950" y="3477975"/>
            <a:ext cx="862800" cy="20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9"/>
          <p:cNvSpPr txBox="1">
            <a:spLocks noGrp="1"/>
          </p:cNvSpPr>
          <p:nvPr>
            <p:ph type="title"/>
          </p:nvPr>
        </p:nvSpPr>
        <p:spPr>
          <a:xfrm>
            <a:off x="729450" y="6512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CLASSIFIER</a:t>
            </a:r>
            <a:endParaRPr/>
          </a:p>
        </p:txBody>
      </p:sp>
      <p:sp>
        <p:nvSpPr>
          <p:cNvPr id="237" name="Google Shape;237;p19"/>
          <p:cNvSpPr txBox="1">
            <a:spLocks noGrp="1"/>
          </p:cNvSpPr>
          <p:nvPr>
            <p:ph type="body" idx="1"/>
          </p:nvPr>
        </p:nvSpPr>
        <p:spPr>
          <a:xfrm>
            <a:off x="594625" y="1441200"/>
            <a:ext cx="6105600" cy="2261100"/>
          </a:xfrm>
          <a:prstGeom prst="rect">
            <a:avLst/>
          </a:prstGeom>
          <a:noFill/>
          <a:ln>
            <a:noFill/>
          </a:ln>
        </p:spPr>
        <p:txBody>
          <a:bodyPr spcFirstLastPara="1" wrap="square" lIns="91425" tIns="91425" rIns="91425" bIns="91425" anchor="t" anchorCtr="0">
            <a:noAutofit/>
          </a:bodyPr>
          <a:lstStyle/>
          <a:p>
            <a:pPr marL="457200" lvl="0" indent="-323850" algn="l" rtl="0">
              <a:lnSpc>
                <a:spcPct val="95000"/>
              </a:lnSpc>
              <a:spcBef>
                <a:spcPts val="0"/>
              </a:spcBef>
              <a:spcAft>
                <a:spcPts val="0"/>
              </a:spcAft>
              <a:buSzPts val="1500"/>
              <a:buChar char="●"/>
            </a:pPr>
            <a:r>
              <a:rPr lang="en" sz="1500"/>
              <a:t>Machine Learning algorithm used is Naïve Bayes.</a:t>
            </a:r>
            <a:endParaRPr sz="1500"/>
          </a:p>
          <a:p>
            <a:pPr marL="457200" lvl="0" indent="0" algn="l" rtl="0">
              <a:lnSpc>
                <a:spcPct val="95000"/>
              </a:lnSpc>
              <a:spcBef>
                <a:spcPts val="1200"/>
              </a:spcBef>
              <a:spcAft>
                <a:spcPts val="0"/>
              </a:spcAft>
              <a:buSzPts val="275"/>
              <a:buNone/>
            </a:pPr>
            <a:endParaRPr sz="1500"/>
          </a:p>
          <a:p>
            <a:pPr marL="457200" lvl="0" indent="-323850" algn="l" rtl="0">
              <a:lnSpc>
                <a:spcPct val="95000"/>
              </a:lnSpc>
              <a:spcBef>
                <a:spcPts val="1200"/>
              </a:spcBef>
              <a:spcAft>
                <a:spcPts val="0"/>
              </a:spcAft>
              <a:buSzPts val="1500"/>
              <a:buChar char="●"/>
            </a:pPr>
            <a:r>
              <a:rPr lang="en" sz="1500"/>
              <a:t>Balanced dataset used for training - from Kaggle.</a:t>
            </a:r>
            <a:endParaRPr sz="1500"/>
          </a:p>
          <a:p>
            <a:pPr marL="457200" lvl="0" indent="0" algn="l" rtl="0">
              <a:lnSpc>
                <a:spcPct val="95000"/>
              </a:lnSpc>
              <a:spcBef>
                <a:spcPts val="1200"/>
              </a:spcBef>
              <a:spcAft>
                <a:spcPts val="0"/>
              </a:spcAft>
              <a:buSzPts val="275"/>
              <a:buNone/>
            </a:pPr>
            <a:endParaRPr sz="1500"/>
          </a:p>
          <a:p>
            <a:pPr marL="457200" lvl="0" indent="-323850" algn="l" rtl="0">
              <a:lnSpc>
                <a:spcPct val="95000"/>
              </a:lnSpc>
              <a:spcBef>
                <a:spcPts val="1200"/>
              </a:spcBef>
              <a:spcAft>
                <a:spcPts val="0"/>
              </a:spcAft>
              <a:buSzPts val="1500"/>
              <a:buChar char="●"/>
            </a:pPr>
            <a:r>
              <a:rPr lang="en" sz="1500"/>
              <a:t>Preprocessing data (cleaning data done using NLP methods).</a:t>
            </a:r>
            <a:endParaRPr sz="1500"/>
          </a:p>
          <a:p>
            <a:pPr marL="457200" lvl="0" indent="0" algn="l" rtl="0">
              <a:lnSpc>
                <a:spcPct val="95000"/>
              </a:lnSpc>
              <a:spcBef>
                <a:spcPts val="1200"/>
              </a:spcBef>
              <a:spcAft>
                <a:spcPts val="0"/>
              </a:spcAft>
              <a:buSzPts val="275"/>
              <a:buNone/>
            </a:pPr>
            <a:endParaRPr sz="1500"/>
          </a:p>
          <a:p>
            <a:pPr marL="457200" lvl="0" indent="-323850" algn="l" rtl="0">
              <a:lnSpc>
                <a:spcPct val="95000"/>
              </a:lnSpc>
              <a:spcBef>
                <a:spcPts val="1200"/>
              </a:spcBef>
              <a:spcAft>
                <a:spcPts val="0"/>
              </a:spcAft>
              <a:buSzPts val="1500"/>
              <a:buChar char="●"/>
            </a:pPr>
            <a:r>
              <a:rPr lang="en" sz="1500"/>
              <a:t>Split train and test the dataset.</a:t>
            </a:r>
            <a:endParaRPr sz="1500"/>
          </a:p>
          <a:p>
            <a:pPr marL="457200" lvl="0" indent="0" algn="l" rtl="0">
              <a:lnSpc>
                <a:spcPct val="95000"/>
              </a:lnSpc>
              <a:spcBef>
                <a:spcPts val="1200"/>
              </a:spcBef>
              <a:spcAft>
                <a:spcPts val="0"/>
              </a:spcAft>
              <a:buSzPts val="275"/>
              <a:buNone/>
            </a:pPr>
            <a:endParaRPr sz="1500"/>
          </a:p>
          <a:p>
            <a:pPr marL="457200" lvl="0" indent="-323850" algn="l" rtl="0">
              <a:lnSpc>
                <a:spcPct val="95000"/>
              </a:lnSpc>
              <a:spcBef>
                <a:spcPts val="1200"/>
              </a:spcBef>
              <a:spcAft>
                <a:spcPts val="0"/>
              </a:spcAft>
              <a:buSzPts val="1500"/>
              <a:buChar char="●"/>
            </a:pPr>
            <a:r>
              <a:rPr lang="en" sz="1500"/>
              <a:t>Model Building - using sklearn library.</a:t>
            </a:r>
            <a:endParaRPr sz="1500"/>
          </a:p>
          <a:p>
            <a:pPr marL="457200" lvl="0" indent="0" algn="l" rtl="0">
              <a:lnSpc>
                <a:spcPct val="95000"/>
              </a:lnSpc>
              <a:spcBef>
                <a:spcPts val="1200"/>
              </a:spcBef>
              <a:spcAft>
                <a:spcPts val="1200"/>
              </a:spcAft>
              <a:buSzPts val="275"/>
              <a:buNone/>
            </a:pPr>
            <a:endParaRPr sz="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0"/>
          <p:cNvSpPr txBox="1">
            <a:spLocks noGrp="1"/>
          </p:cNvSpPr>
          <p:nvPr>
            <p:ph type="title"/>
          </p:nvPr>
        </p:nvSpPr>
        <p:spPr>
          <a:xfrm>
            <a:off x="729450" y="6647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CLASSIFYING TWEETS</a:t>
            </a:r>
            <a:endParaRPr sz="2440"/>
          </a:p>
        </p:txBody>
      </p:sp>
      <p:sp>
        <p:nvSpPr>
          <p:cNvPr id="243" name="Google Shape;243;p20"/>
          <p:cNvSpPr txBox="1">
            <a:spLocks noGrp="1"/>
          </p:cNvSpPr>
          <p:nvPr>
            <p:ph type="body" idx="1"/>
          </p:nvPr>
        </p:nvSpPr>
        <p:spPr>
          <a:xfrm>
            <a:off x="729450" y="1512625"/>
            <a:ext cx="7565700" cy="4159200"/>
          </a:xfrm>
          <a:prstGeom prst="rect">
            <a:avLst/>
          </a:prstGeom>
        </p:spPr>
        <p:txBody>
          <a:bodyPr spcFirstLastPara="1" wrap="square" lIns="91425" tIns="91425" rIns="91425" bIns="91425" anchor="t" anchorCtr="0">
            <a:spAutoFit/>
          </a:bodyPr>
          <a:lstStyle/>
          <a:p>
            <a:pPr marL="0" lvl="0" indent="0" algn="l" rtl="0">
              <a:lnSpc>
                <a:spcPct val="105000"/>
              </a:lnSpc>
              <a:spcBef>
                <a:spcPts val="0"/>
              </a:spcBef>
              <a:spcAft>
                <a:spcPts val="0"/>
              </a:spcAft>
              <a:buNone/>
            </a:pPr>
            <a:r>
              <a:rPr lang="en" sz="1420"/>
              <a:t>Naive Bayes Classifier handled two classes originally (negative and positive). We extended the Naive Bayes Classifier to handle 3 classes: positive, neutral, and negative. By taking the difference of p_pos and p_neg as a polarity score (polarity = p_pos - p_neg), we have classified the three classes as such: </a:t>
            </a:r>
            <a:endParaRPr sz="1420"/>
          </a:p>
          <a:p>
            <a:pPr marL="457200" lvl="0" indent="0" algn="l" rtl="0">
              <a:lnSpc>
                <a:spcPct val="105000"/>
              </a:lnSpc>
              <a:spcBef>
                <a:spcPts val="1200"/>
              </a:spcBef>
              <a:spcAft>
                <a:spcPts val="0"/>
              </a:spcAft>
              <a:buNone/>
            </a:pPr>
            <a:endParaRPr sz="1420"/>
          </a:p>
          <a:p>
            <a:pPr marL="1371600" lvl="0" indent="-318769" algn="l" rtl="0">
              <a:lnSpc>
                <a:spcPct val="105000"/>
              </a:lnSpc>
              <a:spcBef>
                <a:spcPts val="1200"/>
              </a:spcBef>
              <a:spcAft>
                <a:spcPts val="0"/>
              </a:spcAft>
              <a:buSzPts val="1420"/>
              <a:buChar char="➔"/>
            </a:pPr>
            <a:r>
              <a:rPr lang="en" sz="1420"/>
              <a:t>Positive: if the polarity score is more than or equal to 0.2.</a:t>
            </a:r>
            <a:endParaRPr sz="1420"/>
          </a:p>
          <a:p>
            <a:pPr marL="2286000" lvl="0" indent="0" algn="l" rtl="0">
              <a:lnSpc>
                <a:spcPct val="105000"/>
              </a:lnSpc>
              <a:spcBef>
                <a:spcPts val="1200"/>
              </a:spcBef>
              <a:spcAft>
                <a:spcPts val="0"/>
              </a:spcAft>
              <a:buSzPts val="440"/>
              <a:buNone/>
            </a:pPr>
            <a:endParaRPr sz="1420"/>
          </a:p>
          <a:p>
            <a:pPr marL="1371600" lvl="0" indent="-318769" algn="l" rtl="0">
              <a:lnSpc>
                <a:spcPct val="105000"/>
              </a:lnSpc>
              <a:spcBef>
                <a:spcPts val="1200"/>
              </a:spcBef>
              <a:spcAft>
                <a:spcPts val="0"/>
              </a:spcAft>
              <a:buSzPts val="1420"/>
              <a:buChar char="➔"/>
            </a:pPr>
            <a:r>
              <a:rPr lang="en" sz="1420"/>
              <a:t>Negative: if the polarity score is less than or equal to - 0.2.</a:t>
            </a:r>
            <a:endParaRPr sz="1420"/>
          </a:p>
          <a:p>
            <a:pPr marL="2286000" lvl="0" indent="0" algn="l" rtl="0">
              <a:lnSpc>
                <a:spcPct val="105000"/>
              </a:lnSpc>
              <a:spcBef>
                <a:spcPts val="1200"/>
              </a:spcBef>
              <a:spcAft>
                <a:spcPts val="0"/>
              </a:spcAft>
              <a:buSzPts val="440"/>
              <a:buNone/>
            </a:pPr>
            <a:endParaRPr sz="1420"/>
          </a:p>
          <a:p>
            <a:pPr marL="1371600" lvl="0" indent="-318769" algn="l" rtl="0">
              <a:lnSpc>
                <a:spcPct val="105000"/>
              </a:lnSpc>
              <a:spcBef>
                <a:spcPts val="1200"/>
              </a:spcBef>
              <a:spcAft>
                <a:spcPts val="0"/>
              </a:spcAft>
              <a:buSzPts val="1420"/>
              <a:buChar char="➔"/>
            </a:pPr>
            <a:r>
              <a:rPr lang="en" sz="1420"/>
              <a:t>Neutral: if the polarity score is between 0.2 and -0.2. </a:t>
            </a:r>
            <a:endParaRPr sz="1420"/>
          </a:p>
          <a:p>
            <a:pPr marL="2286000" lvl="0" indent="0" algn="l" rtl="0">
              <a:lnSpc>
                <a:spcPct val="105000"/>
              </a:lnSpc>
              <a:spcBef>
                <a:spcPts val="1200"/>
              </a:spcBef>
              <a:spcAft>
                <a:spcPts val="0"/>
              </a:spcAft>
              <a:buSzPts val="440"/>
              <a:buNone/>
            </a:pPr>
            <a:endParaRPr sz="1420"/>
          </a:p>
          <a:p>
            <a:pPr marL="457200" lvl="0" indent="457200" algn="l" rtl="0">
              <a:lnSpc>
                <a:spcPct val="105000"/>
              </a:lnSpc>
              <a:spcBef>
                <a:spcPts val="1200"/>
              </a:spcBef>
              <a:spcAft>
                <a:spcPts val="1200"/>
              </a:spcAft>
              <a:buSzPts val="440"/>
              <a:buNone/>
            </a:pPr>
            <a:endParaRPr sz="142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1"/>
          <p:cNvSpPr txBox="1">
            <a:spLocks noGrp="1"/>
          </p:cNvSpPr>
          <p:nvPr>
            <p:ph type="title"/>
          </p:nvPr>
        </p:nvSpPr>
        <p:spPr>
          <a:xfrm>
            <a:off x="727650" y="6512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WEB APPLICATION</a:t>
            </a:r>
            <a:endParaRPr/>
          </a:p>
        </p:txBody>
      </p:sp>
      <p:sp>
        <p:nvSpPr>
          <p:cNvPr id="249" name="Google Shape;249;p21"/>
          <p:cNvSpPr txBox="1">
            <a:spLocks noGrp="1"/>
          </p:cNvSpPr>
          <p:nvPr>
            <p:ph type="body" idx="1"/>
          </p:nvPr>
        </p:nvSpPr>
        <p:spPr>
          <a:xfrm>
            <a:off x="623025" y="1467100"/>
            <a:ext cx="7576500" cy="3283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dirty="0"/>
              <a:t>UI- built using css and html and streamlit - an open source Python library.</a:t>
            </a:r>
            <a:endParaRPr sz="1800" dirty="0"/>
          </a:p>
          <a:p>
            <a:pPr marL="457200" lvl="0" indent="-342900" algn="l" rtl="0">
              <a:spcBef>
                <a:spcPts val="0"/>
              </a:spcBef>
              <a:spcAft>
                <a:spcPts val="0"/>
              </a:spcAft>
              <a:buSzPts val="1800"/>
              <a:buChar char="●"/>
            </a:pPr>
            <a:r>
              <a:rPr lang="en" sz="1800" dirty="0"/>
              <a:t>Backend- Python3 and it’s libraries have been used.</a:t>
            </a:r>
            <a:endParaRPr sz="1800" dirty="0"/>
          </a:p>
          <a:p>
            <a:pPr marL="457200" lvl="0" indent="-342900" algn="l" rtl="0">
              <a:spcBef>
                <a:spcPts val="0"/>
              </a:spcBef>
              <a:spcAft>
                <a:spcPts val="0"/>
              </a:spcAft>
              <a:buSzPts val="1800"/>
              <a:buChar char="●"/>
            </a:pPr>
            <a:r>
              <a:rPr lang="en" sz="1800" dirty="0"/>
              <a:t>The application will be hosted using heroku.</a:t>
            </a:r>
            <a:endParaRPr sz="1800" dirty="0"/>
          </a:p>
          <a:p>
            <a:pPr marL="457200" lvl="0" indent="-342900" algn="l" rtl="0">
              <a:spcBef>
                <a:spcPts val="0"/>
              </a:spcBef>
              <a:spcAft>
                <a:spcPts val="0"/>
              </a:spcAft>
              <a:buSzPts val="1800"/>
              <a:buChar char="●"/>
            </a:pPr>
            <a:r>
              <a:rPr lang="en" sz="1800" dirty="0"/>
              <a:t>Some libraries used:</a:t>
            </a:r>
            <a:endParaRPr sz="1800" dirty="0"/>
          </a:p>
          <a:p>
            <a:pPr marL="914400" lvl="0" indent="-342900" algn="l" rtl="0">
              <a:spcBef>
                <a:spcPts val="0"/>
              </a:spcBef>
              <a:spcAft>
                <a:spcPts val="0"/>
              </a:spcAft>
              <a:buSzPts val="1800"/>
              <a:buChar char="➔"/>
            </a:pPr>
            <a:r>
              <a:rPr lang="en" sz="1800" dirty="0"/>
              <a:t>Tweepy- used to extract the tweets</a:t>
            </a:r>
            <a:endParaRPr sz="1800" dirty="0"/>
          </a:p>
          <a:p>
            <a:pPr marL="914400" lvl="0" indent="-342900" algn="l" rtl="0">
              <a:spcBef>
                <a:spcPts val="0"/>
              </a:spcBef>
              <a:spcAft>
                <a:spcPts val="0"/>
              </a:spcAft>
              <a:buSzPts val="1800"/>
              <a:buChar char="➔"/>
            </a:pPr>
            <a:r>
              <a:rPr lang="en" sz="1800" dirty="0"/>
              <a:t>NLTK(Natural Language Toolkit)- used to clean the tweets</a:t>
            </a:r>
            <a:endParaRPr sz="1800" dirty="0"/>
          </a:p>
          <a:p>
            <a:pPr marL="914400" lvl="0" indent="-342900" algn="l" rtl="0">
              <a:spcBef>
                <a:spcPts val="0"/>
              </a:spcBef>
              <a:spcAft>
                <a:spcPts val="0"/>
              </a:spcAft>
              <a:buSzPts val="1800"/>
              <a:buChar char="➔"/>
            </a:pPr>
            <a:r>
              <a:rPr lang="en" sz="1800" dirty="0"/>
              <a:t>SKlearn and Textblob- for ML tools and common NLP tasks.</a:t>
            </a:r>
            <a:endParaRPr sz="1800"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719</Words>
  <Application>Microsoft Office PowerPoint</Application>
  <PresentationFormat>On-screen Show (16:9)</PresentationFormat>
  <Paragraphs>103</Paragraphs>
  <Slides>20</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Raleway</vt:lpstr>
      <vt:lpstr>Lato</vt:lpstr>
      <vt:lpstr>Nunito</vt:lpstr>
      <vt:lpstr>Streamline</vt:lpstr>
      <vt:lpstr>TWACH: THE BIAS PLATFORM [Twitter Sentiment Analysis]</vt:lpstr>
      <vt:lpstr>OVERVIEW </vt:lpstr>
      <vt:lpstr>AIM</vt:lpstr>
      <vt:lpstr>APPLICATIONS</vt:lpstr>
      <vt:lpstr>WORK FLOW DIAGRAM</vt:lpstr>
      <vt:lpstr>SYSTEM DESIGN</vt:lpstr>
      <vt:lpstr>CLASSIFIER</vt:lpstr>
      <vt:lpstr>CLASSIFYING TWEETS</vt:lpstr>
      <vt:lpstr>WEB APPLICATION</vt:lpstr>
      <vt:lpstr>VISUALIZING DATA</vt:lpstr>
      <vt:lpstr>SNAPSHOTS OF WEB APP</vt:lpstr>
      <vt:lpstr>PowerPoint Presentation</vt:lpstr>
      <vt:lpstr>PowerPoint Presentation</vt:lpstr>
      <vt:lpstr>PowerPoint Presentation</vt:lpstr>
      <vt:lpstr>PowerPoint Presentation</vt:lpstr>
      <vt:lpstr>PowerPoint Presentation</vt:lpstr>
      <vt:lpstr>RESULTS AND DISCUSSION</vt:lpstr>
      <vt:lpstr>LIMITATIONS</vt:lpstr>
      <vt:lpstr>CONCLUSION AND 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dc:title>
  <dc:creator>Ashish Minz</dc:creator>
  <cp:lastModifiedBy>debraj karmakar</cp:lastModifiedBy>
  <cp:revision>6</cp:revision>
  <dcterms:modified xsi:type="dcterms:W3CDTF">2021-12-23T06:55:32Z</dcterms:modified>
</cp:coreProperties>
</file>