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0D7B11-E3C3-4CD6-99B3-6E6A8ECA8530}">
  <a:tblStyle styleId="{840D7B11-E3C3-4CD6-99B3-6E6A8ECA8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fe9cbf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3fe9cbf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Sustainable Company Capacity: </a:t>
            </a:r>
            <a:r>
              <a:rPr lang="en-GB"/>
              <a:t>How many Companies can India </a:t>
            </a:r>
            <a:r>
              <a:rPr lang="en-GB"/>
              <a:t>Accommodate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9aa5ea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9aa5ea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49aa5ea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49aa5ea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9aa5ea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49aa5ea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9aa5ea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49aa5ea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49aa5ea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49aa5ea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3fe9cbf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3fe9cbf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3fe9cbf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3fe9cbf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fe9cbf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3fe9cbf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35dc633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35dc633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9a0d07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9a0d07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fe9cbf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3fe9cb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3fe9cbf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3fe9cbf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3fe9cbf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3fe9cbf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3fe9cbf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3fe9cbf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3fe9cbf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3fe9cbf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3fe9cbf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3fe9cbf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3fe9cbf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3fe9cbf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ndiatvnews.com/news/india/sonia-gandhi-demands-raising-minimum-wages-guaranteed-workdays-under-mgnrega-parliament-budget-session-2025-03-18-981118" TargetMode="External"/><Relationship Id="rId4" Type="http://schemas.openxmlformats.org/officeDocument/2006/relationships/hyperlink" Target="https://www.cnbctv18.com/business/finance/fy23-direct-tax-collection-interesting-facts-income-tax-data-19468376.htm#:~:text=This%20means%20the%20average%20income,%E2%82%B97.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83000" y="1139815"/>
            <a:ext cx="6378000" cy="15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6AA84F"/>
                </a:solidFill>
              </a:rPr>
              <a:t>India’s Demographic Edge: A Race Against Time </a:t>
            </a:r>
            <a:endParaRPr sz="7200"/>
          </a:p>
        </p:txBody>
      </p:sp>
      <p:sp>
        <p:nvSpPr>
          <p:cNvPr id="55" name="Google Shape;55;p13"/>
          <p:cNvSpPr txBox="1"/>
          <p:nvPr/>
        </p:nvSpPr>
        <p:spPr>
          <a:xfrm>
            <a:off x="2739750" y="515425"/>
            <a:ext cx="3664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CS752 Project Presentation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28700" y="2952146"/>
            <a:ext cx="408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674EA7"/>
                </a:solidFill>
              </a:rPr>
              <a:t>Causal Thinkers</a:t>
            </a:r>
            <a:endParaRPr sz="2500">
              <a:solidFill>
                <a:srgbClr val="674EA7"/>
              </a:solidFill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092825" y="35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{840D7B11-E3C3-4CD6-99B3-6E6A8ECA8530}</a:tableStyleId>
              </a:tblPr>
              <a:tblGrid>
                <a:gridCol w="1106800"/>
                <a:gridCol w="1851550"/>
              </a:tblGrid>
              <a:tr h="32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23M0742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Arijeet De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23M0793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Ronak Upasham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23M0827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Mohiboddin Shaikh</a:t>
                      </a:r>
                      <a:endParaRPr sz="13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Business &amp; Employment Dynamics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649"/>
            <a:ext cx="9144001" cy="262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13800" y="4267550"/>
            <a:ext cx="79164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Sustainable Company Capacity &gt; Companies: More Inflow, No Outflow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Sustainable Company Capacity &lt; Companies: No Inflow, More Outflow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13"/>
            <a:ext cx="6517051" cy="42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13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25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25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4" y="789225"/>
            <a:ext cx="6517051" cy="42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0" y="789206"/>
            <a:ext cx="6517055" cy="42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17250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</a:t>
            </a:r>
            <a:r>
              <a:rPr lang="en-GB"/>
              <a:t>orruption causes delays in development projects, and it leads to more unemployment and social unrest.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Threshold of collapse (66%) , if corruption is 66% or more then there will be </a:t>
            </a:r>
            <a:r>
              <a:rPr lang="en-GB"/>
              <a:t>inevitable</a:t>
            </a:r>
            <a:r>
              <a:rPr lang="en-GB"/>
              <a:t> collapse.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corruption happens then it will lead to less companies in the nation and less jobs.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Dependence on a limited skilled workforce increases economic vulnerability.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skilled youth workforce is pivotal in transforming demographic potential into economic prosperity.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proficient workforce attracts businesses and increases entrepreneurship, driving economic growth.</a:t>
            </a:r>
            <a:endParaRPr/>
          </a:p>
          <a:p>
            <a:pPr indent="-342900" lvl="0" marL="45720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SzPts val="1800"/>
              <a:buChar char="-"/>
            </a:pPr>
            <a:r>
              <a:rPr lang="en-GB"/>
              <a:t>Strategic reforms targeting corruption and skill enhancement are essential to avert potential economic collapse.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032859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[1] Singh, Paramjit, and Surinder Kumar. "Demographic dividend in the age of neoliberal capitalism: an analysis of employment and employability in India." The Indian Journal of Labour Economics 64.3 (2021): 595-619.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[2] Parida, Jajati Keshari, and S. Madheswaran. "Harnessing demographic dividend before it is lost forever in India." The Indian Journal of Labour Economics 66.1 (2023): 61-79.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[3] Oghenekohwo, Jonathan E., and Ekima A. Frank-Oputu. "Literacy education and sustainable development in developing societies." International Journal of Education and Literacy Studies 5.2 (2017): 126-131.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[4] Naik, Kasturi, and Anita Bobade. "Youth in India: Demographic Dividend or Demographic Disaster." 9th Annual Conference of the EuroMed Academy of Business. 2016.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[5] Hans, V., 2023. India's Demographic Dividend: Opportunities and Policies. India's Demographic Dividend: Opportunities and Policies (October 22, 2023).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[6] Jain, N. and Goli, S., 2022. Potential demographic dividend for India, 2001 to 2061: a macro-simulation projection using the spectrum model. SN Social Sciences, 2(9), p.171.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[7] Nejat, E.R.K., Çabuk, H.A. and Sanlı, A.T.E.Ş., Long-Run Growth and Physical Capital-Human Capital Concentration.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[8]</a:t>
            </a:r>
            <a:r>
              <a:rPr lang="en-GB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https://www.indiatvnews.com/news/india/sonia-gandhi-demands-raising-minimum-wages-guaran teed-workdays-under-mgnrega-parliament-budget-session-2025-03-18-981118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[9]</a:t>
            </a:r>
            <a:r>
              <a:rPr lang="en-GB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https://www.cnbctv18.com/business/finance/fy23-direct-tax-collection-interesting-facts-income-tax-data-19468376.htm#:~:text=This%20means%20the%20average%20income,%E2%82%B97.2 4%20lakh%20in%20FY23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197625"/>
            <a:ext cx="8520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20"/>
              <a:t>Thank You</a:t>
            </a:r>
            <a:endParaRPr sz="3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Philosophy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70125"/>
            <a:ext cx="85206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All who have meditated on the art of governing mankind have been convinced that the fate of empires depends on the education of youth.</a:t>
            </a:r>
            <a:endParaRPr i="1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Aristotle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Real swaraj will come not by the acquisition of authority by a few but by the acquisition of the capacity by all to resist authority when it is abused</a:t>
            </a:r>
            <a:endParaRPr i="1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Mahatma Gandhi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Educate and raise the masses, and thus alone a nation is possible.</a:t>
            </a:r>
            <a:endParaRPr i="1"/>
          </a:p>
          <a:p>
            <a:pPr indent="-342900" lvl="0" marL="457200" rtl="0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Swami Vivekananda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Demographic Opportunity &amp; Risk: India has a large youth population that can drive economic growth if properly harnessed, but neglecting proper investment could lead to a demographic disaster.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Challenges: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Gaps in education quality and skill development.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employment opportunities.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infrastructure.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-GB"/>
            </a:br>
            <a:r>
              <a:rPr b="1" lang="en-GB"/>
              <a:t>How can India effectively utilize its youth population and prevent it from becoming a liability in the next few decades?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show if the corruption i</a:t>
            </a:r>
            <a:r>
              <a:rPr lang="en-GB"/>
              <a:t>s not</a:t>
            </a:r>
            <a:r>
              <a:rPr lang="en-GB"/>
              <a:t> managed properly it can lead to economic collapse of india. 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</a:t>
            </a:r>
            <a:r>
              <a:rPr lang="en-GB"/>
              <a:t>show how India’s growing youth population can be transformed into a productive workforce.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examine the role of government initiatives in education and infrastructure development.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understand the impact of increased skill development on reducing unskilled labour.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explore how a skilled workforce can attract more businesses and enhance entrepreneurship.</a:t>
            </a:r>
            <a:endParaRPr/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SzPts val="1800"/>
              <a:buChar char="-"/>
            </a:pPr>
            <a:r>
              <a:rPr lang="en-GB"/>
              <a:t>To assess how these factors can enhance government funds and long-term economic growth.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SFD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035225" y="1228675"/>
            <a:ext cx="77970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Logically Divided our model into 5 parts:</a:t>
            </a:r>
            <a:endParaRPr sz="19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Population and Workforce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Government Fiscal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Education Infrastructure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Economic Infrastructure Dynamics</a:t>
            </a:r>
            <a:endParaRPr sz="1700">
              <a:solidFill>
                <a:schemeClr val="dk1"/>
              </a:solidFill>
            </a:endParaRPr>
          </a:p>
          <a:p>
            <a:pPr indent="-205149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Business &amp; Employment Dynamics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Population and Workforce Dynamics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0449"/>
            <a:ext cx="9144001" cy="302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Government Fiscal Dynamics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803"/>
            <a:ext cx="9144001" cy="322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Education Infrastructure Dynamics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74"/>
            <a:ext cx="9144001" cy="30834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763825" y="4288775"/>
            <a:ext cx="5869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Demand: Decided by Studying Population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Supply: Decided by Education Investment Budget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Economic Infrastructure Dynamics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952"/>
            <a:ext cx="9144001" cy="28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763825" y="4288775"/>
            <a:ext cx="5869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Demand: Decided by Max Capacity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Supply: Decided by Economic Investment Budget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