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447552-FBF1-4F5B-9167-B5B39D69114C}">
  <a:tblStyle styleId="{F7447552-FBF1-4F5B-9167-B5B39D691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fe9cbf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3fe9cbf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Sustainable Company Capacity: </a:t>
            </a:r>
            <a:r>
              <a:rPr lang="en-GB"/>
              <a:t>How many Companies can India </a:t>
            </a:r>
            <a:r>
              <a:rPr lang="en-GB"/>
              <a:t>Accommodate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9aa5ea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9aa5ea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9aa5ea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9aa5ea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9aa5ea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49aa5ea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9aa5ea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49aa5ea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49aa5ea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49aa5ea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3fe9cbf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3fe9cbf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3fe9cbf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3fe9cbf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fe9cbf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3fe9cbf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5dc633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35dc633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9a0d07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9a0d07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fe9cbf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fe9cb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3fe9cbf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3fe9cbf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3fe9cbf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3fe9cbf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fe9cbf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3fe9cbf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3fe9cbf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3fe9cbf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3fe9cbf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3fe9cbf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3fe9cbf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3fe9cbf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3000" y="1139815"/>
            <a:ext cx="6378000" cy="15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AA84F"/>
                </a:solidFill>
              </a:rPr>
              <a:t>India’s Demographic Edge: A Race Against Time </a:t>
            </a:r>
            <a:endParaRPr sz="7200"/>
          </a:p>
        </p:txBody>
      </p:sp>
      <p:sp>
        <p:nvSpPr>
          <p:cNvPr id="55" name="Google Shape;55;p13"/>
          <p:cNvSpPr txBox="1"/>
          <p:nvPr/>
        </p:nvSpPr>
        <p:spPr>
          <a:xfrm>
            <a:off x="2739750" y="515425"/>
            <a:ext cx="3664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CS752 Project Presentation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8700" y="2952146"/>
            <a:ext cx="408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674EA7"/>
                </a:solidFill>
              </a:rPr>
              <a:t>Causal Thinkers</a:t>
            </a:r>
            <a:endParaRPr sz="2500">
              <a:solidFill>
                <a:srgbClr val="674EA7"/>
              </a:solidFill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092825" y="35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{F7447552-FBF1-4F5B-9167-B5B39D69114C}</a:tableStyleId>
              </a:tblPr>
              <a:tblGrid>
                <a:gridCol w="1106800"/>
                <a:gridCol w="1851550"/>
              </a:tblGrid>
              <a:tr h="32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23M0742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Arijeet De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23M0793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Ronak Upasham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23M0827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Mohiboddin Shaikh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Business &amp; Employment Dynamics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649"/>
            <a:ext cx="9144001" cy="26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13800" y="4267550"/>
            <a:ext cx="7916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Sustainable Company Capacity &gt; Companies: More Inflow, No Outflow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Sustainable Company Capacity &lt; Companies: No Inflow, More Outflow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13"/>
            <a:ext cx="6517051" cy="42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13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0" y="789206"/>
            <a:ext cx="6517055" cy="42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17250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</a:t>
            </a:r>
            <a:r>
              <a:rPr lang="en-GB"/>
              <a:t>orruption causes delays in development projects, and it leads to more unemployment and social unrest.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Threshold of collapse (66%) , if corruption is 66% or more then there will be </a:t>
            </a:r>
            <a:r>
              <a:rPr lang="en-GB"/>
              <a:t>inevitable</a:t>
            </a:r>
            <a:r>
              <a:rPr lang="en-GB"/>
              <a:t> collapse.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corruption happens then it will lead to less companies in the nation and less jobs.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Dependence on a limited skilled workforce increases economic vulnerability.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skilled youth workforce is pivotal in transforming demographic potential into economic prosperity.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proficient workforce attracts businesses and increases entrepreneurship, driving economic growth.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SzPts val="1800"/>
              <a:buChar char="-"/>
            </a:pPr>
            <a:r>
              <a:rPr lang="en-GB"/>
              <a:t>Strategic reforms targeting corruption and skill enhancement are essential to avert potential economic collapse.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880449"/>
            <a:ext cx="8520600" cy="4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[1] Singh, Paramjit, and Surinder Kumar. "Demographic dividend in the age of neoliberal capitalism: an analysis of employment and employability in India." The Indian Journal of Labour Economics 64.3 (2021): 595-619.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[2] Parida, Jajati Keshari, and S. Madheswaran. "Harnessing demographic dividend before it is lost forever in India." The Indian Journal of Labour Economics 66.1 (2023): 61-79.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[3] Thomas, A., Joumard, I., Hanappi, T. and Harding, M., 2017. Taxation and investment in India. OECD Economic Department Working Papers, (1397).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[4]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Deb, R. and Baruah, D., 2021. Prioritising GDP or Tax Revenues: Indian Economists’ Dilemma. SEDME (Small Enterprises Development, Management &amp; Extension Journal), 48(2), pp.160-176.</a:t>
            </a:r>
            <a:r>
              <a:rPr lang="en-GB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[5] Naik, Kasturi, and Anita Bobade. "Youth in India: Demographic Dividend or Demographic Disaster." 9th Annual Conference of the EuroMed Academy of Business. 2016.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[6]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Sanghi, S. and Srija, A., 2015. Skill development and productivity of the workforce. Economy Matters, pp.36-51.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[7]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Palei, T., 2015. Assessing the impact of infrastructure on economic growth and global competitiveness. Procedia Economics and Finance, 23, pp.168-175.</a:t>
            </a:r>
            <a:r>
              <a:rPr lang="en-GB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[8] Nejat, E.R.K., Çabuk, H.A. and Sanlı, A.T.E.Ş., Long-Run Growth and Physical Capital-Human Capital Concentration.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197625"/>
            <a:ext cx="8520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/>
              <a:t>Thank You</a:t>
            </a:r>
            <a:endParaRPr sz="3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Philosophy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70125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All who have meditated on the art of governing mankind have been convinced that the fate of empires depends on the education of youth.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Aristotle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Real swaraj will come not by the acquisition of authority by a few but by the acquisition of the capacity by all to resist authority when it is abused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Mahatma Gandhi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Educate and raise the masses, and thus alone a nation is possible.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Swami Vivekananda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 Opportunity &amp; Risk: India has a large youth population that can drive economic growth if properly harnessed, but neglecting proper investment could lead to a demographic disaster.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Challenges: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Gaps in education quality and skill development.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employment opportunities.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infrastructure.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-GB"/>
            </a:br>
            <a:r>
              <a:rPr b="1" lang="en-GB"/>
              <a:t>How can India effectively utilize its youth population and prevent it from becoming a liability in the next few decades?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show if the corruption i</a:t>
            </a:r>
            <a:r>
              <a:rPr lang="en-GB"/>
              <a:t>s not</a:t>
            </a:r>
            <a:r>
              <a:rPr lang="en-GB"/>
              <a:t> managed properly it can lead to economic collapse of india. 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</a:t>
            </a:r>
            <a:r>
              <a:rPr lang="en-GB"/>
              <a:t>show how India’s growing youth population can be transformed into a productive workforce.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examine the role of government initiatives in education and infrastructure development.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understand the impact of increased skill development on reducing unskilled labour.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explore how a skilled workforce can attract more businesses and enhance entrepreneurship.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SzPts val="1800"/>
              <a:buChar char="-"/>
            </a:pPr>
            <a:r>
              <a:rPr lang="en-GB"/>
              <a:t>To assess how these factors can enhance government funds and long-term economic growth.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SFD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035225" y="1228675"/>
            <a:ext cx="77970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Logically Divided our model into 5 parts:</a:t>
            </a:r>
            <a:endParaRPr sz="19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Population and Workforce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Government Fiscal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Education Infrastructure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Economic Infrastructure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Business &amp; Employment Dynamics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Population and Workforce Dynamics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0449"/>
            <a:ext cx="9144001" cy="302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Government Fiscal Dynamics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803"/>
            <a:ext cx="9144001" cy="322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Education Infrastructure Dynamics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74"/>
            <a:ext cx="9144001" cy="3083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763825" y="4288775"/>
            <a:ext cx="5869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Demand: Decided by Studying Population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Supply: Decided by Education Investment Budget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Economic Infrastructure Dynamics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952"/>
            <a:ext cx="9144001" cy="28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763825" y="4288775"/>
            <a:ext cx="5869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Demand: Decided by Max Capacity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Supply: Decided by Economic Investment Budget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