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5143500" cx="9144000"/>
  <p:notesSz cx="6858000" cy="9144000"/>
  <p:embeddedFontLst>
    <p:embeddedFont>
      <p:font typeface="Old Standard TT"/>
      <p:regular r:id="rId47"/>
      <p:bold r:id="rId48"/>
      <p: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74720A-A47F-4F2E-887E-83CDC53B9C53}">
  <a:tblStyle styleId="{2974720A-A47F-4F2E-887E-83CDC53B9C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OldStandardTT-bold.fntdata"/><Relationship Id="rId47" Type="http://schemas.openxmlformats.org/officeDocument/2006/relationships/font" Target="fonts/OldStandardTT-regular.fntdata"/><Relationship Id="rId49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fc1dd754_2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fc1dd75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7ba80bf2b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7ba80bf2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413bcb7c9_1_2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413bcb7c9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79e4fc2c4_2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79e4fc2c4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7ba80bf2b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a7ba80bf2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7ba80bf2b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a7ba80bf2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79e4fc2c4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79e4fc2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a7ba80bf2b_2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a7ba80bf2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7ba80bf2b_2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a7ba80bf2b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a7ba80bf2b_2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a7ba80bf2b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6413bcb7c9_1_2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6413bcb7c9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bbdcf60b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bbdcf60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a7ba80bf2b_2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a7ba80bf2b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a7ba80bf2b_2_1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a7ba80bf2b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a7ba80bf2b_2_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a7ba80bf2b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a7ba80bf2b_2_2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a7ba80bf2b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6413bcb7c9_1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6413bcb7c9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6413bcb7c9_1_2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6413bcb7c9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6413bcb7c9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6413bcb7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6413bcb7c9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6413bcb7c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6413bcb7c9_1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6413bcb7c9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6413bcb7c9_1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6413bcb7c9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cc27f62a3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cc27f62a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413bcb7c9_1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6413bcb7c9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6413bcb7c9_1_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6413bcb7c9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6413bcb7c9_1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6413bcb7c9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6413bcb7c9_1_2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6413bcb7c9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6413bcb7c9_1_3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6413bcb7c9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b49e728d1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b49e728d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533e710268_0_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533e71026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533e710268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533e71026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641dd2117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641dd21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5fc1dd754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25fc1dd75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2e4845b5e_0_2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2e4845b5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79e4fc2c4_2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79e4fc2c4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79e4fc2c4_2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79e4fc2c4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413bcb7c9_1_2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413bcb7c9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79e4fc2c4_2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79e4fc2c4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7ba80bf2b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7ba80bf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42.png"/><Relationship Id="rId5" Type="http://schemas.openxmlformats.org/officeDocument/2006/relationships/image" Target="../media/image33.png"/><Relationship Id="rId6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42.png"/><Relationship Id="rId5" Type="http://schemas.openxmlformats.org/officeDocument/2006/relationships/image" Target="../media/image33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Relationship Id="rId8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0" Type="http://schemas.openxmlformats.org/officeDocument/2006/relationships/image" Target="../media/image18.png"/><Relationship Id="rId9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4.png"/><Relationship Id="rId8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Relationship Id="rId5" Type="http://schemas.openxmlformats.org/officeDocument/2006/relationships/image" Target="../media/image25.png"/><Relationship Id="rId6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n.wikipedia.org/wiki/Constructor_(object-oriented_programming)" TargetMode="External"/><Relationship Id="rId4" Type="http://schemas.openxmlformats.org/officeDocument/2006/relationships/hyperlink" Target="https://docs.scipy.org/doc/scipy/reference/generated/scipy.stats.ttest_ind.html" TargetMode="External"/><Relationship Id="rId5" Type="http://schemas.openxmlformats.org/officeDocument/2006/relationships/hyperlink" Target="https://nginx.org/en/docs/" TargetMode="External"/><Relationship Id="rId6" Type="http://schemas.openxmlformats.org/officeDocument/2006/relationships/hyperlink" Target="https://locust.io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512700" y="477450"/>
            <a:ext cx="8118600" cy="409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FFFF00"/>
                </a:solidFill>
              </a:rPr>
              <a:t>Sys_perf_check</a:t>
            </a:r>
            <a:r>
              <a:rPr lang="en-GB" sz="3400">
                <a:solidFill>
                  <a:schemeClr val="lt1"/>
                </a:solidFill>
              </a:rPr>
              <a:t> : A tool to diagnose bottleneck component in the backend server</a:t>
            </a:r>
            <a:endParaRPr sz="3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lt1"/>
                </a:solidFill>
              </a:rPr>
              <a:t>	 </a:t>
            </a:r>
            <a:r>
              <a:rPr lang="en-GB" sz="3400">
                <a:solidFill>
                  <a:srgbClr val="FFFF00"/>
                </a:solidFill>
              </a:rPr>
              <a:t>Api_perf_check</a:t>
            </a:r>
            <a:r>
              <a:rPr lang="en-GB" sz="3400">
                <a:solidFill>
                  <a:schemeClr val="lt1"/>
                </a:solidFill>
              </a:rPr>
              <a:t> : A tool to observe</a:t>
            </a:r>
            <a:endParaRPr sz="3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lt1"/>
                </a:solidFill>
              </a:rPr>
              <a:t>     performance change in APIs over time.</a:t>
            </a:r>
            <a:endParaRPr sz="3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2CC"/>
                </a:solidFill>
              </a:rPr>
              <a:t>BPS presentation by </a:t>
            </a:r>
            <a:endParaRPr sz="2800">
              <a:solidFill>
                <a:srgbClr val="FFF2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2CC"/>
                </a:solidFill>
              </a:rPr>
              <a:t>Jatin Lachhwani</a:t>
            </a:r>
            <a:endParaRPr sz="2800">
              <a:solidFill>
                <a:srgbClr val="FFF2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2CC"/>
                </a:solidFill>
              </a:rPr>
              <a:t>(Guide : Prof. Bhaskaran Raman)</a:t>
            </a:r>
            <a:endParaRPr sz="2800">
              <a:solidFill>
                <a:srgbClr val="FFF2CC"/>
              </a:solidFill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364250" y="3307575"/>
            <a:ext cx="721200" cy="55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0" y="0"/>
            <a:ext cx="9144000" cy="525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: new feature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5" name="Google Shape;29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289950" y="611213"/>
            <a:ext cx="493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CPU utilization as metric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439050" y="644900"/>
            <a:ext cx="44871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/>
          </a:blip>
          <a:srcRect b="29167" l="34211" r="32023" t="10580"/>
          <a:stretch/>
        </p:blipFill>
        <p:spPr>
          <a:xfrm>
            <a:off x="439050" y="1797825"/>
            <a:ext cx="3226027" cy="32380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34"/>
          <p:cNvSpPr txBox="1"/>
          <p:nvPr/>
        </p:nvSpPr>
        <p:spPr>
          <a:xfrm>
            <a:off x="3437650" y="3705075"/>
            <a:ext cx="1503000" cy="128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Response time is increasing sharply with rising load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0" name="Google Shape;300;p34"/>
          <p:cNvPicPr preferRelativeResize="0"/>
          <p:nvPr/>
        </p:nvPicPr>
        <p:blipFill rotWithShape="1">
          <a:blip r:embed="rId4">
            <a:alphaModFix/>
          </a:blip>
          <a:srcRect b="31351" l="35529" r="32875" t="11470"/>
          <a:stretch/>
        </p:blipFill>
        <p:spPr>
          <a:xfrm>
            <a:off x="5225550" y="1822875"/>
            <a:ext cx="3542726" cy="318794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" name="Google Shape;301;p34"/>
          <p:cNvSpPr txBox="1"/>
          <p:nvPr/>
        </p:nvSpPr>
        <p:spPr>
          <a:xfrm>
            <a:off x="3820488" y="2214600"/>
            <a:ext cx="1503000" cy="99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latin typeface="Old Standard TT"/>
                <a:ea typeface="Old Standard TT"/>
                <a:cs typeface="Old Standard TT"/>
                <a:sym typeface="Old Standard TT"/>
              </a:rPr>
              <a:t>All cores are not properly </a:t>
            </a:r>
            <a:r>
              <a:rPr lang="en-GB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utilized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439038" y="1252100"/>
            <a:ext cx="40797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Poorly configured Architecture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3" name="Google Shape;303;p34"/>
          <p:cNvPicPr preferRelativeResize="0"/>
          <p:nvPr/>
        </p:nvPicPr>
        <p:blipFill rotWithShape="1">
          <a:blip r:embed="rId5">
            <a:alphaModFix/>
          </a:blip>
          <a:srcRect b="28882" l="35043" r="31518" t="10833"/>
          <a:stretch/>
        </p:blipFill>
        <p:spPr>
          <a:xfrm>
            <a:off x="439050" y="1785220"/>
            <a:ext cx="3226027" cy="327160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" name="Google Shape;304;p34"/>
          <p:cNvSpPr txBox="1"/>
          <p:nvPr/>
        </p:nvSpPr>
        <p:spPr>
          <a:xfrm>
            <a:off x="3411725" y="3338300"/>
            <a:ext cx="1658400" cy="18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Response Time dropped significantly. From 700ms to 50 ms for 500 users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6">
            <a:alphaModFix/>
          </a:blip>
          <a:srcRect b="32517" l="35077" r="33043" t="10303"/>
          <a:stretch/>
        </p:blipFill>
        <p:spPr>
          <a:xfrm>
            <a:off x="5199650" y="1822875"/>
            <a:ext cx="3568627" cy="318794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6" name="Google Shape;306;p34"/>
          <p:cNvSpPr txBox="1"/>
          <p:nvPr/>
        </p:nvSpPr>
        <p:spPr>
          <a:xfrm>
            <a:off x="3820488" y="2364575"/>
            <a:ext cx="1503000" cy="71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cores are getting utilized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439050" y="1245800"/>
            <a:ext cx="40797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Better performing architecture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0" y="0"/>
            <a:ext cx="9144000" cy="525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: new feature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5" name="Google Shape;31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16" name="Google Shape;316;p35"/>
          <p:cNvPicPr preferRelativeResize="0"/>
          <p:nvPr/>
        </p:nvPicPr>
        <p:blipFill rotWithShape="1">
          <a:blip r:embed="rId3">
            <a:alphaModFix/>
          </a:blip>
          <a:srcRect b="31085" l="34211" r="32023" t="26906"/>
          <a:stretch/>
        </p:blipFill>
        <p:spPr>
          <a:xfrm>
            <a:off x="0" y="525300"/>
            <a:ext cx="3226027" cy="225765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35"/>
          <p:cNvPicPr preferRelativeResize="0"/>
          <p:nvPr/>
        </p:nvPicPr>
        <p:blipFill rotWithShape="1">
          <a:blip r:embed="rId4">
            <a:alphaModFix/>
          </a:blip>
          <a:srcRect b="33260" l="35529" r="32875" t="26247"/>
          <a:stretch/>
        </p:blipFill>
        <p:spPr>
          <a:xfrm>
            <a:off x="3305025" y="525300"/>
            <a:ext cx="3542726" cy="225765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35"/>
          <p:cNvPicPr preferRelativeResize="0"/>
          <p:nvPr/>
        </p:nvPicPr>
        <p:blipFill rotWithShape="1">
          <a:blip r:embed="rId5">
            <a:alphaModFix/>
          </a:blip>
          <a:srcRect b="31327" l="35043" r="31518" t="27620"/>
          <a:stretch/>
        </p:blipFill>
        <p:spPr>
          <a:xfrm>
            <a:off x="0" y="2828950"/>
            <a:ext cx="3226027" cy="22278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35"/>
          <p:cNvPicPr preferRelativeResize="0"/>
          <p:nvPr/>
        </p:nvPicPr>
        <p:blipFill rotWithShape="1">
          <a:blip r:embed="rId6">
            <a:alphaModFix/>
          </a:blip>
          <a:srcRect b="32519" l="35077" r="33043" t="26988"/>
          <a:stretch/>
        </p:blipFill>
        <p:spPr>
          <a:xfrm>
            <a:off x="3292075" y="2814062"/>
            <a:ext cx="3568627" cy="225765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0" name="Google Shape;320;p35"/>
          <p:cNvSpPr txBox="1"/>
          <p:nvPr/>
        </p:nvSpPr>
        <p:spPr>
          <a:xfrm>
            <a:off x="7225250" y="2088100"/>
            <a:ext cx="1367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Poor</a:t>
            </a:r>
            <a:endParaRPr sz="2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vs</a:t>
            </a:r>
            <a:endParaRPr sz="2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Proper</a:t>
            </a:r>
            <a:endParaRPr sz="2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0" y="0"/>
            <a:ext cx="9144000" cy="525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: new feature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7" name="Google Shape;327;p36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8" name="Google Shape;32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289950" y="611225"/>
            <a:ext cx="597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CPU utilization : Implementation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439050" y="644900"/>
            <a:ext cx="56856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44600" y="1319950"/>
            <a:ext cx="27273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script input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38" y="1852027"/>
            <a:ext cx="8491726" cy="215817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/>
          <p:nvPr/>
        </p:nvSpPr>
        <p:spPr>
          <a:xfrm>
            <a:off x="449075" y="3821950"/>
            <a:ext cx="1161000" cy="188400"/>
          </a:xfrm>
          <a:prstGeom prst="rect">
            <a:avLst/>
          </a:prstGeom>
          <a:solidFill>
            <a:srgbClr val="FFFFFF">
              <a:alpha val="12549"/>
            </a:srgbClr>
          </a:solidFill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0" y="0"/>
            <a:ext cx="9144000" cy="525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: new feature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1" name="Google Shape;3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2" name="Google Shape;342;p37"/>
          <p:cNvSpPr txBox="1"/>
          <p:nvPr/>
        </p:nvSpPr>
        <p:spPr>
          <a:xfrm>
            <a:off x="289950" y="611225"/>
            <a:ext cx="597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CPU utilization : Implementation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439050" y="644900"/>
            <a:ext cx="56856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344600" y="1243750"/>
            <a:ext cx="24651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RUN_TIME : 60 secs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344600" y="1767925"/>
            <a:ext cx="15711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USERS : 200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344600" y="2292100"/>
            <a:ext cx="3292800" cy="78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Configured ramp up time : 3 secs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347" name="Google Shape;347;p37"/>
          <p:cNvGrpSpPr/>
          <p:nvPr/>
        </p:nvGrpSpPr>
        <p:grpSpPr>
          <a:xfrm>
            <a:off x="2902650" y="2263600"/>
            <a:ext cx="6069275" cy="2747100"/>
            <a:chOff x="2902650" y="2263600"/>
            <a:chExt cx="6069275" cy="2747100"/>
          </a:xfrm>
        </p:grpSpPr>
        <p:cxnSp>
          <p:nvCxnSpPr>
            <p:cNvPr id="348" name="Google Shape;348;p37"/>
            <p:cNvCxnSpPr/>
            <p:nvPr/>
          </p:nvCxnSpPr>
          <p:spPr>
            <a:xfrm>
              <a:off x="5537050" y="2263600"/>
              <a:ext cx="0" cy="2708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37"/>
            <p:cNvCxnSpPr/>
            <p:nvPr/>
          </p:nvCxnSpPr>
          <p:spPr>
            <a:xfrm>
              <a:off x="6270750" y="2765850"/>
              <a:ext cx="0" cy="1891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37"/>
            <p:cNvCxnSpPr/>
            <p:nvPr/>
          </p:nvCxnSpPr>
          <p:spPr>
            <a:xfrm>
              <a:off x="6268050" y="2302000"/>
              <a:ext cx="5400" cy="535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37"/>
            <p:cNvCxnSpPr/>
            <p:nvPr/>
          </p:nvCxnSpPr>
          <p:spPr>
            <a:xfrm>
              <a:off x="6270750" y="4475200"/>
              <a:ext cx="5400" cy="535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52" name="Google Shape;352;p37"/>
            <p:cNvSpPr/>
            <p:nvPr/>
          </p:nvSpPr>
          <p:spPr>
            <a:xfrm>
              <a:off x="5150050" y="2302000"/>
              <a:ext cx="229200" cy="2631900"/>
            </a:xfrm>
            <a:prstGeom prst="leftBrace">
              <a:avLst>
                <a:gd fmla="val 50000" name="adj1"/>
                <a:gd fmla="val 75694" name="adj2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53" name="Google Shape;353;p37"/>
            <p:cNvSpPr txBox="1"/>
            <p:nvPr/>
          </p:nvSpPr>
          <p:spPr>
            <a:xfrm>
              <a:off x="2902650" y="4014375"/>
              <a:ext cx="2247600" cy="846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2000">
                  <a:solidFill>
                    <a:schemeClr val="lt1"/>
                  </a:solidFill>
                  <a:highlight>
                    <a:srgbClr val="666666"/>
                  </a:highlight>
                  <a:latin typeface="Old Standard TT"/>
                  <a:ea typeface="Old Standard TT"/>
                  <a:cs typeface="Old Standard TT"/>
                  <a:sym typeface="Old Standard TT"/>
                </a:rPr>
                <a:t>Performance test duration : </a:t>
              </a:r>
              <a:r>
                <a:rPr lang="en-GB" sz="2000">
                  <a:solidFill>
                    <a:srgbClr val="FFFF00"/>
                  </a:solidFill>
                  <a:highlight>
                    <a:srgbClr val="666666"/>
                  </a:highlight>
                  <a:latin typeface="Old Standard TT"/>
                  <a:ea typeface="Old Standard TT"/>
                  <a:cs typeface="Old Standard TT"/>
                  <a:sym typeface="Old Standard TT"/>
                </a:rPr>
                <a:t>60</a:t>
              </a:r>
              <a:endParaRPr>
                <a:solidFill>
                  <a:srgbClr val="FFFF00"/>
                </a:solidFill>
                <a:highlight>
                  <a:srgbClr val="666666"/>
                </a:highlight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443900" y="2369650"/>
              <a:ext cx="185700" cy="4002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6443900" y="4576975"/>
              <a:ext cx="185700" cy="4002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56" name="Google Shape;356;p37"/>
            <p:cNvSpPr txBox="1"/>
            <p:nvPr/>
          </p:nvSpPr>
          <p:spPr>
            <a:xfrm>
              <a:off x="7400825" y="4475200"/>
              <a:ext cx="1571100" cy="492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2000">
                  <a:solidFill>
                    <a:schemeClr val="lt1"/>
                  </a:solidFill>
                  <a:highlight>
                    <a:srgbClr val="666666"/>
                  </a:highlight>
                  <a:latin typeface="Old Standard TT"/>
                  <a:ea typeface="Old Standard TT"/>
                  <a:cs typeface="Old Standard TT"/>
                  <a:sym typeface="Old Standard TT"/>
                </a:rPr>
                <a:t>Ramp up</a:t>
              </a:r>
              <a:r>
                <a:rPr lang="en-GB" sz="2000">
                  <a:solidFill>
                    <a:schemeClr val="lt1"/>
                  </a:solidFill>
                  <a:highlight>
                    <a:srgbClr val="666666"/>
                  </a:highlight>
                  <a:latin typeface="Old Standard TT"/>
                  <a:ea typeface="Old Standard TT"/>
                  <a:cs typeface="Old Standard TT"/>
                  <a:sym typeface="Old Standard TT"/>
                </a:rPr>
                <a:t>: </a:t>
              </a:r>
              <a:r>
                <a:rPr lang="en-GB" sz="2000">
                  <a:solidFill>
                    <a:srgbClr val="FFFF00"/>
                  </a:solidFill>
                  <a:highlight>
                    <a:srgbClr val="666666"/>
                  </a:highlight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>
                <a:solidFill>
                  <a:srgbClr val="FFFF00"/>
                </a:solidFill>
                <a:highlight>
                  <a:srgbClr val="666666"/>
                </a:highlight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357" name="Google Shape;357;p37"/>
            <p:cNvCxnSpPr>
              <a:stCxn id="355" idx="1"/>
              <a:endCxn id="356" idx="1"/>
            </p:cNvCxnSpPr>
            <p:nvPr/>
          </p:nvCxnSpPr>
          <p:spPr>
            <a:xfrm flipH="1" rot="10800000">
              <a:off x="6629600" y="4721575"/>
              <a:ext cx="771300" cy="55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37"/>
            <p:cNvCxnSpPr>
              <a:stCxn id="354" idx="1"/>
              <a:endCxn id="356" idx="1"/>
            </p:cNvCxnSpPr>
            <p:nvPr/>
          </p:nvCxnSpPr>
          <p:spPr>
            <a:xfrm>
              <a:off x="6629600" y="2569750"/>
              <a:ext cx="771300" cy="2151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359" name="Google Shape;359;p37"/>
            <p:cNvSpPr/>
            <p:nvPr/>
          </p:nvSpPr>
          <p:spPr>
            <a:xfrm>
              <a:off x="6443900" y="2928600"/>
              <a:ext cx="185700" cy="15465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60" name="Google Shape;360;p37"/>
            <p:cNvSpPr txBox="1"/>
            <p:nvPr/>
          </p:nvSpPr>
          <p:spPr>
            <a:xfrm>
              <a:off x="6676075" y="3162450"/>
              <a:ext cx="2069100" cy="1200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2000">
                  <a:solidFill>
                    <a:schemeClr val="lt1"/>
                  </a:solidFill>
                  <a:highlight>
                    <a:srgbClr val="666666"/>
                  </a:highlight>
                  <a:latin typeface="Old Standard TT"/>
                  <a:ea typeface="Old Standard TT"/>
                  <a:cs typeface="Old Standard TT"/>
                  <a:sym typeface="Old Standard TT"/>
                </a:rPr>
                <a:t>CPU utilization measured using </a:t>
              </a:r>
              <a:r>
                <a:rPr lang="en-GB" sz="2000">
                  <a:solidFill>
                    <a:srgbClr val="FFFF00"/>
                  </a:solidFill>
                  <a:highlight>
                    <a:srgbClr val="666666"/>
                  </a:highlight>
                  <a:latin typeface="Old Standard TT"/>
                  <a:ea typeface="Old Standard TT"/>
                  <a:cs typeface="Old Standard TT"/>
                  <a:sym typeface="Old Standard TT"/>
                </a:rPr>
                <a:t>htop</a:t>
              </a:r>
              <a:r>
                <a:rPr lang="en-GB" sz="2000">
                  <a:solidFill>
                    <a:schemeClr val="lt1"/>
                  </a:solidFill>
                  <a:highlight>
                    <a:srgbClr val="666666"/>
                  </a:highlight>
                  <a:latin typeface="Old Standard TT"/>
                  <a:ea typeface="Old Standard TT"/>
                  <a:cs typeface="Old Standard TT"/>
                  <a:sym typeface="Old Standard TT"/>
                </a:rPr>
                <a:t> </a:t>
              </a:r>
              <a:endParaRPr>
                <a:solidFill>
                  <a:srgbClr val="FFFF00"/>
                </a:solidFill>
                <a:highlight>
                  <a:srgbClr val="666666"/>
                </a:highlight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361" name="Google Shape;361;p37"/>
          <p:cNvSpPr txBox="1"/>
          <p:nvPr/>
        </p:nvSpPr>
        <p:spPr>
          <a:xfrm>
            <a:off x="4878750" y="1341138"/>
            <a:ext cx="4142400" cy="78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Send these to </a:t>
            </a:r>
            <a:r>
              <a:rPr b="1" lang="en-GB" sz="1800">
                <a:latin typeface="Old Standard TT"/>
                <a:ea typeface="Old Standard TT"/>
                <a:cs typeface="Old Standard TT"/>
                <a:sym typeface="Old Standard TT"/>
              </a:rPr>
              <a:t>server end module</a:t>
            </a: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 before starting the performance test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362" name="Google Shape;362;p37"/>
          <p:cNvCxnSpPr>
            <a:stCxn id="361" idx="1"/>
            <a:endCxn id="344" idx="3"/>
          </p:cNvCxnSpPr>
          <p:nvPr/>
        </p:nvCxnSpPr>
        <p:spPr>
          <a:xfrm rot="10800000">
            <a:off x="2809650" y="1474488"/>
            <a:ext cx="2069100" cy="256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3" name="Google Shape;363;p37"/>
          <p:cNvCxnSpPr>
            <a:stCxn id="361" idx="1"/>
            <a:endCxn id="345" idx="3"/>
          </p:cNvCxnSpPr>
          <p:nvPr/>
        </p:nvCxnSpPr>
        <p:spPr>
          <a:xfrm flipH="1">
            <a:off x="1915650" y="1731288"/>
            <a:ext cx="2963100" cy="267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4" name="Google Shape;364;p37"/>
          <p:cNvCxnSpPr>
            <a:stCxn id="361" idx="1"/>
            <a:endCxn id="346" idx="3"/>
          </p:cNvCxnSpPr>
          <p:nvPr/>
        </p:nvCxnSpPr>
        <p:spPr>
          <a:xfrm flipH="1">
            <a:off x="3637350" y="1731288"/>
            <a:ext cx="1241400" cy="951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5" name="Google Shape;365;p37"/>
          <p:cNvSpPr txBox="1"/>
          <p:nvPr/>
        </p:nvSpPr>
        <p:spPr>
          <a:xfrm>
            <a:off x="6443900" y="879450"/>
            <a:ext cx="25506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latin typeface="Old Standard TT"/>
                <a:ea typeface="Old Standard TT"/>
                <a:cs typeface="Old Standard TT"/>
                <a:sym typeface="Old Standard TT"/>
              </a:rPr>
              <a:t>Client end module </a:t>
            </a:r>
            <a:r>
              <a:rPr lang="en-GB" sz="1800">
                <a:latin typeface="Old Standard TT"/>
                <a:ea typeface="Old Standard TT"/>
                <a:cs typeface="Old Standard TT"/>
                <a:sym typeface="Old Standard TT"/>
              </a:rPr>
              <a:t>will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366" name="Google Shape;366;p37"/>
          <p:cNvGrpSpPr/>
          <p:nvPr/>
        </p:nvGrpSpPr>
        <p:grpSpPr>
          <a:xfrm>
            <a:off x="259050" y="3340450"/>
            <a:ext cx="2550600" cy="1222649"/>
            <a:chOff x="259050" y="3340450"/>
            <a:chExt cx="2550600" cy="1222649"/>
          </a:xfrm>
        </p:grpSpPr>
        <p:pic>
          <p:nvPicPr>
            <p:cNvPr id="367" name="Google Shape;367;p37"/>
            <p:cNvPicPr preferRelativeResize="0"/>
            <p:nvPr/>
          </p:nvPicPr>
          <p:blipFill rotWithShape="1">
            <a:blip r:embed="rId3">
              <a:alphaModFix/>
            </a:blip>
            <a:srcRect b="32516" l="35077" r="42136" t="45553"/>
            <a:stretch/>
          </p:blipFill>
          <p:spPr>
            <a:xfrm>
              <a:off x="259050" y="3340450"/>
              <a:ext cx="2550600" cy="1222649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68" name="Google Shape;368;p37"/>
            <p:cNvSpPr/>
            <p:nvPr/>
          </p:nvSpPr>
          <p:spPr>
            <a:xfrm>
              <a:off x="1439725" y="3688300"/>
              <a:ext cx="69600" cy="930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1776388" y="3472250"/>
              <a:ext cx="859200" cy="525300"/>
            </a:xfrm>
            <a:prstGeom prst="wedgeRectCallout">
              <a:avLst>
                <a:gd fmla="val -66669" name="adj1"/>
                <a:gd fmla="val 9376" name="adj2"/>
              </a:avLst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ld Standard TT"/>
                  <a:ea typeface="Old Standard TT"/>
                  <a:cs typeface="Old Standard TT"/>
                  <a:sym typeface="Old Standard TT"/>
                </a:rPr>
                <a:t>Point in graph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lt1"/>
                </a:solidFill>
              </a:rPr>
              <a:t>Case Study for APC (api_perf_check)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75" name="Google Shape;375;p38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76" name="Google Shape;376;p38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7" name="Google Shape;37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Case Study for APC (api_perf_check)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83" name="Google Shape;383;p39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4" name="Google Shape;384;p39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5" name="Google Shape;38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86" name="Google Shape;386;p39"/>
          <p:cNvGrpSpPr/>
          <p:nvPr/>
        </p:nvGrpSpPr>
        <p:grpSpPr>
          <a:xfrm>
            <a:off x="746700" y="1335025"/>
            <a:ext cx="2904625" cy="1052550"/>
            <a:chOff x="746700" y="1335025"/>
            <a:chExt cx="2904625" cy="1052550"/>
          </a:xfrm>
        </p:grpSpPr>
        <p:cxnSp>
          <p:nvCxnSpPr>
            <p:cNvPr id="387" name="Google Shape;387;p39"/>
            <p:cNvCxnSpPr>
              <a:stCxn id="388" idx="1"/>
            </p:cNvCxnSpPr>
            <p:nvPr/>
          </p:nvCxnSpPr>
          <p:spPr>
            <a:xfrm>
              <a:off x="1181100" y="1690700"/>
              <a:ext cx="2221800" cy="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88" name="Google Shape;388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81100" y="1335025"/>
              <a:ext cx="711350" cy="711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4675" y="1335025"/>
              <a:ext cx="711350" cy="7113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0" name="Google Shape;390;p39"/>
            <p:cNvCxnSpPr>
              <a:stCxn id="388" idx="1"/>
            </p:cNvCxnSpPr>
            <p:nvPr/>
          </p:nvCxnSpPr>
          <p:spPr>
            <a:xfrm flipH="1">
              <a:off x="746700" y="1690700"/>
              <a:ext cx="434400" cy="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39"/>
            <p:cNvCxnSpPr/>
            <p:nvPr/>
          </p:nvCxnSpPr>
          <p:spPr>
            <a:xfrm flipH="1">
              <a:off x="3216925" y="1690700"/>
              <a:ext cx="434400" cy="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92" name="Google Shape;392;p39"/>
            <p:cNvSpPr txBox="1"/>
            <p:nvPr/>
          </p:nvSpPr>
          <p:spPr>
            <a:xfrm>
              <a:off x="1033050" y="1833475"/>
              <a:ext cx="859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Software versions</a:t>
              </a:r>
              <a:endParaRPr b="1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2325900" y="1554525"/>
            <a:ext cx="859500" cy="833050"/>
            <a:chOff x="2325900" y="1554525"/>
            <a:chExt cx="859500" cy="833050"/>
          </a:xfrm>
        </p:grpSpPr>
        <p:pic>
          <p:nvPicPr>
            <p:cNvPr id="394" name="Google Shape;394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16175" y="1554525"/>
              <a:ext cx="278952" cy="278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39"/>
            <p:cNvSpPr txBox="1"/>
            <p:nvPr/>
          </p:nvSpPr>
          <p:spPr>
            <a:xfrm>
              <a:off x="2325900" y="1833475"/>
              <a:ext cx="859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Recent commit</a:t>
              </a:r>
              <a:endParaRPr b="1" sz="12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96" name="Google Shape;39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025" y="1175300"/>
            <a:ext cx="768275" cy="7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6050" y="771612"/>
            <a:ext cx="2179375" cy="21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025" y="1694263"/>
            <a:ext cx="334123" cy="3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4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Case Study for APC (api_perf_check)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04" name="Google Shape;404;p40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5" name="Google Shape;405;p40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6" name="Google Shape;40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7" name="Google Shape;4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050" y="771612"/>
            <a:ext cx="2179375" cy="21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025" y="1694263"/>
            <a:ext cx="334123" cy="3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25" y="659350"/>
            <a:ext cx="3348925" cy="3348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40"/>
          <p:cNvGrpSpPr/>
          <p:nvPr/>
        </p:nvGrpSpPr>
        <p:grpSpPr>
          <a:xfrm>
            <a:off x="3299121" y="655921"/>
            <a:ext cx="1640576" cy="2796901"/>
            <a:chOff x="3299121" y="655921"/>
            <a:chExt cx="1640576" cy="2796901"/>
          </a:xfrm>
        </p:grpSpPr>
        <p:pic>
          <p:nvPicPr>
            <p:cNvPr id="411" name="Google Shape;411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1897835">
              <a:off x="3514975" y="871774"/>
              <a:ext cx="1148501" cy="1148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56780">
              <a:off x="3713225" y="1525924"/>
              <a:ext cx="1148502" cy="1148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05721">
              <a:off x="3713225" y="2226349"/>
              <a:ext cx="1148502" cy="11485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4" name="Google Shape;41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6550" y="1326199"/>
            <a:ext cx="9048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9273" y="917450"/>
            <a:ext cx="1887712" cy="188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Case Study for APC (api_perf_check)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2" name="Google Shape;422;p41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3" name="Google Shape;42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24" name="Google Shape;424;p41"/>
          <p:cNvGrpSpPr/>
          <p:nvPr/>
        </p:nvGrpSpPr>
        <p:grpSpPr>
          <a:xfrm>
            <a:off x="746700" y="1335025"/>
            <a:ext cx="2904625" cy="1052550"/>
            <a:chOff x="746700" y="1335025"/>
            <a:chExt cx="2904625" cy="1052550"/>
          </a:xfrm>
        </p:grpSpPr>
        <p:cxnSp>
          <p:nvCxnSpPr>
            <p:cNvPr id="425" name="Google Shape;425;p41"/>
            <p:cNvCxnSpPr>
              <a:stCxn id="426" idx="1"/>
            </p:cNvCxnSpPr>
            <p:nvPr/>
          </p:nvCxnSpPr>
          <p:spPr>
            <a:xfrm>
              <a:off x="1181100" y="1690700"/>
              <a:ext cx="2221800" cy="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26" name="Google Shape;426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81100" y="1335025"/>
              <a:ext cx="711350" cy="711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4675" y="1335025"/>
              <a:ext cx="711350" cy="7113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8" name="Google Shape;428;p41"/>
            <p:cNvCxnSpPr>
              <a:stCxn id="426" idx="1"/>
            </p:cNvCxnSpPr>
            <p:nvPr/>
          </p:nvCxnSpPr>
          <p:spPr>
            <a:xfrm flipH="1">
              <a:off x="746700" y="1690700"/>
              <a:ext cx="434400" cy="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41"/>
            <p:cNvCxnSpPr/>
            <p:nvPr/>
          </p:nvCxnSpPr>
          <p:spPr>
            <a:xfrm flipH="1">
              <a:off x="3216925" y="1690700"/>
              <a:ext cx="434400" cy="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430" name="Google Shape;430;p41"/>
            <p:cNvSpPr txBox="1"/>
            <p:nvPr/>
          </p:nvSpPr>
          <p:spPr>
            <a:xfrm>
              <a:off x="1033050" y="1833475"/>
              <a:ext cx="859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Software versions</a:t>
              </a:r>
              <a:endParaRPr b="1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431" name="Google Shape;431;p41"/>
          <p:cNvGrpSpPr/>
          <p:nvPr/>
        </p:nvGrpSpPr>
        <p:grpSpPr>
          <a:xfrm>
            <a:off x="2325900" y="1554525"/>
            <a:ext cx="859500" cy="833050"/>
            <a:chOff x="2325900" y="1554525"/>
            <a:chExt cx="859500" cy="833050"/>
          </a:xfrm>
        </p:grpSpPr>
        <p:pic>
          <p:nvPicPr>
            <p:cNvPr id="432" name="Google Shape;432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16175" y="1554525"/>
              <a:ext cx="278952" cy="278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41"/>
            <p:cNvSpPr txBox="1"/>
            <p:nvPr/>
          </p:nvSpPr>
          <p:spPr>
            <a:xfrm>
              <a:off x="2325900" y="1833475"/>
              <a:ext cx="859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Recent commit</a:t>
              </a:r>
              <a:endParaRPr b="1" sz="12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434" name="Google Shape;434;p41"/>
          <p:cNvGrpSpPr/>
          <p:nvPr/>
        </p:nvGrpSpPr>
        <p:grpSpPr>
          <a:xfrm>
            <a:off x="3086300" y="1127475"/>
            <a:ext cx="2837700" cy="558900"/>
            <a:chOff x="3086300" y="1127475"/>
            <a:chExt cx="2837700" cy="558900"/>
          </a:xfrm>
        </p:grpSpPr>
        <p:cxnSp>
          <p:nvCxnSpPr>
            <p:cNvPr id="435" name="Google Shape;435;p41"/>
            <p:cNvCxnSpPr>
              <a:stCxn id="436" idx="1"/>
            </p:cNvCxnSpPr>
            <p:nvPr/>
          </p:nvCxnSpPr>
          <p:spPr>
            <a:xfrm flipH="1">
              <a:off x="3086300" y="1406925"/>
              <a:ext cx="1060500" cy="64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6" name="Google Shape;436;p41"/>
            <p:cNvSpPr/>
            <p:nvPr/>
          </p:nvSpPr>
          <p:spPr>
            <a:xfrm>
              <a:off x="4146800" y="1127475"/>
              <a:ext cx="1777200" cy="558900"/>
            </a:xfrm>
            <a:prstGeom prst="rect">
              <a:avLst/>
            </a:prstGeom>
            <a:solidFill>
              <a:srgbClr val="FFFFFF">
                <a:alpha val="12549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Old Standard TT"/>
                  <a:ea typeface="Old Standard TT"/>
                  <a:cs typeface="Old Standard TT"/>
                  <a:sym typeface="Old Standard TT"/>
                </a:rPr>
                <a:t>Analyzed the commit</a:t>
              </a:r>
              <a:endParaRPr b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437" name="Google Shape;437;p41"/>
          <p:cNvGrpSpPr/>
          <p:nvPr/>
        </p:nvGrpSpPr>
        <p:grpSpPr>
          <a:xfrm>
            <a:off x="4897025" y="1686375"/>
            <a:ext cx="2904625" cy="3152325"/>
            <a:chOff x="4051425" y="1838775"/>
            <a:chExt cx="2904625" cy="3152325"/>
          </a:xfrm>
        </p:grpSpPr>
        <p:pic>
          <p:nvPicPr>
            <p:cNvPr id="438" name="Google Shape;438;p41"/>
            <p:cNvPicPr preferRelativeResize="0"/>
            <p:nvPr/>
          </p:nvPicPr>
          <p:blipFill rotWithShape="1">
            <a:blip r:embed="rId5">
              <a:alphaModFix/>
            </a:blip>
            <a:srcRect b="0" l="7859" r="0" t="0"/>
            <a:stretch/>
          </p:blipFill>
          <p:spPr>
            <a:xfrm>
              <a:off x="4051425" y="1838775"/>
              <a:ext cx="2904625" cy="315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" name="Google Shape;439;p41"/>
            <p:cNvSpPr txBox="1"/>
            <p:nvPr/>
          </p:nvSpPr>
          <p:spPr>
            <a:xfrm>
              <a:off x="4434000" y="2619300"/>
              <a:ext cx="196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Heavy ML library</a:t>
              </a:r>
              <a:endParaRPr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440" name="Google Shape;440;p41"/>
          <p:cNvGrpSpPr/>
          <p:nvPr/>
        </p:nvGrpSpPr>
        <p:grpSpPr>
          <a:xfrm>
            <a:off x="746700" y="2519150"/>
            <a:ext cx="3524325" cy="2438400"/>
            <a:chOff x="746700" y="2519150"/>
            <a:chExt cx="3524325" cy="2438400"/>
          </a:xfrm>
        </p:grpSpPr>
        <p:pic>
          <p:nvPicPr>
            <p:cNvPr id="441" name="Google Shape;441;p41"/>
            <p:cNvPicPr preferRelativeResize="0"/>
            <p:nvPr/>
          </p:nvPicPr>
          <p:blipFill rotWithShape="1">
            <a:blip r:embed="rId6">
              <a:alphaModFix/>
            </a:blip>
            <a:srcRect b="14359" l="0" r="0" t="-14360"/>
            <a:stretch/>
          </p:blipFill>
          <p:spPr>
            <a:xfrm>
              <a:off x="3272975" y="3676525"/>
              <a:ext cx="998050" cy="99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46700" y="2519150"/>
              <a:ext cx="2438400" cy="2438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3" name="Google Shape;44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0663" y="2157488"/>
            <a:ext cx="2179375" cy="21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345481">
            <a:off x="4623200" y="2125749"/>
            <a:ext cx="1148501" cy="114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56780">
            <a:off x="4531600" y="2903287"/>
            <a:ext cx="1148502" cy="114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505721">
            <a:off x="4417838" y="3612224"/>
            <a:ext cx="1148502" cy="114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23885" y="2303325"/>
            <a:ext cx="1887712" cy="1887712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1"/>
          <p:cNvSpPr/>
          <p:nvPr/>
        </p:nvSpPr>
        <p:spPr>
          <a:xfrm>
            <a:off x="3129225" y="1944425"/>
            <a:ext cx="2264400" cy="1304400"/>
          </a:xfrm>
          <a:prstGeom prst="wedgeRectCallout">
            <a:avLst>
              <a:gd fmla="val -64584" name="adj1"/>
              <a:gd fmla="val -54687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Detecting </a:t>
            </a:r>
            <a:r>
              <a:rPr b="1" lang="en-GB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performance</a:t>
            </a:r>
            <a:r>
              <a:rPr b="1" lang="en-GB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issues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at this stage will</a:t>
            </a:r>
            <a:r>
              <a:rPr b="1" lang="en-GB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-GB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prevent </a:t>
            </a:r>
            <a:endParaRPr b="1">
              <a:solidFill>
                <a:srgbClr val="00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Performance failure in productions</a:t>
            </a:r>
            <a:endParaRPr b="1">
              <a:solidFill>
                <a:srgbClr val="00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9" name="Google Shape;449;p41"/>
          <p:cNvSpPr txBox="1"/>
          <p:nvPr/>
        </p:nvSpPr>
        <p:spPr>
          <a:xfrm>
            <a:off x="1433325" y="3352725"/>
            <a:ext cx="283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 comes for rescue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Case Study for APC (api_perf_check)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55" name="Google Shape;455;p42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56" name="Google Shape;456;p42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57" name="Google Shape;45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8" name="Google Shape;458;p42"/>
          <p:cNvSpPr txBox="1"/>
          <p:nvPr/>
        </p:nvSpPr>
        <p:spPr>
          <a:xfrm>
            <a:off x="311700" y="445025"/>
            <a:ext cx="828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Problem Statement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59" name="Google Shape;459;p42"/>
          <p:cNvSpPr txBox="1"/>
          <p:nvPr/>
        </p:nvSpPr>
        <p:spPr>
          <a:xfrm>
            <a:off x="399750" y="1188200"/>
            <a:ext cx="66300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To create a tool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that is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460" name="Google Shape;460;p42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42"/>
          <p:cNvSpPr txBox="1"/>
          <p:nvPr/>
        </p:nvSpPr>
        <p:spPr>
          <a:xfrm>
            <a:off x="399750" y="2008125"/>
            <a:ext cx="76599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able to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detect performance issues with code changes in APIs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2" name="Google Shape;462;p42"/>
          <p:cNvSpPr txBox="1"/>
          <p:nvPr/>
        </p:nvSpPr>
        <p:spPr>
          <a:xfrm>
            <a:off x="399750" y="2611300"/>
            <a:ext cx="81927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able to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detect performance issues happening over time in APIs</a:t>
            </a: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(e.g say due to database size change)</a:t>
            </a:r>
            <a:endParaRPr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APC : Overview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468" name="Google Shape;468;p43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69" name="Google Shape;469;p43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0" name="Google Shape;47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" name="Google Shape;112;p26"/>
          <p:cNvSpPr txBox="1"/>
          <p:nvPr>
            <p:ph type="title"/>
          </p:nvPr>
        </p:nvSpPr>
        <p:spPr>
          <a:xfrm>
            <a:off x="311750" y="4607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Contents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14" name="Google Shape;114;p26"/>
          <p:cNvCxnSpPr/>
          <p:nvPr/>
        </p:nvCxnSpPr>
        <p:spPr>
          <a:xfrm flipH="1" rot="10800000">
            <a:off x="439050" y="604588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6"/>
          <p:cNvSpPr txBox="1"/>
          <p:nvPr/>
        </p:nvSpPr>
        <p:spPr>
          <a:xfrm>
            <a:off x="451975" y="848375"/>
            <a:ext cx="3862500" cy="492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SPC (sys_perf_check): recap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451975" y="1402525"/>
            <a:ext cx="4318200" cy="492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SPC : validation &amp; </a:t>
            </a: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new feature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439050" y="2407913"/>
            <a:ext cx="55683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Case Study for APC </a:t>
            </a: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(api_perf_check)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439050" y="4588625"/>
            <a:ext cx="32319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Conclusion &amp; Future Work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26"/>
          <p:cNvSpPr txBox="1"/>
          <p:nvPr/>
        </p:nvSpPr>
        <p:spPr>
          <a:xfrm>
            <a:off x="439050" y="2934875"/>
            <a:ext cx="23259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 : Overview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439050" y="3480050"/>
            <a:ext cx="2610300" cy="492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</a:t>
            </a:r>
            <a:r>
              <a:rPr lang="en-GB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PC Implementation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439050" y="4025225"/>
            <a:ext cx="2610300" cy="492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 Demonstration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23" name="Google Shape;123;p26"/>
          <p:cNvCxnSpPr/>
          <p:nvPr/>
        </p:nvCxnSpPr>
        <p:spPr>
          <a:xfrm flipH="1" rot="10800000">
            <a:off x="439050" y="2132013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FFFF"/>
                </a:solidFill>
              </a:rPr>
              <a:t>APC : Overview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76" name="Google Shape;476;p44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7" name="Google Shape;477;p44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8" name="Google Shape;47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9" name="Google Shape;479;p44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Requirements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0" name="Google Shape;480;p44"/>
          <p:cNvSpPr/>
          <p:nvPr/>
        </p:nvSpPr>
        <p:spPr>
          <a:xfrm>
            <a:off x="433500" y="717425"/>
            <a:ext cx="29394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481" name="Google Shape;481;p44"/>
          <p:cNvGrpSpPr/>
          <p:nvPr/>
        </p:nvGrpSpPr>
        <p:grpSpPr>
          <a:xfrm>
            <a:off x="433500" y="717357"/>
            <a:ext cx="7216193" cy="1450743"/>
            <a:chOff x="433500" y="717357"/>
            <a:chExt cx="7216193" cy="1450743"/>
          </a:xfrm>
        </p:grpSpPr>
        <p:sp>
          <p:nvSpPr>
            <p:cNvPr id="482" name="Google Shape;482;p44"/>
            <p:cNvSpPr txBox="1"/>
            <p:nvPr/>
          </p:nvSpPr>
          <p:spPr>
            <a:xfrm>
              <a:off x="433500" y="1675500"/>
              <a:ext cx="3727800" cy="492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000">
                  <a:latin typeface="Old Standard TT"/>
                  <a:ea typeface="Old Standard TT"/>
                  <a:cs typeface="Old Standard TT"/>
                  <a:sym typeface="Old Standard TT"/>
                </a:rPr>
                <a:t>APIs </a:t>
              </a:r>
              <a:r>
                <a:rPr lang="en-GB" sz="2000">
                  <a:latin typeface="Old Standard TT"/>
                  <a:ea typeface="Old Standard TT"/>
                  <a:cs typeface="Old Standard TT"/>
                  <a:sym typeface="Old Standard TT"/>
                </a:rPr>
                <a:t>you want to monitor</a:t>
              </a:r>
              <a:endParaRPr sz="20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grpSp>
          <p:nvGrpSpPr>
            <p:cNvPr id="483" name="Google Shape;483;p44"/>
            <p:cNvGrpSpPr/>
            <p:nvPr/>
          </p:nvGrpSpPr>
          <p:grpSpPr>
            <a:xfrm>
              <a:off x="6196868" y="717357"/>
              <a:ext cx="1452825" cy="1290626"/>
              <a:chOff x="5750275" y="832100"/>
              <a:chExt cx="2722175" cy="2179375"/>
            </a:xfrm>
          </p:grpSpPr>
          <p:pic>
            <p:nvPicPr>
              <p:cNvPr id="484" name="Google Shape;484;p4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293075" y="832100"/>
                <a:ext cx="2179375" cy="217937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85" name="Google Shape;485;p44"/>
              <p:cNvCxnSpPr/>
              <p:nvPr/>
            </p:nvCxnSpPr>
            <p:spPr>
              <a:xfrm>
                <a:off x="5750275" y="1213475"/>
                <a:ext cx="660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  <p:cxnSp>
            <p:nvCxnSpPr>
              <p:cNvPr id="486" name="Google Shape;486;p44"/>
              <p:cNvCxnSpPr/>
              <p:nvPr/>
            </p:nvCxnSpPr>
            <p:spPr>
              <a:xfrm>
                <a:off x="5750275" y="1675500"/>
                <a:ext cx="660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  <p:cxnSp>
            <p:nvCxnSpPr>
              <p:cNvPr id="487" name="Google Shape;487;p44"/>
              <p:cNvCxnSpPr/>
              <p:nvPr/>
            </p:nvCxnSpPr>
            <p:spPr>
              <a:xfrm>
                <a:off x="5750275" y="2085900"/>
                <a:ext cx="660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  <p:cxnSp>
            <p:nvCxnSpPr>
              <p:cNvPr id="488" name="Google Shape;488;p44"/>
              <p:cNvCxnSpPr/>
              <p:nvPr/>
            </p:nvCxnSpPr>
            <p:spPr>
              <a:xfrm>
                <a:off x="5750275" y="2571750"/>
                <a:ext cx="660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</p:grpSp>
      <p:grpSp>
        <p:nvGrpSpPr>
          <p:cNvPr id="489" name="Google Shape;489;p44"/>
          <p:cNvGrpSpPr/>
          <p:nvPr/>
        </p:nvGrpSpPr>
        <p:grpSpPr>
          <a:xfrm>
            <a:off x="433500" y="2356025"/>
            <a:ext cx="7140575" cy="1050275"/>
            <a:chOff x="433500" y="2356025"/>
            <a:chExt cx="7140575" cy="1050275"/>
          </a:xfrm>
        </p:grpSpPr>
        <p:sp>
          <p:nvSpPr>
            <p:cNvPr id="490" name="Google Shape;490;p44"/>
            <p:cNvSpPr txBox="1"/>
            <p:nvPr/>
          </p:nvSpPr>
          <p:spPr>
            <a:xfrm>
              <a:off x="433500" y="2571750"/>
              <a:ext cx="3727800" cy="492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000">
                  <a:latin typeface="Old Standard TT"/>
                  <a:ea typeface="Old Standard TT"/>
                  <a:cs typeface="Old Standard TT"/>
                  <a:sym typeface="Old Standard TT"/>
                </a:rPr>
                <a:t>Performance testing </a:t>
              </a:r>
              <a:r>
                <a:rPr lang="en-GB" sz="2000">
                  <a:latin typeface="Old Standard TT"/>
                  <a:ea typeface="Old Standard TT"/>
                  <a:cs typeface="Old Standard TT"/>
                  <a:sym typeface="Old Standard TT"/>
                </a:rPr>
                <a:t>Scripts</a:t>
              </a:r>
              <a:endParaRPr sz="20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491" name="Google Shape;491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23800" y="2356025"/>
              <a:ext cx="1050275" cy="1050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" name="Google Shape;492;p44"/>
          <p:cNvGrpSpPr/>
          <p:nvPr/>
        </p:nvGrpSpPr>
        <p:grpSpPr>
          <a:xfrm>
            <a:off x="433500" y="3555425"/>
            <a:ext cx="7140575" cy="1050275"/>
            <a:chOff x="433500" y="3555425"/>
            <a:chExt cx="7140575" cy="1050275"/>
          </a:xfrm>
        </p:grpSpPr>
        <p:sp>
          <p:nvSpPr>
            <p:cNvPr id="493" name="Google Shape;493;p44"/>
            <p:cNvSpPr txBox="1"/>
            <p:nvPr/>
          </p:nvSpPr>
          <p:spPr>
            <a:xfrm>
              <a:off x="433500" y="3555425"/>
              <a:ext cx="3727800" cy="846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000">
                  <a:latin typeface="Old Standard TT"/>
                  <a:ea typeface="Old Standard TT"/>
                  <a:cs typeface="Old Standard TT"/>
                  <a:sym typeface="Old Standard TT"/>
                </a:rPr>
                <a:t>Initial configuration</a:t>
              </a:r>
              <a:r>
                <a:rPr lang="en-GB" sz="2000">
                  <a:latin typeface="Old Standard TT"/>
                  <a:ea typeface="Old Standard TT"/>
                  <a:cs typeface="Old Standard TT"/>
                  <a:sym typeface="Old Standard TT"/>
                </a:rPr>
                <a:t> </a:t>
              </a:r>
              <a:r>
                <a:rPr b="1" lang="en-GB" sz="2000">
                  <a:latin typeface="Old Standard TT"/>
                  <a:ea typeface="Old Standard TT"/>
                  <a:cs typeface="Old Standard TT"/>
                  <a:sym typeface="Old Standard TT"/>
                </a:rPr>
                <a:t>json</a:t>
              </a:r>
              <a:r>
                <a:rPr lang="en-GB" sz="2000">
                  <a:latin typeface="Old Standard TT"/>
                  <a:ea typeface="Old Standard TT"/>
                  <a:cs typeface="Old Standard TT"/>
                  <a:sym typeface="Old Standard TT"/>
                </a:rPr>
                <a:t> and </a:t>
              </a:r>
              <a:r>
                <a:rPr b="1" lang="en-GB" sz="2000">
                  <a:latin typeface="Old Standard TT"/>
                  <a:ea typeface="Old Standard TT"/>
                  <a:cs typeface="Old Standard TT"/>
                  <a:sym typeface="Old Standard TT"/>
                </a:rPr>
                <a:t>setup scripts</a:t>
              </a:r>
              <a:endParaRPr b="1" sz="20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494" name="Google Shape;494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23800" y="3555425"/>
              <a:ext cx="1050275" cy="1050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APC : Overview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00" name="Google Shape;500;p45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01" name="Google Shape;501;p45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02" name="Google Shape;50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3" name="Google Shape;503;p45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Requirements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04" name="Google Shape;504;p45"/>
          <p:cNvSpPr/>
          <p:nvPr/>
        </p:nvSpPr>
        <p:spPr>
          <a:xfrm>
            <a:off x="433500" y="717425"/>
            <a:ext cx="29394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05" name="Google Shape;505;p45"/>
          <p:cNvSpPr txBox="1"/>
          <p:nvPr/>
        </p:nvSpPr>
        <p:spPr>
          <a:xfrm>
            <a:off x="433500" y="1675500"/>
            <a:ext cx="3727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APIs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you want to monitor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06" name="Google Shape;506;p45"/>
          <p:cNvSpPr txBox="1"/>
          <p:nvPr/>
        </p:nvSpPr>
        <p:spPr>
          <a:xfrm>
            <a:off x="433500" y="3555425"/>
            <a:ext cx="37278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Initial configuration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json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 and 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setup scripts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07" name="Google Shape;507;p45"/>
          <p:cNvSpPr txBox="1"/>
          <p:nvPr/>
        </p:nvSpPr>
        <p:spPr>
          <a:xfrm>
            <a:off x="3925325" y="748175"/>
            <a:ext cx="1783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SAFE (e.g.)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508" name="Google Shape;508;p45"/>
          <p:cNvGraphicFramePr/>
          <p:nvPr/>
        </p:nvGraphicFramePr>
        <p:xfrm>
          <a:off x="6619825" y="14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{2974720A-A47F-4F2E-887E-83CDC53B9C53}</a:tableStyleId>
              </a:tblPr>
              <a:tblGrid>
                <a:gridCol w="18526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API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Login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 Get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Course List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 Get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List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Get Quiz Info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GB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Download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Authenticate</a:t>
                      </a:r>
                      <a:r>
                        <a:rPr lang="en-GB">
                          <a:solidFill>
                            <a:srgbClr val="A61C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Submit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509" name="Google Shape;509;p45"/>
          <p:cNvGrpSpPr/>
          <p:nvPr/>
        </p:nvGrpSpPr>
        <p:grpSpPr>
          <a:xfrm>
            <a:off x="433500" y="2541000"/>
            <a:ext cx="5853575" cy="554100"/>
            <a:chOff x="433500" y="2541000"/>
            <a:chExt cx="5853575" cy="554100"/>
          </a:xfrm>
        </p:grpSpPr>
        <p:sp>
          <p:nvSpPr>
            <p:cNvPr id="510" name="Google Shape;510;p45"/>
            <p:cNvSpPr txBox="1"/>
            <p:nvPr/>
          </p:nvSpPr>
          <p:spPr>
            <a:xfrm>
              <a:off x="433500" y="2571750"/>
              <a:ext cx="3727800" cy="492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000">
                  <a:latin typeface="Old Standard TT"/>
                  <a:ea typeface="Old Standard TT"/>
                  <a:cs typeface="Old Standard TT"/>
                  <a:sym typeface="Old Standard TT"/>
                </a:rPr>
                <a:t>Performance testing </a:t>
              </a:r>
              <a:r>
                <a:rPr lang="en-GB" sz="2000">
                  <a:latin typeface="Old Standard TT"/>
                  <a:ea typeface="Old Standard TT"/>
                  <a:cs typeface="Old Standard TT"/>
                  <a:sym typeface="Old Standard TT"/>
                </a:rPr>
                <a:t>Scripts</a:t>
              </a:r>
              <a:endParaRPr sz="20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4249475" y="2541000"/>
              <a:ext cx="2037600" cy="554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00">
                  <a:latin typeface="Old Standard TT"/>
                  <a:ea typeface="Old Standard TT"/>
                  <a:cs typeface="Old Standard TT"/>
                  <a:sym typeface="Old Standard TT"/>
                </a:rPr>
                <a:t>        Locust scripts</a:t>
              </a:r>
              <a:endParaRPr b="1" sz="17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512" name="Google Shape;51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25700" y="2571750"/>
              <a:ext cx="492600" cy="492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3" name="Google Shape;51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475" y="3618275"/>
            <a:ext cx="14192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9475" y="3913550"/>
            <a:ext cx="2296350" cy="6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9463" y="4467475"/>
            <a:ext cx="1493250" cy="2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APC : Overview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21" name="Google Shape;521;p4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2" name="Google Shape;522;p46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3" name="Google Shape;52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4" name="Google Shape;524;p46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 steps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5" name="Google Shape;525;p46"/>
          <p:cNvSpPr/>
          <p:nvPr/>
        </p:nvSpPr>
        <p:spPr>
          <a:xfrm>
            <a:off x="433500" y="717425"/>
            <a:ext cx="29394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6" name="Google Shape;526;p46"/>
          <p:cNvSpPr txBox="1"/>
          <p:nvPr/>
        </p:nvSpPr>
        <p:spPr>
          <a:xfrm>
            <a:off x="433500" y="1523100"/>
            <a:ext cx="33264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AutoNum type="arabicPeriod"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Initial 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setup scripts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7" name="Google Shape;527;p46"/>
          <p:cNvSpPr txBox="1"/>
          <p:nvPr/>
        </p:nvSpPr>
        <p:spPr>
          <a:xfrm>
            <a:off x="433500" y="2020650"/>
            <a:ext cx="69810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AutoNum type="arabicPeriod" startAt="2"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Performance Test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of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 APIs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(being monitored)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8" name="Google Shape;528;p46"/>
          <p:cNvSpPr txBox="1"/>
          <p:nvPr/>
        </p:nvSpPr>
        <p:spPr>
          <a:xfrm>
            <a:off x="433500" y="2580325"/>
            <a:ext cx="6364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AutoNum type="arabicPeriod" startAt="3"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Extracting Relevant Metrics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(response time)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9" name="Google Shape;529;p46"/>
          <p:cNvSpPr txBox="1"/>
          <p:nvPr/>
        </p:nvSpPr>
        <p:spPr>
          <a:xfrm>
            <a:off x="433500" y="3637550"/>
            <a:ext cx="74625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AutoNum type="arabicPeriod" startAt="5"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Displaying APC Results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30" name="Google Shape;530;p46"/>
          <p:cNvSpPr txBox="1"/>
          <p:nvPr/>
        </p:nvSpPr>
        <p:spPr>
          <a:xfrm>
            <a:off x="433500" y="3116425"/>
            <a:ext cx="69810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AutoNum type="arabicPeriod" startAt="4"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Comparing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it to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 previous performance results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(1,7,30)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APC : Overview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36" name="Google Shape;536;p4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37" name="Google Shape;537;p47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38" name="Google Shape;53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9" name="Google Shape;539;p47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 steps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0" name="Google Shape;540;p47"/>
          <p:cNvSpPr/>
          <p:nvPr/>
        </p:nvSpPr>
        <p:spPr>
          <a:xfrm>
            <a:off x="433500" y="717425"/>
            <a:ext cx="29394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1" name="Google Shape;541;p47"/>
          <p:cNvSpPr txBox="1"/>
          <p:nvPr/>
        </p:nvSpPr>
        <p:spPr>
          <a:xfrm>
            <a:off x="433500" y="1496350"/>
            <a:ext cx="33264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AutoNum type="arabicPeriod"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Initial 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setup scripts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2" name="Google Shape;542;p47"/>
          <p:cNvSpPr txBox="1"/>
          <p:nvPr/>
        </p:nvSpPr>
        <p:spPr>
          <a:xfrm>
            <a:off x="433500" y="2020650"/>
            <a:ext cx="3654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AutoNum type="arabicPeriod" startAt="2"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Performance Test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of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 APIs 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3" name="Google Shape;543;p47"/>
          <p:cNvSpPr txBox="1"/>
          <p:nvPr/>
        </p:nvSpPr>
        <p:spPr>
          <a:xfrm>
            <a:off x="433500" y="2580325"/>
            <a:ext cx="3940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AutoNum type="arabicPeriod" startAt="3"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Extracting Relevant Metrics 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433500" y="3637550"/>
            <a:ext cx="62070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AutoNum type="arabicPeriod" startAt="5"/>
            </a:pPr>
            <a:r>
              <a:rPr b="1"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Displaying APC Results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5" name="Google Shape;545;p47"/>
          <p:cNvSpPr txBox="1"/>
          <p:nvPr/>
        </p:nvSpPr>
        <p:spPr>
          <a:xfrm>
            <a:off x="433500" y="3116425"/>
            <a:ext cx="6837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AutoNum type="arabicPeriod" startAt="4"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Comparing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it to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 previous performance results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(1,7,30)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6" name="Google Shape;546;p47"/>
          <p:cNvSpPr txBox="1"/>
          <p:nvPr/>
        </p:nvSpPr>
        <p:spPr>
          <a:xfrm>
            <a:off x="4088100" y="1496350"/>
            <a:ext cx="33264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Quiz Publish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and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 Start quiz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7" name="Google Shape;547;p47"/>
          <p:cNvSpPr txBox="1"/>
          <p:nvPr/>
        </p:nvSpPr>
        <p:spPr>
          <a:xfrm>
            <a:off x="42412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E.g SAFE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8" name="Google Shape;548;p47"/>
          <p:cNvSpPr/>
          <p:nvPr/>
        </p:nvSpPr>
        <p:spPr>
          <a:xfrm>
            <a:off x="4226300" y="717425"/>
            <a:ext cx="22137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9" name="Google Shape;549;p47"/>
          <p:cNvSpPr txBox="1"/>
          <p:nvPr/>
        </p:nvSpPr>
        <p:spPr>
          <a:xfrm>
            <a:off x="4241275" y="2038325"/>
            <a:ext cx="33264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Locust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Performance Test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0" name="Google Shape;550;p47"/>
          <p:cNvSpPr txBox="1"/>
          <p:nvPr/>
        </p:nvSpPr>
        <p:spPr>
          <a:xfrm>
            <a:off x="4540975" y="2577375"/>
            <a:ext cx="7953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APC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1" name="Google Shape;551;p47"/>
          <p:cNvSpPr txBox="1"/>
          <p:nvPr/>
        </p:nvSpPr>
        <p:spPr>
          <a:xfrm>
            <a:off x="7373275" y="3116425"/>
            <a:ext cx="1413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Configured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2" name="Google Shape;552;p47"/>
          <p:cNvSpPr txBox="1"/>
          <p:nvPr/>
        </p:nvSpPr>
        <p:spPr>
          <a:xfrm>
            <a:off x="6894100" y="3637550"/>
            <a:ext cx="9219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t-test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8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APC : Overview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58" name="Google Shape;558;p48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9" name="Google Shape;559;p48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60" name="Google Shape;56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1" name="Google Shape;561;p48"/>
          <p:cNvSpPr/>
          <p:nvPr/>
        </p:nvSpPr>
        <p:spPr>
          <a:xfrm>
            <a:off x="767875" y="1404125"/>
            <a:ext cx="2258100" cy="3053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62" name="Google Shape;562;p48"/>
          <p:cNvSpPr/>
          <p:nvPr/>
        </p:nvSpPr>
        <p:spPr>
          <a:xfrm>
            <a:off x="4826525" y="1404125"/>
            <a:ext cx="4071300" cy="3053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63" name="Google Shape;563;p48"/>
          <p:cNvSpPr txBox="1"/>
          <p:nvPr/>
        </p:nvSpPr>
        <p:spPr>
          <a:xfrm>
            <a:off x="5454850" y="4502725"/>
            <a:ext cx="225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Backend server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64" name="Google Shape;564;p48"/>
          <p:cNvSpPr txBox="1"/>
          <p:nvPr/>
        </p:nvSpPr>
        <p:spPr>
          <a:xfrm>
            <a:off x="3308443" y="1942875"/>
            <a:ext cx="129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65" name="Google Shape;565;p48"/>
          <p:cNvSpPr/>
          <p:nvPr/>
        </p:nvSpPr>
        <p:spPr>
          <a:xfrm>
            <a:off x="5681800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66" name="Google Shape;566;p48"/>
          <p:cNvSpPr/>
          <p:nvPr/>
        </p:nvSpPr>
        <p:spPr>
          <a:xfrm>
            <a:off x="6697363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67" name="Google Shape;567;p48"/>
          <p:cNvSpPr/>
          <p:nvPr/>
        </p:nvSpPr>
        <p:spPr>
          <a:xfrm>
            <a:off x="6697363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68" name="Google Shape;568;p48"/>
          <p:cNvSpPr/>
          <p:nvPr/>
        </p:nvSpPr>
        <p:spPr>
          <a:xfrm>
            <a:off x="1660375" y="2145075"/>
            <a:ext cx="473100" cy="183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69" name="Google Shape;569;p48"/>
          <p:cNvSpPr/>
          <p:nvPr/>
        </p:nvSpPr>
        <p:spPr>
          <a:xfrm>
            <a:off x="4981750" y="2748750"/>
            <a:ext cx="473100" cy="920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70" name="Google Shape;570;p48"/>
          <p:cNvSpPr txBox="1"/>
          <p:nvPr/>
        </p:nvSpPr>
        <p:spPr>
          <a:xfrm>
            <a:off x="938750" y="3984375"/>
            <a:ext cx="21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module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71" name="Google Shape;571;p48"/>
          <p:cNvSpPr txBox="1"/>
          <p:nvPr/>
        </p:nvSpPr>
        <p:spPr>
          <a:xfrm>
            <a:off x="4922650" y="3886675"/>
            <a:ext cx="20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server end module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72" name="Google Shape;572;p48"/>
          <p:cNvSpPr/>
          <p:nvPr/>
        </p:nvSpPr>
        <p:spPr>
          <a:xfrm>
            <a:off x="938750" y="4083075"/>
            <a:ext cx="1952400" cy="2652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73" name="Google Shape;573;p48"/>
          <p:cNvSpPr/>
          <p:nvPr/>
        </p:nvSpPr>
        <p:spPr>
          <a:xfrm>
            <a:off x="4979950" y="3984925"/>
            <a:ext cx="1952400" cy="2652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74" name="Google Shape;574;p48"/>
          <p:cNvSpPr/>
          <p:nvPr/>
        </p:nvSpPr>
        <p:spPr>
          <a:xfrm>
            <a:off x="3308450" y="2035275"/>
            <a:ext cx="9786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575" name="Google Shape;575;p48"/>
          <p:cNvCxnSpPr>
            <a:stCxn id="568" idx="3"/>
            <a:endCxn id="574" idx="1"/>
          </p:cNvCxnSpPr>
          <p:nvPr/>
        </p:nvCxnSpPr>
        <p:spPr>
          <a:xfrm flipH="1" rot="10800000">
            <a:off x="2133475" y="2312325"/>
            <a:ext cx="1175100" cy="7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8"/>
          <p:cNvCxnSpPr>
            <a:stCxn id="569" idx="0"/>
            <a:endCxn id="574" idx="3"/>
          </p:cNvCxnSpPr>
          <p:nvPr/>
        </p:nvCxnSpPr>
        <p:spPr>
          <a:xfrm rot="10800000">
            <a:off x="4287100" y="2312250"/>
            <a:ext cx="931200" cy="43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7" name="Google Shape;577;p48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APC Architecture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78" name="Google Shape;578;p48"/>
          <p:cNvSpPr/>
          <p:nvPr/>
        </p:nvSpPr>
        <p:spPr>
          <a:xfrm>
            <a:off x="433500" y="717425"/>
            <a:ext cx="32976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79" name="Google Shape;579;p48"/>
          <p:cNvSpPr/>
          <p:nvPr/>
        </p:nvSpPr>
        <p:spPr>
          <a:xfrm>
            <a:off x="7712950" y="1730850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APC Implementation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585" name="Google Shape;585;p49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86" name="Google Shape;586;p49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87" name="Google Shape;58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0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FFFF"/>
                </a:solidFill>
              </a:rPr>
              <a:t>APC Implementation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93" name="Google Shape;593;p50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94" name="Google Shape;594;p50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95" name="Google Shape;59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6" name="Google Shape;596;p50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Generate Testid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97" name="Google Shape;597;p50"/>
          <p:cNvSpPr/>
          <p:nvPr/>
        </p:nvSpPr>
        <p:spPr>
          <a:xfrm>
            <a:off x="433500" y="717425"/>
            <a:ext cx="29394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98" name="Google Shape;598;p50"/>
          <p:cNvSpPr txBox="1"/>
          <p:nvPr/>
        </p:nvSpPr>
        <p:spPr>
          <a:xfrm>
            <a:off x="433500" y="1496350"/>
            <a:ext cx="1224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Testid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599" name="Google Shape;599;p50"/>
          <p:cNvGrpSpPr/>
          <p:nvPr/>
        </p:nvGrpSpPr>
        <p:grpSpPr>
          <a:xfrm>
            <a:off x="1658100" y="1496350"/>
            <a:ext cx="4596625" cy="492600"/>
            <a:chOff x="1658100" y="1496350"/>
            <a:chExt cx="4596625" cy="492600"/>
          </a:xfrm>
        </p:grpSpPr>
        <p:sp>
          <p:nvSpPr>
            <p:cNvPr id="600" name="Google Shape;600;p50"/>
            <p:cNvSpPr txBox="1"/>
            <p:nvPr/>
          </p:nvSpPr>
          <p:spPr>
            <a:xfrm>
              <a:off x="2903725" y="1496350"/>
              <a:ext cx="3351000" cy="492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2000">
                  <a:latin typeface="Old Standard TT"/>
                  <a:ea typeface="Old Standard TT"/>
                  <a:cs typeface="Old Standard TT"/>
                  <a:sym typeface="Old Standard TT"/>
                </a:rPr>
                <a:t>Date time </a:t>
              </a:r>
              <a:r>
                <a:rPr lang="en-GB" sz="2000">
                  <a:latin typeface="Old Standard TT"/>
                  <a:ea typeface="Old Standard TT"/>
                  <a:cs typeface="Old Standard TT"/>
                  <a:sym typeface="Old Standard TT"/>
                </a:rPr>
                <a:t>at the time of test</a:t>
              </a:r>
              <a:endParaRPr sz="20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601" name="Google Shape;601;p50"/>
            <p:cNvCxnSpPr>
              <a:stCxn id="598" idx="3"/>
              <a:endCxn id="600" idx="1"/>
            </p:cNvCxnSpPr>
            <p:nvPr/>
          </p:nvCxnSpPr>
          <p:spPr>
            <a:xfrm>
              <a:off x="1658100" y="1742650"/>
              <a:ext cx="1245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02" name="Google Shape;602;p50"/>
          <p:cNvSpPr txBox="1"/>
          <p:nvPr/>
        </p:nvSpPr>
        <p:spPr>
          <a:xfrm>
            <a:off x="2914800" y="2061375"/>
            <a:ext cx="4422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Format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 : "</a:t>
            </a:r>
            <a:r>
              <a:rPr b="1" lang="en-GB" sz="2000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%Y-%m-%d_%H-%M-%S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"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3" name="Google Shape;603;p50"/>
          <p:cNvSpPr txBox="1"/>
          <p:nvPr/>
        </p:nvSpPr>
        <p:spPr>
          <a:xfrm>
            <a:off x="2914800" y="2518575"/>
            <a:ext cx="4422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e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.g. 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"</a:t>
            </a:r>
            <a:r>
              <a:rPr b="1" lang="en-GB" sz="2000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2023-12-18_11-13-13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"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4" name="Google Shape;604;p50"/>
          <p:cNvSpPr txBox="1"/>
          <p:nvPr/>
        </p:nvSpPr>
        <p:spPr>
          <a:xfrm>
            <a:off x="530375" y="3334488"/>
            <a:ext cx="4422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Useful in 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log extraction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5" name="Google Shape;605;p50"/>
          <p:cNvSpPr txBox="1"/>
          <p:nvPr/>
        </p:nvSpPr>
        <p:spPr>
          <a:xfrm>
            <a:off x="530375" y="3855775"/>
            <a:ext cx="44226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Comparison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to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previous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 dates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1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APC Implementation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11" name="Google Shape;611;p51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2" name="Google Shape;612;p51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3" name="Google Shape;61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4" name="Google Shape;614;p51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Initial script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5" name="Google Shape;615;p51"/>
          <p:cNvSpPr/>
          <p:nvPr/>
        </p:nvSpPr>
        <p:spPr>
          <a:xfrm>
            <a:off x="433500" y="717425"/>
            <a:ext cx="29394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6" name="Google Shape;616;p51"/>
          <p:cNvSpPr txBox="1"/>
          <p:nvPr/>
        </p:nvSpPr>
        <p:spPr>
          <a:xfrm>
            <a:off x="433500" y="1343950"/>
            <a:ext cx="62358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Inspired from the idea of 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constructor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 in class (RAII)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7" name="Google Shape;617;p51"/>
          <p:cNvSpPr txBox="1"/>
          <p:nvPr/>
        </p:nvSpPr>
        <p:spPr>
          <a:xfrm>
            <a:off x="433500" y="1938975"/>
            <a:ext cx="49173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User needs to create 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initial_script.py 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8" name="Google Shape;618;p51"/>
          <p:cNvSpPr txBox="1"/>
          <p:nvPr/>
        </p:nvSpPr>
        <p:spPr>
          <a:xfrm>
            <a:off x="433500" y="2550000"/>
            <a:ext cx="66372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Contains steps to be performed before performance test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9" name="Google Shape;619;p51"/>
          <p:cNvSpPr txBox="1"/>
          <p:nvPr/>
        </p:nvSpPr>
        <p:spPr>
          <a:xfrm>
            <a:off x="433500" y="3235800"/>
            <a:ext cx="27231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1. Login as instructor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0" name="Google Shape;620;p51"/>
          <p:cNvSpPr txBox="1"/>
          <p:nvPr/>
        </p:nvSpPr>
        <p:spPr>
          <a:xfrm>
            <a:off x="433500" y="3756050"/>
            <a:ext cx="36999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 Publish a particular quiz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1" name="Google Shape;621;p51"/>
          <p:cNvSpPr txBox="1"/>
          <p:nvPr/>
        </p:nvSpPr>
        <p:spPr>
          <a:xfrm>
            <a:off x="433500" y="4276300"/>
            <a:ext cx="34794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Start the published quiz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2" name="Google Shape;622;p51"/>
          <p:cNvSpPr txBox="1"/>
          <p:nvPr/>
        </p:nvSpPr>
        <p:spPr>
          <a:xfrm>
            <a:off x="7215550" y="2550000"/>
            <a:ext cx="6564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e.g.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2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APC Implementation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28" name="Google Shape;628;p52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9" name="Google Shape;629;p52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30" name="Google Shape;63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1" name="Google Shape;631;p52"/>
          <p:cNvSpPr txBox="1"/>
          <p:nvPr/>
        </p:nvSpPr>
        <p:spPr>
          <a:xfrm>
            <a:off x="4484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Performance test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32" name="Google Shape;632;p52"/>
          <p:cNvSpPr/>
          <p:nvPr/>
        </p:nvSpPr>
        <p:spPr>
          <a:xfrm>
            <a:off x="433500" y="717425"/>
            <a:ext cx="32547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33" name="Google Shape;633;p52"/>
          <p:cNvSpPr txBox="1"/>
          <p:nvPr/>
        </p:nvSpPr>
        <p:spPr>
          <a:xfrm>
            <a:off x="433500" y="1496350"/>
            <a:ext cx="26097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Generate 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START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 log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34" name="Google Shape;634;p52"/>
          <p:cNvPicPr preferRelativeResize="0"/>
          <p:nvPr/>
        </p:nvPicPr>
        <p:blipFill rotWithShape="1">
          <a:blip r:embed="rId3">
            <a:alphaModFix/>
          </a:blip>
          <a:srcRect b="-164550" l="37059" r="0" t="0"/>
          <a:stretch/>
        </p:blipFill>
        <p:spPr>
          <a:xfrm>
            <a:off x="433500" y="1942875"/>
            <a:ext cx="4937576" cy="7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52"/>
          <p:cNvSpPr txBox="1"/>
          <p:nvPr/>
        </p:nvSpPr>
        <p:spPr>
          <a:xfrm>
            <a:off x="433500" y="2522200"/>
            <a:ext cx="31107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Performance Test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 of APIs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36" name="Google Shape;636;p52"/>
          <p:cNvPicPr preferRelativeResize="0"/>
          <p:nvPr/>
        </p:nvPicPr>
        <p:blipFill rotWithShape="1">
          <a:blip r:embed="rId4">
            <a:alphaModFix/>
          </a:blip>
          <a:srcRect b="-64257" l="37472" r="0" t="0"/>
          <a:stretch/>
        </p:blipFill>
        <p:spPr>
          <a:xfrm>
            <a:off x="376150" y="4522175"/>
            <a:ext cx="4937576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52"/>
          <p:cNvSpPr txBox="1"/>
          <p:nvPr/>
        </p:nvSpPr>
        <p:spPr>
          <a:xfrm>
            <a:off x="376150" y="4029575"/>
            <a:ext cx="26097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Generate 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END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log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38" name="Google Shape;63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00" y="2986225"/>
            <a:ext cx="4751867" cy="818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9" name="Google Shape;639;p52"/>
          <p:cNvGraphicFramePr/>
          <p:nvPr/>
        </p:nvGraphicFramePr>
        <p:xfrm>
          <a:off x="6619825" y="14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{2974720A-A47F-4F2E-887E-83CDC53B9C53}</a:tableStyleId>
              </a:tblPr>
              <a:tblGrid>
                <a:gridCol w="18526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API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Login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 Get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Course List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 Get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List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Get Quiz Info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GB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Download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Authenticate</a:t>
                      </a:r>
                      <a:r>
                        <a:rPr lang="en-GB">
                          <a:solidFill>
                            <a:srgbClr val="A61C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7. </a:t>
                      </a:r>
                      <a:r>
                        <a:rPr b="1" lang="en-GB">
                          <a:solidFill>
                            <a:srgbClr val="CC4125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Quiz Submit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3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APC Implementation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45" name="Google Shape;645;p53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6" name="Google Shape;646;p53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7" name="Google Shape;64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8" name="Google Shape;648;p53"/>
          <p:cNvSpPr txBox="1"/>
          <p:nvPr/>
        </p:nvSpPr>
        <p:spPr>
          <a:xfrm>
            <a:off x="448475" y="671225"/>
            <a:ext cx="710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Extracting Relevant metrics (resp time)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9" name="Google Shape;649;p53"/>
          <p:cNvSpPr/>
          <p:nvPr/>
        </p:nvSpPr>
        <p:spPr>
          <a:xfrm>
            <a:off x="433500" y="717425"/>
            <a:ext cx="66945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50" name="Google Shape;650;p53"/>
          <p:cNvSpPr txBox="1"/>
          <p:nvPr/>
        </p:nvSpPr>
        <p:spPr>
          <a:xfrm>
            <a:off x="433500" y="1496350"/>
            <a:ext cx="43440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Transfer of logs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 from 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server end module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 to 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client end module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51" name="Google Shape;65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625" y="3468250"/>
            <a:ext cx="27813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53"/>
          <p:cNvSpPr txBox="1"/>
          <p:nvPr/>
        </p:nvSpPr>
        <p:spPr>
          <a:xfrm>
            <a:off x="433500" y="3467500"/>
            <a:ext cx="45447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Storing all response times in csv file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53" name="Google Shape;653;p53"/>
          <p:cNvSpPr txBox="1"/>
          <p:nvPr/>
        </p:nvSpPr>
        <p:spPr>
          <a:xfrm>
            <a:off x="433500" y="2407625"/>
            <a:ext cx="45447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storing test id in database and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e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xtracting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 response time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for all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 APIs 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54" name="Google Shape;65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088" y="2602375"/>
            <a:ext cx="30003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S</a:t>
            </a:r>
            <a:r>
              <a:rPr lang="en-GB" sz="4000">
                <a:solidFill>
                  <a:schemeClr val="lt1"/>
                </a:solidFill>
              </a:rPr>
              <a:t>PC : </a:t>
            </a:r>
            <a:r>
              <a:rPr lang="en-GB" sz="4000">
                <a:solidFill>
                  <a:schemeClr val="lt1"/>
                </a:solidFill>
              </a:rPr>
              <a:t>Sys</a:t>
            </a:r>
            <a:r>
              <a:rPr lang="en-GB" sz="4000">
                <a:solidFill>
                  <a:schemeClr val="lt1"/>
                </a:solidFill>
              </a:rPr>
              <a:t>_Perf_check(recap)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0" name="Google Shape;130;p2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4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APC Implementation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60" name="Google Shape;660;p54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1" name="Google Shape;661;p54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2" name="Google Shape;66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3" name="Google Shape;663;p54"/>
          <p:cNvSpPr txBox="1"/>
          <p:nvPr/>
        </p:nvSpPr>
        <p:spPr>
          <a:xfrm>
            <a:off x="448475" y="671225"/>
            <a:ext cx="772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Comparing it to previous performance tests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4" name="Google Shape;664;p54"/>
          <p:cNvSpPr/>
          <p:nvPr/>
        </p:nvSpPr>
        <p:spPr>
          <a:xfrm>
            <a:off x="433500" y="717425"/>
            <a:ext cx="72390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5" name="Google Shape;665;p54"/>
          <p:cNvSpPr txBox="1"/>
          <p:nvPr/>
        </p:nvSpPr>
        <p:spPr>
          <a:xfrm>
            <a:off x="433500" y="1496350"/>
            <a:ext cx="11193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Config: (1,7,30) 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6" name="Google Shape;666;p54"/>
          <p:cNvSpPr txBox="1"/>
          <p:nvPr/>
        </p:nvSpPr>
        <p:spPr>
          <a:xfrm>
            <a:off x="1847150" y="1496350"/>
            <a:ext cx="65133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Compare results of current performance test with 1 ,7 and 30 entry before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7" name="Google Shape;667;p54"/>
          <p:cNvSpPr txBox="1"/>
          <p:nvPr/>
        </p:nvSpPr>
        <p:spPr>
          <a:xfrm>
            <a:off x="1552800" y="4389025"/>
            <a:ext cx="31890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Say current test id : 120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8" name="Google Shape;668;p54"/>
          <p:cNvSpPr txBox="1"/>
          <p:nvPr/>
        </p:nvSpPr>
        <p:spPr>
          <a:xfrm>
            <a:off x="5227000" y="4419775"/>
            <a:ext cx="548700" cy="431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F1C23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120</a:t>
            </a:r>
            <a:endParaRPr sz="1600">
              <a:solidFill>
                <a:srgbClr val="F1C23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9" name="Google Shape;669;p54"/>
          <p:cNvSpPr txBox="1"/>
          <p:nvPr/>
        </p:nvSpPr>
        <p:spPr>
          <a:xfrm>
            <a:off x="5227000" y="3865400"/>
            <a:ext cx="548700" cy="431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F1C23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119</a:t>
            </a:r>
            <a:endParaRPr sz="1600">
              <a:solidFill>
                <a:srgbClr val="F1C23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0" name="Google Shape;670;p54"/>
          <p:cNvSpPr txBox="1"/>
          <p:nvPr/>
        </p:nvSpPr>
        <p:spPr>
          <a:xfrm>
            <a:off x="5227000" y="3242013"/>
            <a:ext cx="548700" cy="431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F1C23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113</a:t>
            </a:r>
            <a:endParaRPr sz="1600">
              <a:solidFill>
                <a:srgbClr val="F1C23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1" name="Google Shape;671;p54"/>
          <p:cNvSpPr txBox="1"/>
          <p:nvPr/>
        </p:nvSpPr>
        <p:spPr>
          <a:xfrm>
            <a:off x="5227000" y="2653197"/>
            <a:ext cx="548700" cy="431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F1C23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90</a:t>
            </a:r>
            <a:endParaRPr sz="1600">
              <a:solidFill>
                <a:srgbClr val="F1C23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2" name="Google Shape;672;p54"/>
          <p:cNvSpPr txBox="1"/>
          <p:nvPr/>
        </p:nvSpPr>
        <p:spPr>
          <a:xfrm>
            <a:off x="433500" y="2607075"/>
            <a:ext cx="45024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Use t-test for comparing distributions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3" name="Google Shape;673;p54"/>
          <p:cNvSpPr/>
          <p:nvPr/>
        </p:nvSpPr>
        <p:spPr>
          <a:xfrm>
            <a:off x="5866150" y="4102075"/>
            <a:ext cx="185700" cy="64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4" name="Google Shape;674;p54"/>
          <p:cNvSpPr/>
          <p:nvPr/>
        </p:nvSpPr>
        <p:spPr>
          <a:xfrm>
            <a:off x="5866150" y="3529975"/>
            <a:ext cx="185700" cy="1218600"/>
          </a:xfrm>
          <a:prstGeom prst="rightBrace">
            <a:avLst>
              <a:gd fmla="val 50000" name="adj1"/>
              <a:gd fmla="val 2984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5" name="Google Shape;675;p54"/>
          <p:cNvSpPr/>
          <p:nvPr/>
        </p:nvSpPr>
        <p:spPr>
          <a:xfrm>
            <a:off x="5866150" y="2863975"/>
            <a:ext cx="185700" cy="1884600"/>
          </a:xfrm>
          <a:prstGeom prst="rightBrace">
            <a:avLst>
              <a:gd fmla="val 50000" name="adj1"/>
              <a:gd fmla="val 22693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6" name="Google Shape;676;p54"/>
          <p:cNvSpPr txBox="1"/>
          <p:nvPr/>
        </p:nvSpPr>
        <p:spPr>
          <a:xfrm>
            <a:off x="6142300" y="4179025"/>
            <a:ext cx="11193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1 before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7" name="Google Shape;677;p54"/>
          <p:cNvSpPr txBox="1"/>
          <p:nvPr/>
        </p:nvSpPr>
        <p:spPr>
          <a:xfrm>
            <a:off x="6142300" y="3559975"/>
            <a:ext cx="11193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 before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8" name="Google Shape;678;p54"/>
          <p:cNvSpPr txBox="1"/>
          <p:nvPr/>
        </p:nvSpPr>
        <p:spPr>
          <a:xfrm>
            <a:off x="6142300" y="3014700"/>
            <a:ext cx="13869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30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 before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5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APC Implementation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84" name="Google Shape;684;p55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5" name="Google Shape;685;p55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6" name="Google Shape;68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7" name="Google Shape;687;p55"/>
          <p:cNvSpPr txBox="1"/>
          <p:nvPr/>
        </p:nvSpPr>
        <p:spPr>
          <a:xfrm>
            <a:off x="448475" y="671225"/>
            <a:ext cx="772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Displaying APC Results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8" name="Google Shape;688;p55"/>
          <p:cNvSpPr/>
          <p:nvPr/>
        </p:nvSpPr>
        <p:spPr>
          <a:xfrm>
            <a:off x="433500" y="717425"/>
            <a:ext cx="43083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9" name="Google Shape;689;p55"/>
          <p:cNvSpPr txBox="1"/>
          <p:nvPr/>
        </p:nvSpPr>
        <p:spPr>
          <a:xfrm>
            <a:off x="433500" y="1496350"/>
            <a:ext cx="6551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After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performing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 t-test </a:t>
            </a: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with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 previous performance tests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90" name="Google Shape;69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00" y="2785575"/>
            <a:ext cx="69532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55"/>
          <p:cNvSpPr txBox="1"/>
          <p:nvPr/>
        </p:nvSpPr>
        <p:spPr>
          <a:xfrm>
            <a:off x="433500" y="2026675"/>
            <a:ext cx="53472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APC results are </a:t>
            </a:r>
            <a:r>
              <a:rPr b="1" lang="en-GB" sz="2000">
                <a:latin typeface="Old Standard TT"/>
                <a:ea typeface="Old Standard TT"/>
                <a:cs typeface="Old Standard TT"/>
                <a:sym typeface="Old Standard TT"/>
              </a:rPr>
              <a:t>displayed on command line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6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APC Demonstration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97" name="Google Shape;697;p56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98" name="Google Shape;698;p56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9" name="Google Shape;69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7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APC Demonstration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05" name="Google Shape;705;p57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6" name="Google Shape;706;p57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7" name="Google Shape;70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08" name="Google Shape;7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00" y="2567775"/>
            <a:ext cx="76581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7"/>
          <p:cNvSpPr txBox="1"/>
          <p:nvPr/>
        </p:nvSpPr>
        <p:spPr>
          <a:xfrm>
            <a:off x="433500" y="1496350"/>
            <a:ext cx="6551100" cy="84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In quiz_list 100ms of delay was added and it was red at 7d and 30d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0" name="Google Shape;710;p57"/>
          <p:cNvSpPr txBox="1"/>
          <p:nvPr/>
        </p:nvSpPr>
        <p:spPr>
          <a:xfrm>
            <a:off x="448475" y="671225"/>
            <a:ext cx="772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Detecting change in API performance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1" name="Google Shape;711;p57"/>
          <p:cNvSpPr/>
          <p:nvPr/>
        </p:nvSpPr>
        <p:spPr>
          <a:xfrm>
            <a:off x="433500" y="717425"/>
            <a:ext cx="64515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8"/>
          <p:cNvSpPr txBox="1"/>
          <p:nvPr>
            <p:ph type="title"/>
          </p:nvPr>
        </p:nvSpPr>
        <p:spPr>
          <a:xfrm>
            <a:off x="0" y="0"/>
            <a:ext cx="9144000" cy="49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APC Demonstration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17" name="Google Shape;717;p58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8" name="Google Shape;718;p58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9" name="Google Shape;71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0" name="Google Shape;720;p58"/>
          <p:cNvSpPr txBox="1"/>
          <p:nvPr/>
        </p:nvSpPr>
        <p:spPr>
          <a:xfrm>
            <a:off x="433500" y="1496350"/>
            <a:ext cx="43500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Uwsgi process from 24 to 5 process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21" name="Google Shape;721;p58"/>
          <p:cNvSpPr txBox="1"/>
          <p:nvPr/>
        </p:nvSpPr>
        <p:spPr>
          <a:xfrm>
            <a:off x="448475" y="671225"/>
            <a:ext cx="772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Detecting system performance change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22" name="Google Shape;722;p58"/>
          <p:cNvSpPr/>
          <p:nvPr/>
        </p:nvSpPr>
        <p:spPr>
          <a:xfrm>
            <a:off x="433500" y="717425"/>
            <a:ext cx="64515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23" name="Google Shape;72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00" y="2454850"/>
            <a:ext cx="76771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9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Conclusion &amp; Future Work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29" name="Google Shape;729;p59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30" name="Google Shape;730;p59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1" name="Google Shape;73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0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Conclusion &amp; Future Work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37" name="Google Shape;737;p60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8" name="Google Shape;738;p60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9" name="Google Shape;739;p60"/>
          <p:cNvSpPr txBox="1"/>
          <p:nvPr/>
        </p:nvSpPr>
        <p:spPr>
          <a:xfrm>
            <a:off x="394725" y="1359975"/>
            <a:ext cx="37092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Sys_Perf_check was validated.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0" name="Google Shape;740;p60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41" name="Google Shape;741;p60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60"/>
          <p:cNvSpPr txBox="1"/>
          <p:nvPr/>
        </p:nvSpPr>
        <p:spPr>
          <a:xfrm>
            <a:off x="394725" y="2587375"/>
            <a:ext cx="7160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Api_perf_check monitors performs changes overtime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3" name="Google Shape;7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4" name="Google Shape;744;p60"/>
          <p:cNvSpPr txBox="1"/>
          <p:nvPr/>
        </p:nvSpPr>
        <p:spPr>
          <a:xfrm>
            <a:off x="394725" y="1942350"/>
            <a:ext cx="8077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is more useful now by adding CPU utilization as a metric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5" name="Google Shape;745;p60"/>
          <p:cNvSpPr txBox="1"/>
          <p:nvPr/>
        </p:nvSpPr>
        <p:spPr>
          <a:xfrm>
            <a:off x="394725" y="3280075"/>
            <a:ext cx="77796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can be used as a regular cron job or as a CI/CD integrated tool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1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Conclusion &amp; Future Work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51" name="Google Shape;751;p61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2" name="Google Shape;752;p61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53" name="Google Shape;753;p61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54" name="Google Shape;754;p61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6" name="Google Shape;756;p61"/>
          <p:cNvSpPr txBox="1"/>
          <p:nvPr/>
        </p:nvSpPr>
        <p:spPr>
          <a:xfrm>
            <a:off x="394725" y="1359975"/>
            <a:ext cx="85392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reduce number of false signals by api_perf_check (make it more reliable)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7" name="Google Shape;757;p61"/>
          <p:cNvSpPr txBox="1"/>
          <p:nvPr/>
        </p:nvSpPr>
        <p:spPr>
          <a:xfrm>
            <a:off x="394725" y="2587375"/>
            <a:ext cx="8626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 more types of test (other than t-test) based on 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underlying</a:t>
            </a: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distribution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8" name="Google Shape;758;p61"/>
          <p:cNvSpPr txBox="1"/>
          <p:nvPr/>
        </p:nvSpPr>
        <p:spPr>
          <a:xfrm>
            <a:off x="394725" y="1942350"/>
            <a:ext cx="8077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 CPU utilization as a metric (use it for comparison as well)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9" name="Google Shape;759;p61"/>
          <p:cNvSpPr txBox="1"/>
          <p:nvPr/>
        </p:nvSpPr>
        <p:spPr>
          <a:xfrm>
            <a:off x="394725" y="3280075"/>
            <a:ext cx="6704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Evaluate it in real CI/CD pipelines or as regular cron job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2"/>
          <p:cNvSpPr txBox="1"/>
          <p:nvPr>
            <p:ph type="title"/>
          </p:nvPr>
        </p:nvSpPr>
        <p:spPr>
          <a:xfrm>
            <a:off x="0" y="0"/>
            <a:ext cx="9144000" cy="44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Conclusion &amp; Future Work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65" name="Google Shape;765;p62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6" name="Google Shape;766;p62"/>
          <p:cNvSpPr txBox="1"/>
          <p:nvPr>
            <p:ph type="title"/>
          </p:nvPr>
        </p:nvSpPr>
        <p:spPr>
          <a:xfrm>
            <a:off x="311700" y="445025"/>
            <a:ext cx="828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7" name="Google Shape;767;p62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68" name="Google Shape;768;p62"/>
          <p:cNvCxnSpPr/>
          <p:nvPr/>
        </p:nvCxnSpPr>
        <p:spPr>
          <a:xfrm flipH="1" rot="10800000">
            <a:off x="439050" y="1058225"/>
            <a:ext cx="8265900" cy="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" name="Google Shape;76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0" name="Google Shape;770;p62"/>
          <p:cNvSpPr txBox="1"/>
          <p:nvPr/>
        </p:nvSpPr>
        <p:spPr>
          <a:xfrm>
            <a:off x="394725" y="1359975"/>
            <a:ext cx="85392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https://en.wikipedia.org/wiki/Constructor_(object-oriented_programming)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1" name="Google Shape;771;p62"/>
          <p:cNvSpPr txBox="1"/>
          <p:nvPr/>
        </p:nvSpPr>
        <p:spPr>
          <a:xfrm>
            <a:off x="394725" y="2587375"/>
            <a:ext cx="8626500" cy="8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https://docs.scipy.org/doc/scipy/reference/generated/scipy.stats.ttest_ind.html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2" name="Google Shape;772;p62"/>
          <p:cNvSpPr txBox="1"/>
          <p:nvPr/>
        </p:nvSpPr>
        <p:spPr>
          <a:xfrm>
            <a:off x="394725" y="1942350"/>
            <a:ext cx="8077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https://nginx.org/en/docs/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3" name="Google Shape;773;p62"/>
          <p:cNvSpPr txBox="1"/>
          <p:nvPr/>
        </p:nvSpPr>
        <p:spPr>
          <a:xfrm>
            <a:off x="394725" y="3709775"/>
            <a:ext cx="67044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6"/>
              </a:rPr>
              <a:t>https://locust.io/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End</a:t>
            </a:r>
            <a:endParaRPr/>
          </a:p>
        </p:txBody>
      </p:sp>
      <p:sp>
        <p:nvSpPr>
          <p:cNvPr id="779" name="Google Shape;779;p63"/>
          <p:cNvSpPr/>
          <p:nvPr/>
        </p:nvSpPr>
        <p:spPr>
          <a:xfrm>
            <a:off x="524550" y="3416850"/>
            <a:ext cx="655800" cy="34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0" y="0"/>
            <a:ext cx="9144000" cy="525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</a:t>
            </a:r>
            <a:r>
              <a:rPr lang="en-GB" sz="2400">
                <a:solidFill>
                  <a:srgbClr val="FFFFFF"/>
                </a:solidFill>
              </a:rPr>
              <a:t>(sys_perf_check)</a:t>
            </a:r>
            <a:r>
              <a:rPr lang="en-GB" sz="2400">
                <a:solidFill>
                  <a:srgbClr val="FFFFFF"/>
                </a:solidFill>
              </a:rPr>
              <a:t>: recap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28"/>
          <p:cNvSpPr/>
          <p:nvPr/>
        </p:nvSpPr>
        <p:spPr>
          <a:xfrm>
            <a:off x="767875" y="1404125"/>
            <a:ext cx="2258100" cy="3053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1" name="Google Shape;141;p28"/>
          <p:cNvSpPr/>
          <p:nvPr/>
        </p:nvSpPr>
        <p:spPr>
          <a:xfrm>
            <a:off x="4093075" y="1404125"/>
            <a:ext cx="4804800" cy="3053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1535300" y="4502725"/>
            <a:ext cx="98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5454850" y="4502725"/>
            <a:ext cx="225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Backend server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720525" y="525300"/>
            <a:ext cx="646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Modern Web Application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157825" y="3830038"/>
            <a:ext cx="162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Components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5681800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7" name="Google Shape;147;p28"/>
          <p:cNvSpPr/>
          <p:nvPr/>
        </p:nvSpPr>
        <p:spPr>
          <a:xfrm>
            <a:off x="6697363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7712950" y="1730850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49" name="Google Shape;149;p28"/>
          <p:cNvCxnSpPr>
            <a:stCxn id="140" idx="3"/>
            <a:endCxn id="141" idx="1"/>
          </p:cNvCxnSpPr>
          <p:nvPr/>
        </p:nvCxnSpPr>
        <p:spPr>
          <a:xfrm>
            <a:off x="3025975" y="2930675"/>
            <a:ext cx="106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863" y="2302612"/>
            <a:ext cx="1256125" cy="12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/>
          <p:nvPr/>
        </p:nvSpPr>
        <p:spPr>
          <a:xfrm>
            <a:off x="6697363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52" name="Google Shape;152;p28"/>
          <p:cNvCxnSpPr>
            <a:endCxn id="151" idx="0"/>
          </p:cNvCxnSpPr>
          <p:nvPr/>
        </p:nvCxnSpPr>
        <p:spPr>
          <a:xfrm flipH="1">
            <a:off x="6971713" y="1213375"/>
            <a:ext cx="385500" cy="49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8"/>
          <p:cNvSpPr txBox="1"/>
          <p:nvPr/>
        </p:nvSpPr>
        <p:spPr>
          <a:xfrm>
            <a:off x="6971725" y="823925"/>
            <a:ext cx="10671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SLOW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54" name="Google Shape;154;p28"/>
          <p:cNvCxnSpPr/>
          <p:nvPr/>
        </p:nvCxnSpPr>
        <p:spPr>
          <a:xfrm>
            <a:off x="3025975" y="2930675"/>
            <a:ext cx="10671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275" y="2110225"/>
            <a:ext cx="1787299" cy="178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/>
          <p:nvPr/>
        </p:nvSpPr>
        <p:spPr>
          <a:xfrm>
            <a:off x="6525975" y="1571775"/>
            <a:ext cx="897300" cy="23259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38100">
            <a:solidFill>
              <a:srgbClr val="CC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864025" y="1185873"/>
            <a:ext cx="747900" cy="400205"/>
          </a:xfrm>
          <a:custGeom>
            <a:rect b="b" l="l" r="r" t="t"/>
            <a:pathLst>
              <a:path extrusionOk="0" h="16625" w="21211">
                <a:moveTo>
                  <a:pt x="21211" y="16625"/>
                </a:moveTo>
                <a:cubicBezTo>
                  <a:pt x="17676" y="13854"/>
                  <a:pt x="3535" y="2771"/>
                  <a:pt x="0" y="0"/>
                </a:cubicBez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Google Shape;158;p28"/>
          <p:cNvSpPr txBox="1"/>
          <p:nvPr/>
        </p:nvSpPr>
        <p:spPr>
          <a:xfrm>
            <a:off x="5142250" y="817688"/>
            <a:ext cx="162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SPC detects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5199925" y="863750"/>
            <a:ext cx="1326000" cy="3495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0" y="0"/>
            <a:ext cx="9144000" cy="525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(sys_perf_check): recap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767875" y="1404125"/>
            <a:ext cx="2258100" cy="3053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4826525" y="1404125"/>
            <a:ext cx="4071300" cy="3053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5454850" y="4502725"/>
            <a:ext cx="225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Backend server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2724700" y="648025"/>
            <a:ext cx="282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Sys_perf_check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5681800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6697363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7712950" y="1730850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6697363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660375" y="2145075"/>
            <a:ext cx="473100" cy="183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4981750" y="2748750"/>
            <a:ext cx="473100" cy="920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938750" y="3984375"/>
            <a:ext cx="21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module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4922650" y="3886675"/>
            <a:ext cx="20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server end</a:t>
            </a: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module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938750" y="4083075"/>
            <a:ext cx="1952400" cy="2652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4979950" y="3984925"/>
            <a:ext cx="1952400" cy="2652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2724700" y="740425"/>
            <a:ext cx="27303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83" name="Google Shape;183;p29"/>
          <p:cNvCxnSpPr/>
          <p:nvPr/>
        </p:nvCxnSpPr>
        <p:spPr>
          <a:xfrm flipH="1" rot="10800000">
            <a:off x="2147975" y="1296575"/>
            <a:ext cx="940500" cy="9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9"/>
          <p:cNvCxnSpPr>
            <a:stCxn id="177" idx="0"/>
          </p:cNvCxnSpPr>
          <p:nvPr/>
        </p:nvCxnSpPr>
        <p:spPr>
          <a:xfrm rot="10800000">
            <a:off x="4876600" y="1307850"/>
            <a:ext cx="341700" cy="144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0" y="0"/>
            <a:ext cx="9144000" cy="525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(sys_perf_check): recap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767875" y="1404125"/>
            <a:ext cx="2258100" cy="3053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4826525" y="1404125"/>
            <a:ext cx="4071300" cy="3053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5454850" y="4502725"/>
            <a:ext cx="225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Backend server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2724700" y="648025"/>
            <a:ext cx="282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Sys_perf_check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5681800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6697363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7712950" y="1730850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6697363" y="1711675"/>
            <a:ext cx="548700" cy="1938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1660375" y="2145075"/>
            <a:ext cx="473100" cy="183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4981750" y="2748750"/>
            <a:ext cx="473100" cy="920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938750" y="3984375"/>
            <a:ext cx="21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 end module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4922650" y="3886675"/>
            <a:ext cx="20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server end module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938750" y="4083075"/>
            <a:ext cx="1952400" cy="2652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4979950" y="3984925"/>
            <a:ext cx="1952400" cy="2652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2724700" y="740425"/>
            <a:ext cx="27303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207" name="Google Shape;207;p30"/>
          <p:cNvGrpSpPr/>
          <p:nvPr/>
        </p:nvGrpSpPr>
        <p:grpSpPr>
          <a:xfrm>
            <a:off x="2154413" y="2226900"/>
            <a:ext cx="871562" cy="473100"/>
            <a:chOff x="2154413" y="2226900"/>
            <a:chExt cx="871562" cy="473100"/>
          </a:xfrm>
        </p:grpSpPr>
        <p:pic>
          <p:nvPicPr>
            <p:cNvPr id="208" name="Google Shape;20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54413" y="2226900"/>
              <a:ext cx="473100" cy="47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6400" y="2226900"/>
              <a:ext cx="473100" cy="47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52875" y="2226900"/>
              <a:ext cx="473100" cy="473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30"/>
          <p:cNvSpPr txBox="1"/>
          <p:nvPr/>
        </p:nvSpPr>
        <p:spPr>
          <a:xfrm>
            <a:off x="3121550" y="1784375"/>
            <a:ext cx="4731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121550" y="2232600"/>
            <a:ext cx="4731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30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3121550" y="2699825"/>
            <a:ext cx="4731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2266050" y="2695275"/>
            <a:ext cx="103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025" y="3413575"/>
            <a:ext cx="473100" cy="4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450" y="3413575"/>
            <a:ext cx="473100" cy="4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0875" y="3413575"/>
            <a:ext cx="473100" cy="4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4750" y="3161525"/>
            <a:ext cx="473100" cy="47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30"/>
          <p:cNvGrpSpPr/>
          <p:nvPr/>
        </p:nvGrpSpPr>
        <p:grpSpPr>
          <a:xfrm>
            <a:off x="2133475" y="3261175"/>
            <a:ext cx="777900" cy="777900"/>
            <a:chOff x="3243450" y="3505150"/>
            <a:chExt cx="777900" cy="777900"/>
          </a:xfrm>
        </p:grpSpPr>
        <p:pic>
          <p:nvPicPr>
            <p:cNvPr id="220" name="Google Shape;22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43450" y="3505150"/>
              <a:ext cx="473100" cy="47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95850" y="3657550"/>
              <a:ext cx="473100" cy="47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48250" y="3809950"/>
              <a:ext cx="473100" cy="473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3" name="Google Shape;22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2850" y="1566091"/>
            <a:ext cx="3850100" cy="29677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4" name="Google Shape;224;p30"/>
          <p:cNvCxnSpPr>
            <a:stCxn id="222" idx="3"/>
          </p:cNvCxnSpPr>
          <p:nvPr/>
        </p:nvCxnSpPr>
        <p:spPr>
          <a:xfrm flipH="1" rot="10800000">
            <a:off x="2911375" y="1557325"/>
            <a:ext cx="948900" cy="224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0"/>
          <p:cNvCxnSpPr>
            <a:stCxn id="222" idx="3"/>
          </p:cNvCxnSpPr>
          <p:nvPr/>
        </p:nvCxnSpPr>
        <p:spPr>
          <a:xfrm>
            <a:off x="2911375" y="3802525"/>
            <a:ext cx="948900" cy="76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6" name="Google Shape;226;p30"/>
          <p:cNvSpPr/>
          <p:nvPr/>
        </p:nvSpPr>
        <p:spPr>
          <a:xfrm>
            <a:off x="1660375" y="2145075"/>
            <a:ext cx="473100" cy="183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4981750" y="2748750"/>
            <a:ext cx="473100" cy="920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0" y="1939775"/>
            <a:ext cx="9144000" cy="8760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SPC Validation and new feature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-2954600" y="1464225"/>
            <a:ext cx="10773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4" name="Google Shape;234;p31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0" y="0"/>
            <a:ext cx="9144000" cy="525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: validation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3" name="Google Shape;2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372275" y="671225"/>
            <a:ext cx="39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SQRE Architecture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433500" y="717425"/>
            <a:ext cx="40713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4826525" y="1404125"/>
            <a:ext cx="4071300" cy="3053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5454850" y="4502725"/>
            <a:ext cx="225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Backend server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5538250" y="1958325"/>
            <a:ext cx="928800" cy="2089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7269675" y="1958325"/>
            <a:ext cx="928800" cy="2089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013" y="3236850"/>
            <a:ext cx="811275" cy="8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00" y="2897675"/>
            <a:ext cx="1751750" cy="131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2"/>
          <p:cNvCxnSpPr/>
          <p:nvPr/>
        </p:nvCxnSpPr>
        <p:spPr>
          <a:xfrm>
            <a:off x="6490325" y="3014900"/>
            <a:ext cx="766200" cy="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3" name="Google Shape;253;p32"/>
          <p:cNvSpPr/>
          <p:nvPr/>
        </p:nvSpPr>
        <p:spPr>
          <a:xfrm>
            <a:off x="2066700" y="2155700"/>
            <a:ext cx="1528200" cy="2361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1971050" y="4502725"/>
            <a:ext cx="98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Client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848" y="2834200"/>
            <a:ext cx="1213902" cy="121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32"/>
          <p:cNvCxnSpPr>
            <a:stCxn id="253" idx="3"/>
          </p:cNvCxnSpPr>
          <p:nvPr/>
        </p:nvCxnSpPr>
        <p:spPr>
          <a:xfrm flipH="1" rot="10800000">
            <a:off x="3594900" y="3328400"/>
            <a:ext cx="1223400" cy="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57" name="Google Shape;257;p32"/>
          <p:cNvSpPr txBox="1"/>
          <p:nvPr/>
        </p:nvSpPr>
        <p:spPr>
          <a:xfrm>
            <a:off x="4684150" y="725150"/>
            <a:ext cx="392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ld Standard TT"/>
                <a:ea typeface="Old Standard TT"/>
                <a:cs typeface="Old Standard TT"/>
                <a:sym typeface="Old Standard TT"/>
              </a:rPr>
              <a:t>Used </a:t>
            </a:r>
            <a:r>
              <a:rPr lang="en-GB" sz="24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SPC</a:t>
            </a:r>
            <a:r>
              <a:rPr lang="en-GB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on </a:t>
            </a:r>
            <a:r>
              <a:rPr lang="en-GB" sz="24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SQRE</a:t>
            </a:r>
            <a:endParaRPr sz="24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8" name="Google Shape;258;p32"/>
          <p:cNvPicPr preferRelativeResize="0"/>
          <p:nvPr/>
        </p:nvPicPr>
        <p:blipFill rotWithShape="1">
          <a:blip r:embed="rId6">
            <a:alphaModFix/>
          </a:blip>
          <a:srcRect b="0" l="0" r="6733" t="0"/>
          <a:stretch/>
        </p:blipFill>
        <p:spPr>
          <a:xfrm>
            <a:off x="184325" y="1885350"/>
            <a:ext cx="3661499" cy="27252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59" name="Google Shape;259;p32"/>
          <p:cNvCxnSpPr/>
          <p:nvPr/>
        </p:nvCxnSpPr>
        <p:spPr>
          <a:xfrm>
            <a:off x="3594900" y="2459738"/>
            <a:ext cx="14400" cy="157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0" name="Google Shape;260;p32"/>
          <p:cNvSpPr/>
          <p:nvPr/>
        </p:nvSpPr>
        <p:spPr>
          <a:xfrm>
            <a:off x="4089550" y="2459738"/>
            <a:ext cx="1365300" cy="768600"/>
          </a:xfrm>
          <a:prstGeom prst="wedgeRectCallout">
            <a:avLst>
              <a:gd fmla="val -84376" name="adj1"/>
              <a:gd fmla="val 1561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Significant gap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0" y="0"/>
            <a:ext cx="9144000" cy="525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SPC : validation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8592350" y="4348375"/>
            <a:ext cx="7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-1265350" y="-354125"/>
            <a:ext cx="74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8" name="Google Shape;26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" name="Google Shape;269;p33"/>
          <p:cNvSpPr txBox="1"/>
          <p:nvPr/>
        </p:nvSpPr>
        <p:spPr>
          <a:xfrm>
            <a:off x="433500" y="641475"/>
            <a:ext cx="65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SQRE new Architecture - uWSGI</a:t>
            </a:r>
            <a:endParaRPr sz="30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0" name="Google Shape;270;p33"/>
          <p:cNvSpPr/>
          <p:nvPr/>
        </p:nvSpPr>
        <p:spPr>
          <a:xfrm>
            <a:off x="433500" y="717425"/>
            <a:ext cx="6020700" cy="554100"/>
          </a:xfrm>
          <a:prstGeom prst="roundRect">
            <a:avLst>
              <a:gd fmla="val 16667" name="adj"/>
            </a:avLst>
          </a:prstGeom>
          <a:solidFill>
            <a:srgbClr val="FFFFFF">
              <a:alpha val="125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3962225" y="1404125"/>
            <a:ext cx="4935600" cy="3053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5454850" y="4502725"/>
            <a:ext cx="225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Backend server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8030850" y="1975850"/>
            <a:ext cx="610800" cy="2089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988" y="3152938"/>
            <a:ext cx="1496525" cy="112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33"/>
          <p:cNvCxnSpPr/>
          <p:nvPr/>
        </p:nvCxnSpPr>
        <p:spPr>
          <a:xfrm>
            <a:off x="7586550" y="3019325"/>
            <a:ext cx="4443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76" name="Google Shape;276;p33"/>
          <p:cNvGrpSpPr/>
          <p:nvPr/>
        </p:nvGrpSpPr>
        <p:grpSpPr>
          <a:xfrm>
            <a:off x="6657750" y="1975850"/>
            <a:ext cx="928800" cy="2089800"/>
            <a:chOff x="6657750" y="1975850"/>
            <a:chExt cx="928800" cy="2089800"/>
          </a:xfrm>
        </p:grpSpPr>
        <p:sp>
          <p:nvSpPr>
            <p:cNvPr id="277" name="Google Shape;277;p33"/>
            <p:cNvSpPr/>
            <p:nvPr/>
          </p:nvSpPr>
          <p:spPr>
            <a:xfrm>
              <a:off x="6657750" y="1975850"/>
              <a:ext cx="928800" cy="20898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278" name="Google Shape;278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39050" y="3614699"/>
              <a:ext cx="766199" cy="336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" name="Google Shape;279;p33"/>
          <p:cNvSpPr/>
          <p:nvPr/>
        </p:nvSpPr>
        <p:spPr>
          <a:xfrm>
            <a:off x="5454850" y="1975850"/>
            <a:ext cx="738600" cy="2089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802" y="334175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33"/>
          <p:cNvCxnSpPr/>
          <p:nvPr/>
        </p:nvCxnSpPr>
        <p:spPr>
          <a:xfrm>
            <a:off x="6207875" y="3019325"/>
            <a:ext cx="4443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2" name="Google Shape;282;p33"/>
          <p:cNvSpPr/>
          <p:nvPr/>
        </p:nvSpPr>
        <p:spPr>
          <a:xfrm>
            <a:off x="4257525" y="1978025"/>
            <a:ext cx="738600" cy="2089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83" name="Google Shape;283;p33"/>
          <p:cNvCxnSpPr/>
          <p:nvPr/>
        </p:nvCxnSpPr>
        <p:spPr>
          <a:xfrm>
            <a:off x="5010550" y="3021500"/>
            <a:ext cx="4443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84" name="Google Shape;28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989" y="3439788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6">
            <a:alphaModFix/>
          </a:blip>
          <a:srcRect b="0" l="0" r="7347" t="0"/>
          <a:stretch/>
        </p:blipFill>
        <p:spPr>
          <a:xfrm>
            <a:off x="148100" y="1758100"/>
            <a:ext cx="3409849" cy="28525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86" name="Google Shape;286;p33"/>
          <p:cNvCxnSpPr/>
          <p:nvPr/>
        </p:nvCxnSpPr>
        <p:spPr>
          <a:xfrm>
            <a:off x="3229550" y="2403050"/>
            <a:ext cx="300" cy="50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7" name="Google Shape;287;p33"/>
          <p:cNvSpPr/>
          <p:nvPr/>
        </p:nvSpPr>
        <p:spPr>
          <a:xfrm>
            <a:off x="4134100" y="2073013"/>
            <a:ext cx="2391900" cy="882000"/>
          </a:xfrm>
          <a:prstGeom prst="wedgeRectCallout">
            <a:avLst>
              <a:gd fmla="val -84376" name="adj1"/>
              <a:gd fmla="val 1561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ld Standard TT"/>
                <a:ea typeface="Old Standard TT"/>
                <a:cs typeface="Old Standard TT"/>
                <a:sym typeface="Old Standard TT"/>
              </a:rPr>
              <a:t>Close in performance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