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</p:sldIdLst>
  <p:sldSz cy="5143500" cx="9144000"/>
  <p:notesSz cx="6858000" cy="9144000"/>
  <p:embeddedFontLst>
    <p:embeddedFont>
      <p:font typeface="Old Standard TT"/>
      <p:regular r:id="rId82"/>
      <p:bold r:id="rId83"/>
      <p:italic r:id="rId8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4C62355-7FE6-4ED0-93EE-3F0D6238B001}">
  <a:tblStyle styleId="{14C62355-7FE6-4ED0-93EE-3F0D6238B0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01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84" Type="http://schemas.openxmlformats.org/officeDocument/2006/relationships/font" Target="fonts/OldStandardTT-italic.fntdata"/><Relationship Id="rId83" Type="http://schemas.openxmlformats.org/officeDocument/2006/relationships/font" Target="fonts/OldStandardTT-bold.fntdata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0" Type="http://schemas.openxmlformats.org/officeDocument/2006/relationships/slide" Target="slides/slide73.xml"/><Relationship Id="rId82" Type="http://schemas.openxmlformats.org/officeDocument/2006/relationships/font" Target="fonts/OldStandardTT-regular.fntdata"/><Relationship Id="rId81" Type="http://schemas.openxmlformats.org/officeDocument/2006/relationships/slide" Target="slides/slide7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slide" Target="slides/slide68.xml"/><Relationship Id="rId30" Type="http://schemas.openxmlformats.org/officeDocument/2006/relationships/slide" Target="slides/slide23.xml"/><Relationship Id="rId74" Type="http://schemas.openxmlformats.org/officeDocument/2006/relationships/slide" Target="slides/slide67.xml"/><Relationship Id="rId33" Type="http://schemas.openxmlformats.org/officeDocument/2006/relationships/slide" Target="slides/slide26.xml"/><Relationship Id="rId77" Type="http://schemas.openxmlformats.org/officeDocument/2006/relationships/slide" Target="slides/slide70.xml"/><Relationship Id="rId32" Type="http://schemas.openxmlformats.org/officeDocument/2006/relationships/slide" Target="slides/slide25.xml"/><Relationship Id="rId76" Type="http://schemas.openxmlformats.org/officeDocument/2006/relationships/slide" Target="slides/slide69.xml"/><Relationship Id="rId35" Type="http://schemas.openxmlformats.org/officeDocument/2006/relationships/slide" Target="slides/slide28.xml"/><Relationship Id="rId79" Type="http://schemas.openxmlformats.org/officeDocument/2006/relationships/slide" Target="slides/slide72.xml"/><Relationship Id="rId34" Type="http://schemas.openxmlformats.org/officeDocument/2006/relationships/slide" Target="slides/slide27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5fc1dd754_2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5fc1dd754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2e4845b5e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52e4845b5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2e4845b5e_0_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2e4845b5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52e4845b5e_0_1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52e4845b5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52e4845b5e_0_1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52e4845b5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52e4845b5e_0_1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52e4845b5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52e4845b5e_0_2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52e4845b5e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52e4845b5e_0_2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52e4845b5e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2e4845b5e_0_1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52e4845b5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52e4845b5e_0_2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52e4845b5e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52e4845b5e_0_2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52e4845b5e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bbdcf60b7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abbdcf60b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2af10327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2af10327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52e4845b5e_0_3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52e4845b5e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52e4845b5e_0_3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52e4845b5e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52e4845b5e_0_3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52e4845b5e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52e4845b5e_0_7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52e4845b5e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52e4845b5e_0_3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52e4845b5e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52e4845b5e_0_3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52e4845b5e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52e4845b5e_0_3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52e4845b5e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52e4845b5e_0_4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52e4845b5e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52e4845b5e_0_4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52e4845b5e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acc27f62a3_0_2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acc27f62a3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52e4845b5e_0_4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52e4845b5e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52e4845b5e_0_4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52e4845b5e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52e4845b5e_0_5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52e4845b5e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52e4845b5e_0_5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252e4845b5e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52e4845b5e_0_5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52e4845b5e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52e4845b5e_0_5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252e4845b5e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52e4845b5e_0_5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52e4845b5e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52e4845b5e_0_5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252e4845b5e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52e4845b5e_0_6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52e4845b5e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52e4845b5e_0_6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252e4845b5e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2e4845b5e_0_2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2e4845b5e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52e4845b5e_0_6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252e4845b5e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252e4845b5e_0_7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252e4845b5e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252e4845b5e_0_7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252e4845b5e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252e4845b5e_0_7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252e4845b5e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252e4845b5e_0_7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252e4845b5e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252e4845b5e_0_7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252e4845b5e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252e4845b5e_0_3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252e4845b5e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252e4845b5e_0_8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252e4845b5e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252e4845b5e_0_8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252e4845b5e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2533e710268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2533e71026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Phase 1 - Performance Test | </a:t>
            </a:r>
            <a:r>
              <a:rPr lang="en-GB" sz="3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Client End Script | 1. 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Client end script input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af103274f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af103274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253aef8ffc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253aef8ff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Phase 1 - Performance Test | </a:t>
            </a:r>
            <a:r>
              <a:rPr lang="en-GB" sz="3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Client End Script | 1. 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Client end script input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2533e71026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2533e71026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2533e71026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2533e71026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2533e710268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2533e71026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2533e710268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2533e71026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2533e710268_0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2533e71026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2533e710268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2533e71026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2533e710268_0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2533e71026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533e710268_0_1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533e71026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2533e710268_0_1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2533e71026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af103274f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af103274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22af0573ec2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22af0573ec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2533e710268_0_1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2533e71026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253aef8ffc6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253aef8ffc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2533e710268_0_1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2533e71026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229947249a5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229947249a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29947249a5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229947249a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2533e710268_0_1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2533e71026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2533e710268_0_1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2533e710268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2533e710268_0_1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2533e710268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2533e710268_0_2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2533e710268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af103274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2af103274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1b49e728d13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1b49e728d1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252e4845b5e_0_2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252e4845b5e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2533e710268_0_2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2533e710268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2533e710268_0_2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2533e710268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125fc1dd754_2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125fc1dd754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9947249a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9947249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2e4845b5e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52e4845b5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" name="Google Shape;56;p14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4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5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5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5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6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8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2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4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512700" y="1245800"/>
            <a:ext cx="8118600" cy="258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1"/>
                </a:solidFill>
              </a:rPr>
              <a:t>SPC : A tool to diagnose bottleneck component in the backend server</a:t>
            </a:r>
            <a:endParaRPr sz="3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2CC"/>
                </a:solidFill>
              </a:rPr>
              <a:t>BPS-2 presentation by </a:t>
            </a:r>
            <a:endParaRPr sz="2800">
              <a:solidFill>
                <a:srgbClr val="FFF2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2CC"/>
                </a:solidFill>
              </a:rPr>
              <a:t>Jatin Lachhwani</a:t>
            </a:r>
            <a:endParaRPr sz="2800">
              <a:solidFill>
                <a:srgbClr val="FFF2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2CC"/>
                </a:solidFill>
              </a:rPr>
              <a:t>(Guide : Prof. Bhaskaran Raman)</a:t>
            </a:r>
            <a:endParaRPr sz="2800">
              <a:solidFill>
                <a:srgbClr val="FFF2CC"/>
              </a:solidFill>
            </a:endParaRPr>
          </a:p>
        </p:txBody>
      </p:sp>
      <p:sp>
        <p:nvSpPr>
          <p:cNvPr id="105" name="Google Shape;105;p25"/>
          <p:cNvSpPr/>
          <p:nvPr/>
        </p:nvSpPr>
        <p:spPr>
          <a:xfrm>
            <a:off x="364250" y="3307575"/>
            <a:ext cx="721200" cy="553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3" name="Google Shape;223;p34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Case Study</a:t>
            </a:r>
            <a:r>
              <a:rPr lang="en-GB"/>
              <a:t> | </a:t>
            </a:r>
            <a:r>
              <a:rPr lang="en-GB">
                <a:solidFill>
                  <a:srgbClr val="FF0000"/>
                </a:solidFill>
              </a:rPr>
              <a:t>SAFE</a:t>
            </a:r>
            <a:r>
              <a:rPr lang="en-GB"/>
              <a:t> |</a:t>
            </a:r>
            <a:r>
              <a:rPr lang="en-GB">
                <a:solidFill>
                  <a:srgbClr val="FF0000"/>
                </a:solidFill>
              </a:rPr>
              <a:t> Core Functionality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4" name="Google Shape;224;p34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439050" y="1321475"/>
            <a:ext cx="50067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Steps :</a:t>
            </a:r>
            <a:r>
              <a:rPr b="1" lang="en-GB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Taking a Quiz in SAFE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226" name="Google Shape;226;p34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34"/>
          <p:cNvSpPr txBox="1"/>
          <p:nvPr/>
        </p:nvSpPr>
        <p:spPr>
          <a:xfrm>
            <a:off x="439050" y="1875502"/>
            <a:ext cx="39315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0</a:t>
            </a:r>
            <a:r>
              <a:rPr lang="en-GB" sz="2000">
                <a:solidFill>
                  <a:srgbClr val="43434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 Instructor starts the quiz</a:t>
            </a:r>
            <a:endParaRPr>
              <a:solidFill>
                <a:srgbClr val="43434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8" name="Google Shape;228;p34"/>
          <p:cNvSpPr txBox="1"/>
          <p:nvPr/>
        </p:nvSpPr>
        <p:spPr>
          <a:xfrm>
            <a:off x="439050" y="2379251"/>
            <a:ext cx="39315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1. </a:t>
            </a:r>
            <a:r>
              <a:rPr b="1" lang="en-GB" sz="2000">
                <a:solidFill>
                  <a:srgbClr val="CC412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Login</a:t>
            </a:r>
            <a:endParaRPr b="1">
              <a:solidFill>
                <a:srgbClr val="CC412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439050" y="2881460"/>
            <a:ext cx="39315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 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Get </a:t>
            </a:r>
            <a:r>
              <a:rPr b="1" lang="en-GB" sz="2000">
                <a:solidFill>
                  <a:srgbClr val="CC412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Course List</a:t>
            </a:r>
            <a:endParaRPr b="1">
              <a:solidFill>
                <a:srgbClr val="CC412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435979" y="3383670"/>
            <a:ext cx="39315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3. Get </a:t>
            </a:r>
            <a:r>
              <a:rPr b="1" lang="en-GB" sz="2000">
                <a:solidFill>
                  <a:srgbClr val="CC412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Quiz List</a:t>
            </a:r>
            <a:endParaRPr b="1">
              <a:solidFill>
                <a:srgbClr val="CC412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1" name="Google Shape;231;p34"/>
          <p:cNvSpPr txBox="1"/>
          <p:nvPr/>
        </p:nvSpPr>
        <p:spPr>
          <a:xfrm>
            <a:off x="4660850" y="1875502"/>
            <a:ext cx="39315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4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 </a:t>
            </a: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Get</a:t>
            </a:r>
            <a:r>
              <a:rPr b="1" lang="en-GB" sz="2000">
                <a:solidFill>
                  <a:srgbClr val="CC412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Quiz Info</a:t>
            </a:r>
            <a:endParaRPr b="1">
              <a:solidFill>
                <a:srgbClr val="CC412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2" name="Google Shape;232;p34"/>
          <p:cNvSpPr txBox="1"/>
          <p:nvPr/>
        </p:nvSpPr>
        <p:spPr>
          <a:xfrm>
            <a:off x="4660850" y="2379251"/>
            <a:ext cx="39315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5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 </a:t>
            </a:r>
            <a:r>
              <a:rPr b="1" lang="en-GB" sz="2000">
                <a:solidFill>
                  <a:srgbClr val="CC412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Quiz Download</a:t>
            </a:r>
            <a:endParaRPr b="1">
              <a:solidFill>
                <a:srgbClr val="CC412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3" name="Google Shape;233;p34"/>
          <p:cNvSpPr txBox="1"/>
          <p:nvPr/>
        </p:nvSpPr>
        <p:spPr>
          <a:xfrm>
            <a:off x="4660850" y="2881460"/>
            <a:ext cx="39315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6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 </a:t>
            </a:r>
            <a:r>
              <a:rPr b="1" lang="en-GB" sz="2000">
                <a:solidFill>
                  <a:srgbClr val="CC412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Quiz Authenticate</a:t>
            </a:r>
            <a:r>
              <a:rPr lang="en-GB" sz="2000">
                <a:solidFill>
                  <a:srgbClr val="A61C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>
              <a:solidFill>
                <a:srgbClr val="A61C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4" name="Google Shape;234;p34"/>
          <p:cNvSpPr txBox="1"/>
          <p:nvPr/>
        </p:nvSpPr>
        <p:spPr>
          <a:xfrm>
            <a:off x="4657779" y="3383670"/>
            <a:ext cx="39315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7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 </a:t>
            </a:r>
            <a:r>
              <a:rPr b="1" lang="en-GB" sz="2000">
                <a:solidFill>
                  <a:srgbClr val="CC412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Quiz Submit</a:t>
            </a:r>
            <a:endParaRPr b="1">
              <a:solidFill>
                <a:srgbClr val="CC412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35" name="Google Shape;2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4875" y="1877062"/>
            <a:ext cx="492600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7950" y="2390050"/>
            <a:ext cx="492600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4875" y="2881450"/>
            <a:ext cx="492600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4875" y="3383650"/>
            <a:ext cx="492600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9750" y="1877050"/>
            <a:ext cx="492600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9750" y="2379225"/>
            <a:ext cx="492600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9750" y="2881450"/>
            <a:ext cx="492600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9750" y="3383650"/>
            <a:ext cx="492600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4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Introduction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44" name="Google Shape;24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0" name="Google Shape;250;p35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Case Study</a:t>
            </a:r>
            <a:r>
              <a:rPr lang="en-GB"/>
              <a:t> | </a:t>
            </a:r>
            <a:r>
              <a:rPr lang="en-GB">
                <a:solidFill>
                  <a:srgbClr val="FF0000"/>
                </a:solidFill>
              </a:rPr>
              <a:t>Previous Work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51" name="Google Shape;251;p35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2" name="Google Shape;252;p35"/>
          <p:cNvSpPr txBox="1"/>
          <p:nvPr/>
        </p:nvSpPr>
        <p:spPr>
          <a:xfrm>
            <a:off x="439050" y="1321475"/>
            <a:ext cx="50388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identify bottleneck APIs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among them.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253" name="Google Shape;253;p35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35"/>
          <p:cNvSpPr txBox="1"/>
          <p:nvPr/>
        </p:nvSpPr>
        <p:spPr>
          <a:xfrm>
            <a:off x="439050" y="1875502"/>
            <a:ext cx="39315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0. Instructor starts the quiz</a:t>
            </a:r>
            <a:endParaRPr>
              <a:solidFill>
                <a:srgbClr val="43434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5" name="Google Shape;255;p35"/>
          <p:cNvSpPr txBox="1"/>
          <p:nvPr/>
        </p:nvSpPr>
        <p:spPr>
          <a:xfrm>
            <a:off x="439050" y="2379251"/>
            <a:ext cx="39315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1. </a:t>
            </a:r>
            <a:r>
              <a:rPr b="1" lang="en-GB" sz="2000">
                <a:solidFill>
                  <a:srgbClr val="CC412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Login</a:t>
            </a:r>
            <a:endParaRPr b="1">
              <a:solidFill>
                <a:srgbClr val="CC412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6" name="Google Shape;256;p35"/>
          <p:cNvSpPr txBox="1"/>
          <p:nvPr/>
        </p:nvSpPr>
        <p:spPr>
          <a:xfrm>
            <a:off x="439050" y="2881460"/>
            <a:ext cx="39315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2. Get </a:t>
            </a:r>
            <a:r>
              <a:rPr b="1" lang="en-GB" sz="2000">
                <a:solidFill>
                  <a:srgbClr val="CC412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Course List</a:t>
            </a:r>
            <a:endParaRPr b="1">
              <a:solidFill>
                <a:srgbClr val="CC412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7" name="Google Shape;257;p35"/>
          <p:cNvSpPr txBox="1"/>
          <p:nvPr/>
        </p:nvSpPr>
        <p:spPr>
          <a:xfrm>
            <a:off x="435979" y="3383670"/>
            <a:ext cx="39315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3. Get </a:t>
            </a:r>
            <a:r>
              <a:rPr b="1" lang="en-GB" sz="2000">
                <a:solidFill>
                  <a:srgbClr val="CC412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Quiz List</a:t>
            </a:r>
            <a:endParaRPr b="1">
              <a:solidFill>
                <a:srgbClr val="CC412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8" name="Google Shape;258;p35"/>
          <p:cNvSpPr txBox="1"/>
          <p:nvPr/>
        </p:nvSpPr>
        <p:spPr>
          <a:xfrm>
            <a:off x="4660850" y="1875502"/>
            <a:ext cx="39315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4. </a:t>
            </a: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Get</a:t>
            </a:r>
            <a:r>
              <a:rPr b="1" lang="en-GB" sz="2000">
                <a:solidFill>
                  <a:srgbClr val="CC412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Quiz Info</a:t>
            </a:r>
            <a:endParaRPr b="1">
              <a:solidFill>
                <a:srgbClr val="CC412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9" name="Google Shape;259;p35"/>
          <p:cNvSpPr txBox="1"/>
          <p:nvPr/>
        </p:nvSpPr>
        <p:spPr>
          <a:xfrm>
            <a:off x="4660850" y="2379251"/>
            <a:ext cx="39315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5. </a:t>
            </a:r>
            <a:r>
              <a:rPr b="1" lang="en-GB" sz="2000">
                <a:solidFill>
                  <a:srgbClr val="CC412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Quiz Download</a:t>
            </a:r>
            <a:endParaRPr b="1">
              <a:solidFill>
                <a:srgbClr val="CC412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0" name="Google Shape;260;p35"/>
          <p:cNvSpPr txBox="1"/>
          <p:nvPr/>
        </p:nvSpPr>
        <p:spPr>
          <a:xfrm>
            <a:off x="4660850" y="2881460"/>
            <a:ext cx="39315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6. </a:t>
            </a:r>
            <a:r>
              <a:rPr b="1" lang="en-GB" sz="2000">
                <a:solidFill>
                  <a:srgbClr val="CC412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Quiz </a:t>
            </a:r>
            <a:r>
              <a:rPr b="1" lang="en-GB" sz="2000">
                <a:solidFill>
                  <a:srgbClr val="CC412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Authenticate</a:t>
            </a:r>
            <a:r>
              <a:rPr lang="en-GB" sz="2000">
                <a:solidFill>
                  <a:srgbClr val="A61C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>
              <a:solidFill>
                <a:srgbClr val="A61C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1" name="Google Shape;261;p35"/>
          <p:cNvSpPr txBox="1"/>
          <p:nvPr/>
        </p:nvSpPr>
        <p:spPr>
          <a:xfrm>
            <a:off x="4657779" y="3383670"/>
            <a:ext cx="39315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7. </a:t>
            </a:r>
            <a:r>
              <a:rPr b="1" lang="en-GB" sz="2000">
                <a:solidFill>
                  <a:srgbClr val="CC412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Quiz Submit</a:t>
            </a:r>
            <a:endParaRPr b="1">
              <a:solidFill>
                <a:srgbClr val="CC412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62" name="Google Shape;26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4875" y="1877062"/>
            <a:ext cx="492600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7950" y="2390050"/>
            <a:ext cx="492600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4875" y="2881450"/>
            <a:ext cx="492600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4875" y="3383650"/>
            <a:ext cx="492600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9750" y="1877050"/>
            <a:ext cx="492600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9750" y="2379225"/>
            <a:ext cx="492600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9750" y="2881450"/>
            <a:ext cx="492600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9750" y="3383650"/>
            <a:ext cx="492600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Introduction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71" name="Google Shape;27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77" name="Google Shape;277;p36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Case Study</a:t>
            </a:r>
            <a:r>
              <a:rPr lang="en-GB"/>
              <a:t> | </a:t>
            </a:r>
            <a:r>
              <a:rPr lang="en-GB">
                <a:solidFill>
                  <a:srgbClr val="FF0000"/>
                </a:solidFill>
              </a:rPr>
              <a:t>Previous Work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78" name="Google Shape;278;p36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79" name="Google Shape;279;p36"/>
          <p:cNvSpPr txBox="1"/>
          <p:nvPr/>
        </p:nvSpPr>
        <p:spPr>
          <a:xfrm>
            <a:off x="439050" y="1181025"/>
            <a:ext cx="60705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Tried to find bottleneck APIs.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280" name="Google Shape;280;p36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36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Introduction</a:t>
            </a:r>
            <a:endParaRPr sz="2400">
              <a:solidFill>
                <a:srgbClr val="FFFFFF"/>
              </a:solidFill>
            </a:endParaRPr>
          </a:p>
        </p:txBody>
      </p:sp>
      <p:graphicFrame>
        <p:nvGraphicFramePr>
          <p:cNvPr id="282" name="Google Shape;282;p36"/>
          <p:cNvGraphicFramePr/>
          <p:nvPr/>
        </p:nvGraphicFramePr>
        <p:xfrm>
          <a:off x="439050" y="171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{14C62355-7FE6-4ED0-93EE-3F0D6238B001}</a:tableStyleId>
              </a:tblPr>
              <a:tblGrid>
                <a:gridCol w="1852625"/>
                <a:gridCol w="207007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API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Avg. Resp. time(ms) 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1. </a:t>
                      </a:r>
                      <a:r>
                        <a:rPr b="1" lang="en-GB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Login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4279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2. Get </a:t>
                      </a:r>
                      <a:r>
                        <a:rPr b="1" lang="en-GB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Course List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4378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3. Get </a:t>
                      </a:r>
                      <a:r>
                        <a:rPr b="1" lang="en-GB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Quiz List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4278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4. </a:t>
                      </a:r>
                      <a:r>
                        <a:rPr b="1" lang="en-GB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Get Quiz Info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9407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5. </a:t>
                      </a:r>
                      <a:r>
                        <a:rPr b="1" lang="en-GB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Quiz Download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7766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6. </a:t>
                      </a:r>
                      <a:r>
                        <a:rPr b="1" lang="en-GB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Quiz Authenticate</a:t>
                      </a:r>
                      <a:r>
                        <a:rPr lang="en-GB">
                          <a:solidFill>
                            <a:srgbClr val="A61C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4278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7. </a:t>
                      </a:r>
                      <a:r>
                        <a:rPr b="1" lang="en-GB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Quiz Submit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5704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3" name="Google Shape;283;p36"/>
          <p:cNvSpPr txBox="1"/>
          <p:nvPr/>
        </p:nvSpPr>
        <p:spPr>
          <a:xfrm>
            <a:off x="6765500" y="2962975"/>
            <a:ext cx="2205300" cy="178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666666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Test Conditions </a:t>
            </a:r>
            <a:endParaRPr sz="1600">
              <a:solidFill>
                <a:srgbClr val="666666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666666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Num of users : 100</a:t>
            </a:r>
            <a:endParaRPr sz="1600">
              <a:solidFill>
                <a:srgbClr val="666666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666666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Spawn Rate : 10/s</a:t>
            </a:r>
            <a:endParaRPr sz="1600">
              <a:solidFill>
                <a:srgbClr val="666666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rgbClr val="666666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Num Questions : 10</a:t>
            </a:r>
            <a:endParaRPr sz="1600">
              <a:solidFill>
                <a:srgbClr val="666666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4" name="Google Shape;28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90" name="Google Shape;290;p37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Case Study</a:t>
            </a:r>
            <a:r>
              <a:rPr lang="en-GB"/>
              <a:t> | </a:t>
            </a:r>
            <a:r>
              <a:rPr lang="en-GB">
                <a:solidFill>
                  <a:srgbClr val="FF0000"/>
                </a:solidFill>
              </a:rPr>
              <a:t>Previous Work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1" name="Google Shape;291;p37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92" name="Google Shape;292;p37"/>
          <p:cNvSpPr txBox="1"/>
          <p:nvPr/>
        </p:nvSpPr>
        <p:spPr>
          <a:xfrm>
            <a:off x="439050" y="1181025"/>
            <a:ext cx="60705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Tried to find bottleneck APIs.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293" name="Google Shape;293;p37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37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Introduction</a:t>
            </a:r>
            <a:endParaRPr sz="2400">
              <a:solidFill>
                <a:srgbClr val="FFFFFF"/>
              </a:solidFill>
            </a:endParaRPr>
          </a:p>
        </p:txBody>
      </p:sp>
      <p:graphicFrame>
        <p:nvGraphicFramePr>
          <p:cNvPr id="295" name="Google Shape;295;p37"/>
          <p:cNvGraphicFramePr/>
          <p:nvPr/>
        </p:nvGraphicFramePr>
        <p:xfrm>
          <a:off x="439050" y="171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{14C62355-7FE6-4ED0-93EE-3F0D6238B001}</a:tableStyleId>
              </a:tblPr>
              <a:tblGrid>
                <a:gridCol w="1852625"/>
                <a:gridCol w="207007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API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Avg. Resp. time(ms) 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1. </a:t>
                      </a:r>
                      <a:r>
                        <a:rPr b="1" lang="en-GB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Login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4279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2. Get </a:t>
                      </a:r>
                      <a:r>
                        <a:rPr b="1" lang="en-GB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Course List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4378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3. Get </a:t>
                      </a:r>
                      <a:r>
                        <a:rPr b="1" lang="en-GB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Quiz List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4278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4. </a:t>
                      </a:r>
                      <a:r>
                        <a:rPr b="1" lang="en-GB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Get Quiz Info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9407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5. </a:t>
                      </a:r>
                      <a:r>
                        <a:rPr b="1" lang="en-GB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Quiz Download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7766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6. </a:t>
                      </a:r>
                      <a:r>
                        <a:rPr b="1" lang="en-GB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Quiz Authenticate</a:t>
                      </a:r>
                      <a:r>
                        <a:rPr lang="en-GB">
                          <a:solidFill>
                            <a:srgbClr val="A61C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4278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7. </a:t>
                      </a:r>
                      <a:r>
                        <a:rPr b="1" lang="en-GB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Quiz Submit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5704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6" name="Google Shape;296;p37"/>
          <p:cNvSpPr txBox="1"/>
          <p:nvPr/>
        </p:nvSpPr>
        <p:spPr>
          <a:xfrm>
            <a:off x="5675250" y="1904700"/>
            <a:ext cx="1024200" cy="43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rgbClr val="666666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Too high</a:t>
            </a:r>
            <a:endParaRPr sz="1600">
              <a:solidFill>
                <a:srgbClr val="666666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97" name="Google Shape;297;p37"/>
          <p:cNvSpPr txBox="1"/>
          <p:nvPr/>
        </p:nvSpPr>
        <p:spPr>
          <a:xfrm>
            <a:off x="6699450" y="1904700"/>
            <a:ext cx="2005500" cy="43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rgbClr val="666666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for</a:t>
            </a:r>
            <a:r>
              <a:rPr lang="en-GB" sz="1600">
                <a:solidFill>
                  <a:srgbClr val="666666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these conditions</a:t>
            </a:r>
            <a:endParaRPr sz="1600">
              <a:solidFill>
                <a:srgbClr val="666666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98" name="Google Shape;298;p37"/>
          <p:cNvSpPr/>
          <p:nvPr/>
        </p:nvSpPr>
        <p:spPr>
          <a:xfrm>
            <a:off x="2291675" y="2288900"/>
            <a:ext cx="1024200" cy="2804700"/>
          </a:xfrm>
          <a:prstGeom prst="roundRect">
            <a:avLst>
              <a:gd fmla="val 16667" name="adj"/>
            </a:avLst>
          </a:prstGeom>
          <a:solidFill>
            <a:srgbClr val="FFFFFF">
              <a:alpha val="12549"/>
            </a:srgbClr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37"/>
          <p:cNvCxnSpPr>
            <a:endCxn id="296" idx="1"/>
          </p:cNvCxnSpPr>
          <p:nvPr/>
        </p:nvCxnSpPr>
        <p:spPr>
          <a:xfrm flipH="1" rot="10800000">
            <a:off x="3334050" y="2120250"/>
            <a:ext cx="2341200" cy="455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37"/>
          <p:cNvCxnSpPr>
            <a:endCxn id="301" idx="0"/>
          </p:cNvCxnSpPr>
          <p:nvPr/>
        </p:nvCxnSpPr>
        <p:spPr>
          <a:xfrm>
            <a:off x="7691450" y="2339775"/>
            <a:ext cx="176700" cy="124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Google Shape;30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3" name="Google Shape;303;p37"/>
          <p:cNvSpPr txBox="1"/>
          <p:nvPr/>
        </p:nvSpPr>
        <p:spPr>
          <a:xfrm>
            <a:off x="6765500" y="2962975"/>
            <a:ext cx="2205300" cy="178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666666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Test Conditions </a:t>
            </a:r>
            <a:endParaRPr sz="1600">
              <a:solidFill>
                <a:srgbClr val="666666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666666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Num of users : 100</a:t>
            </a:r>
            <a:endParaRPr sz="1600">
              <a:solidFill>
                <a:srgbClr val="666666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666666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Spawn Rate : 10/s</a:t>
            </a:r>
            <a:endParaRPr sz="1600">
              <a:solidFill>
                <a:srgbClr val="666666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rgbClr val="666666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Num Questions : 10</a:t>
            </a:r>
            <a:endParaRPr sz="1600">
              <a:solidFill>
                <a:srgbClr val="666666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09" name="Google Shape;309;p38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Case Study</a:t>
            </a:r>
            <a:r>
              <a:rPr lang="en-GB"/>
              <a:t> | </a:t>
            </a:r>
            <a:r>
              <a:rPr lang="en-GB">
                <a:solidFill>
                  <a:srgbClr val="FF0000"/>
                </a:solidFill>
              </a:rPr>
              <a:t>Previous Work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10" name="Google Shape;310;p38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11" name="Google Shape;311;p38"/>
          <p:cNvSpPr txBox="1"/>
          <p:nvPr/>
        </p:nvSpPr>
        <p:spPr>
          <a:xfrm>
            <a:off x="439050" y="1181025"/>
            <a:ext cx="60705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Tried to find bottleneck APIs.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312" name="Google Shape;312;p38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p38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Introduction</a:t>
            </a:r>
            <a:endParaRPr sz="2400">
              <a:solidFill>
                <a:srgbClr val="FFFFFF"/>
              </a:solidFill>
            </a:endParaRPr>
          </a:p>
        </p:txBody>
      </p:sp>
      <p:graphicFrame>
        <p:nvGraphicFramePr>
          <p:cNvPr id="314" name="Google Shape;314;p38"/>
          <p:cNvGraphicFramePr/>
          <p:nvPr/>
        </p:nvGraphicFramePr>
        <p:xfrm>
          <a:off x="439050" y="171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{14C62355-7FE6-4ED0-93EE-3F0D6238B001}</a:tableStyleId>
              </a:tblPr>
              <a:tblGrid>
                <a:gridCol w="1852625"/>
                <a:gridCol w="207007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API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Avg. Resp. time(ms) 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1. </a:t>
                      </a:r>
                      <a:r>
                        <a:rPr b="1" lang="en-GB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Login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4279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2. Get </a:t>
                      </a:r>
                      <a:r>
                        <a:rPr b="1" lang="en-GB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Course List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4378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3. Get </a:t>
                      </a:r>
                      <a:r>
                        <a:rPr b="1" lang="en-GB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Quiz List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4278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4. </a:t>
                      </a:r>
                      <a:r>
                        <a:rPr b="1" lang="en-GB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Get Quiz Info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9407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5. </a:t>
                      </a:r>
                      <a:r>
                        <a:rPr b="1" lang="en-GB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Quiz Download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7766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6. </a:t>
                      </a:r>
                      <a:r>
                        <a:rPr b="1" lang="en-GB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Quiz Authenticate</a:t>
                      </a:r>
                      <a:r>
                        <a:rPr lang="en-GB">
                          <a:solidFill>
                            <a:srgbClr val="A61C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4278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7. </a:t>
                      </a:r>
                      <a:r>
                        <a:rPr b="1" lang="en-GB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Quiz Submit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5704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5" name="Google Shape;315;p38"/>
          <p:cNvSpPr txBox="1"/>
          <p:nvPr/>
        </p:nvSpPr>
        <p:spPr>
          <a:xfrm>
            <a:off x="5675250" y="1904700"/>
            <a:ext cx="1024200" cy="43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rgbClr val="666666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Too high</a:t>
            </a:r>
            <a:endParaRPr sz="1600">
              <a:solidFill>
                <a:srgbClr val="666666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16" name="Google Shape;316;p38"/>
          <p:cNvSpPr txBox="1"/>
          <p:nvPr/>
        </p:nvSpPr>
        <p:spPr>
          <a:xfrm>
            <a:off x="6699450" y="1904700"/>
            <a:ext cx="2005500" cy="43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rgbClr val="666666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</a:t>
            </a:r>
            <a:r>
              <a:rPr lang="en-GB" sz="1600">
                <a:solidFill>
                  <a:srgbClr val="666666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or these conditions</a:t>
            </a:r>
            <a:endParaRPr sz="1600">
              <a:solidFill>
                <a:srgbClr val="666666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17" name="Google Shape;317;p38"/>
          <p:cNvSpPr/>
          <p:nvPr/>
        </p:nvSpPr>
        <p:spPr>
          <a:xfrm>
            <a:off x="2291675" y="2288900"/>
            <a:ext cx="1024200" cy="2804700"/>
          </a:xfrm>
          <a:prstGeom prst="roundRect">
            <a:avLst>
              <a:gd fmla="val 16667" name="adj"/>
            </a:avLst>
          </a:prstGeom>
          <a:solidFill>
            <a:srgbClr val="FFFFFF">
              <a:alpha val="12549"/>
            </a:srgbClr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8" name="Google Shape;318;p38"/>
          <p:cNvCxnSpPr>
            <a:endCxn id="315" idx="1"/>
          </p:cNvCxnSpPr>
          <p:nvPr/>
        </p:nvCxnSpPr>
        <p:spPr>
          <a:xfrm flipH="1" rot="10800000">
            <a:off x="3334050" y="2120250"/>
            <a:ext cx="2341200" cy="441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8"/>
          <p:cNvCxnSpPr>
            <a:endCxn id="320" idx="0"/>
          </p:cNvCxnSpPr>
          <p:nvPr/>
        </p:nvCxnSpPr>
        <p:spPr>
          <a:xfrm>
            <a:off x="7691450" y="2339775"/>
            <a:ext cx="176700" cy="124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8"/>
          <p:cNvCxnSpPr/>
          <p:nvPr/>
        </p:nvCxnSpPr>
        <p:spPr>
          <a:xfrm flipH="1">
            <a:off x="5874275" y="2346825"/>
            <a:ext cx="701100" cy="780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38"/>
          <p:cNvSpPr txBox="1"/>
          <p:nvPr/>
        </p:nvSpPr>
        <p:spPr>
          <a:xfrm>
            <a:off x="4494150" y="3143275"/>
            <a:ext cx="2205300" cy="67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6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Possibility</a:t>
            </a:r>
            <a:r>
              <a:rPr b="1" lang="en-GB" sz="16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of a system level bottleneck</a:t>
            </a:r>
            <a:endParaRPr b="1" sz="16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23" name="Google Shape;32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4" name="Google Shape;324;p38"/>
          <p:cNvSpPr txBox="1"/>
          <p:nvPr/>
        </p:nvSpPr>
        <p:spPr>
          <a:xfrm>
            <a:off x="6765500" y="2962975"/>
            <a:ext cx="2205300" cy="178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666666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Test Conditions </a:t>
            </a:r>
            <a:endParaRPr sz="1600">
              <a:solidFill>
                <a:srgbClr val="666666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666666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Num of users : 100</a:t>
            </a:r>
            <a:endParaRPr sz="1600">
              <a:solidFill>
                <a:srgbClr val="666666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666666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Spawn Rate : 10/s</a:t>
            </a:r>
            <a:endParaRPr sz="1600">
              <a:solidFill>
                <a:srgbClr val="666666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rgbClr val="666666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Num Questions : 10</a:t>
            </a:r>
            <a:endParaRPr sz="1600">
              <a:solidFill>
                <a:srgbClr val="666666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30" name="Google Shape;330;p39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Case Study</a:t>
            </a:r>
            <a:r>
              <a:rPr lang="en-GB"/>
              <a:t> | </a:t>
            </a:r>
            <a:r>
              <a:rPr lang="en-GB">
                <a:solidFill>
                  <a:srgbClr val="FF0000"/>
                </a:solidFill>
              </a:rPr>
              <a:t>Previous Work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31" name="Google Shape;331;p39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32" name="Google Shape;332;p39"/>
          <p:cNvSpPr txBox="1"/>
          <p:nvPr/>
        </p:nvSpPr>
        <p:spPr>
          <a:xfrm>
            <a:off x="439050" y="1181025"/>
            <a:ext cx="60705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Analysed the logs of each component in SAFE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333" name="Google Shape;333;p39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Google Shape;334;p39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Introduction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335" name="Google Shape;3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225" y="1911900"/>
            <a:ext cx="8287548" cy="275176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6" name="Google Shape;33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0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42" name="Google Shape;342;p40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Case Study</a:t>
            </a:r>
            <a:r>
              <a:rPr lang="en-GB"/>
              <a:t> | </a:t>
            </a:r>
            <a:r>
              <a:rPr lang="en-GB">
                <a:solidFill>
                  <a:srgbClr val="FF0000"/>
                </a:solidFill>
              </a:rPr>
              <a:t>Previous Work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43" name="Google Shape;343;p40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44" name="Google Shape;344;p40"/>
          <p:cNvSpPr txBox="1"/>
          <p:nvPr/>
        </p:nvSpPr>
        <p:spPr>
          <a:xfrm>
            <a:off x="439050" y="1181025"/>
            <a:ext cx="56856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Analysed the logs of each component in SAFE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345" name="Google Shape;345;p40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40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Introduction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347" name="Google Shape;3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225" y="1911900"/>
            <a:ext cx="8287548" cy="275176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8" name="Google Shape;348;p40"/>
          <p:cNvSpPr/>
          <p:nvPr/>
        </p:nvSpPr>
        <p:spPr>
          <a:xfrm>
            <a:off x="4987000" y="2239500"/>
            <a:ext cx="1609800" cy="1194900"/>
          </a:xfrm>
          <a:prstGeom prst="roundRect">
            <a:avLst>
              <a:gd fmla="val 16667" name="adj"/>
            </a:avLst>
          </a:prstGeom>
          <a:solidFill>
            <a:srgbClr val="FFFFFF">
              <a:alpha val="12549"/>
            </a:srgbClr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0"/>
          <p:cNvSpPr txBox="1"/>
          <p:nvPr/>
        </p:nvSpPr>
        <p:spPr>
          <a:xfrm>
            <a:off x="6197150" y="1673625"/>
            <a:ext cx="1433400" cy="492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Bottleneck</a:t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50" name="Google Shape;350;p40"/>
          <p:cNvSpPr/>
          <p:nvPr/>
        </p:nvSpPr>
        <p:spPr>
          <a:xfrm>
            <a:off x="6197150" y="2109375"/>
            <a:ext cx="343500" cy="242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57" name="Google Shape;357;p41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Case Study</a:t>
            </a:r>
            <a:r>
              <a:rPr lang="en-GB"/>
              <a:t> | </a:t>
            </a:r>
            <a:r>
              <a:rPr lang="en-GB">
                <a:solidFill>
                  <a:srgbClr val="FF0000"/>
                </a:solidFill>
              </a:rPr>
              <a:t>Previous Work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58" name="Google Shape;358;p41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59" name="Google Shape;359;p41"/>
          <p:cNvSpPr txBox="1"/>
          <p:nvPr/>
        </p:nvSpPr>
        <p:spPr>
          <a:xfrm>
            <a:off x="439050" y="1181025"/>
            <a:ext cx="69447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After Properly configuring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uWSGI 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(bottleneck component)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360" name="Google Shape;360;p41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41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Introduction</a:t>
            </a:r>
            <a:endParaRPr sz="2400">
              <a:solidFill>
                <a:srgbClr val="FFFFFF"/>
              </a:solidFill>
            </a:endParaRPr>
          </a:p>
        </p:txBody>
      </p:sp>
      <p:graphicFrame>
        <p:nvGraphicFramePr>
          <p:cNvPr id="362" name="Google Shape;362;p41"/>
          <p:cNvGraphicFramePr/>
          <p:nvPr/>
        </p:nvGraphicFramePr>
        <p:xfrm>
          <a:off x="4361750" y="171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{14C62355-7FE6-4ED0-93EE-3F0D6238B001}</a:tableStyleId>
              </a:tblPr>
              <a:tblGrid>
                <a:gridCol w="22053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Avg. Resp. time(ms) 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(uWSGI configured)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>
                          <a:solidFill>
                            <a:srgbClr val="6AA84F"/>
                          </a:solidFill>
                        </a:rPr>
                        <a:t>1968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>
                          <a:solidFill>
                            <a:srgbClr val="6AA84F"/>
                          </a:solidFill>
                        </a:rPr>
                        <a:t>438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>
                          <a:solidFill>
                            <a:srgbClr val="6AA84F"/>
                          </a:solidFill>
                        </a:rPr>
                        <a:t>519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>
                          <a:solidFill>
                            <a:srgbClr val="6AA84F"/>
                          </a:solidFill>
                        </a:rPr>
                        <a:t>306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>
                          <a:solidFill>
                            <a:srgbClr val="6AA84F"/>
                          </a:solidFill>
                        </a:rPr>
                        <a:t>325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>
                          <a:solidFill>
                            <a:srgbClr val="6AA84F"/>
                          </a:solidFill>
                        </a:rPr>
                        <a:t>405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>
                          <a:solidFill>
                            <a:srgbClr val="6AA84F"/>
                          </a:solidFill>
                        </a:rPr>
                        <a:t>783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63" name="Google Shape;363;p41"/>
          <p:cNvGraphicFramePr/>
          <p:nvPr/>
        </p:nvGraphicFramePr>
        <p:xfrm>
          <a:off x="439050" y="171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{14C62355-7FE6-4ED0-93EE-3F0D6238B001}</a:tableStyleId>
              </a:tblPr>
              <a:tblGrid>
                <a:gridCol w="1852625"/>
                <a:gridCol w="207007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API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Avg. Resp. time(ms) 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1. </a:t>
                      </a:r>
                      <a:r>
                        <a:rPr b="1" lang="en-GB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Login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4279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2. Get </a:t>
                      </a:r>
                      <a:r>
                        <a:rPr b="1" lang="en-GB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Course List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4378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3. Get </a:t>
                      </a:r>
                      <a:r>
                        <a:rPr b="1" lang="en-GB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Quiz List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4278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4. </a:t>
                      </a:r>
                      <a:r>
                        <a:rPr b="1" lang="en-GB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Get Quiz Info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9407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5. </a:t>
                      </a:r>
                      <a:r>
                        <a:rPr b="1" lang="en-GB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Quiz Download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7766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6. </a:t>
                      </a:r>
                      <a:r>
                        <a:rPr b="1" lang="en-GB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Quiz Authenticate</a:t>
                      </a:r>
                      <a:r>
                        <a:rPr lang="en-GB">
                          <a:solidFill>
                            <a:srgbClr val="A61C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4278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7. </a:t>
                      </a:r>
                      <a:r>
                        <a:rPr b="1" lang="en-GB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Quiz Submit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5704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4" name="Google Shape;36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5" name="Google Shape;365;p41"/>
          <p:cNvSpPr txBox="1"/>
          <p:nvPr/>
        </p:nvSpPr>
        <p:spPr>
          <a:xfrm>
            <a:off x="6765500" y="2962975"/>
            <a:ext cx="2205300" cy="178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666666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Test Conditions </a:t>
            </a:r>
            <a:endParaRPr sz="1600">
              <a:solidFill>
                <a:srgbClr val="666666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666666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Num of users : 100</a:t>
            </a:r>
            <a:endParaRPr sz="1600">
              <a:solidFill>
                <a:srgbClr val="666666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666666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Spawn Rate : 10/s</a:t>
            </a:r>
            <a:endParaRPr sz="1600">
              <a:solidFill>
                <a:srgbClr val="666666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rgbClr val="666666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Num Questions : 10</a:t>
            </a:r>
            <a:endParaRPr sz="1600">
              <a:solidFill>
                <a:srgbClr val="666666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2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71" name="Google Shape;371;p42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Case Study</a:t>
            </a:r>
            <a:r>
              <a:rPr lang="en-GB"/>
              <a:t> | </a:t>
            </a:r>
            <a:r>
              <a:rPr lang="en-GB">
                <a:solidFill>
                  <a:srgbClr val="FF0000"/>
                </a:solidFill>
              </a:rPr>
              <a:t>Previous Work Conclusion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72" name="Google Shape;372;p42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73" name="Google Shape;373;p42"/>
          <p:cNvSpPr txBox="1"/>
          <p:nvPr/>
        </p:nvSpPr>
        <p:spPr>
          <a:xfrm>
            <a:off x="399750" y="1188200"/>
            <a:ext cx="66300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System level bottleneck component(s)</a:t>
            </a:r>
            <a:endParaRPr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374" name="Google Shape;374;p42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5" name="Google Shape;375;p42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Introduction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76" name="Google Shape;376;p42"/>
          <p:cNvSpPr txBox="1"/>
          <p:nvPr/>
        </p:nvSpPr>
        <p:spPr>
          <a:xfrm>
            <a:off x="399750" y="1855725"/>
            <a:ext cx="24981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are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-GB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hard to detect</a:t>
            </a:r>
            <a:endParaRPr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77" name="Google Shape;377;p42"/>
          <p:cNvSpPr txBox="1"/>
          <p:nvPr/>
        </p:nvSpPr>
        <p:spPr>
          <a:xfrm>
            <a:off x="399750" y="3106825"/>
            <a:ext cx="56748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have a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-GB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significant impact on overall performance</a:t>
            </a:r>
            <a:endParaRPr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78" name="Google Shape;378;p42"/>
          <p:cNvSpPr txBox="1"/>
          <p:nvPr/>
        </p:nvSpPr>
        <p:spPr>
          <a:xfrm>
            <a:off x="399750" y="2458900"/>
            <a:ext cx="37644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can stay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-GB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unnoticed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for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-GB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too long</a:t>
            </a:r>
            <a:endParaRPr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79" name="Google Shape;37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3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85" name="Google Shape;385;p43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86" name="Google Shape;386;p43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87" name="Google Shape;387;p43"/>
          <p:cNvSpPr txBox="1"/>
          <p:nvPr/>
        </p:nvSpPr>
        <p:spPr>
          <a:xfrm>
            <a:off x="399750" y="1188200"/>
            <a:ext cx="66300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To create a tool </a:t>
            </a: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that is</a:t>
            </a:r>
            <a:endParaRPr b="1"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388" name="Google Shape;388;p43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9" name="Google Shape;389;p43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Introduction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90" name="Google Shape;390;p43"/>
          <p:cNvSpPr txBox="1"/>
          <p:nvPr/>
        </p:nvSpPr>
        <p:spPr>
          <a:xfrm>
            <a:off x="399750" y="2008125"/>
            <a:ext cx="66300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helps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to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-GB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detect System level bottleneck component(s).</a:t>
            </a:r>
            <a:endParaRPr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91" name="Google Shape;391;p43"/>
          <p:cNvSpPr txBox="1"/>
          <p:nvPr/>
        </p:nvSpPr>
        <p:spPr>
          <a:xfrm>
            <a:off x="399750" y="3183025"/>
            <a:ext cx="56748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easy to use and configure</a:t>
            </a:r>
            <a:endParaRPr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92" name="Google Shape;392;p43"/>
          <p:cNvSpPr txBox="1"/>
          <p:nvPr/>
        </p:nvSpPr>
        <p:spPr>
          <a:xfrm>
            <a:off x="399750" y="2611300"/>
            <a:ext cx="65979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independent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of any </a:t>
            </a:r>
            <a:r>
              <a:rPr lang="en-GB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application specific APIs</a:t>
            </a:r>
            <a:endParaRPr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93" name="Google Shape;393;p43"/>
          <p:cNvSpPr txBox="1"/>
          <p:nvPr/>
        </p:nvSpPr>
        <p:spPr>
          <a:xfrm>
            <a:off x="399750" y="3754750"/>
            <a:ext cx="56748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visual feedback </a:t>
            </a: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for analysis of components.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94" name="Google Shape;39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2" name="Google Shape;112;p26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Contents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3" name="Google Shape;113;p26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14" name="Google Shape;114;p26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26"/>
          <p:cNvSpPr txBox="1"/>
          <p:nvPr/>
        </p:nvSpPr>
        <p:spPr>
          <a:xfrm>
            <a:off x="451975" y="1410438"/>
            <a:ext cx="1902000" cy="4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Introduction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451975" y="2035063"/>
            <a:ext cx="1902000" cy="4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SPC Overview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7" name="Google Shape;117;p26"/>
          <p:cNvSpPr txBox="1"/>
          <p:nvPr/>
        </p:nvSpPr>
        <p:spPr>
          <a:xfrm>
            <a:off x="439050" y="2701000"/>
            <a:ext cx="2610300" cy="4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SPC Implementation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8" name="Google Shape;118;p26"/>
          <p:cNvSpPr txBox="1"/>
          <p:nvPr/>
        </p:nvSpPr>
        <p:spPr>
          <a:xfrm>
            <a:off x="439050" y="3366925"/>
            <a:ext cx="3452400" cy="4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SPC Functionality Testing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9" name="Google Shape;119;p26"/>
          <p:cNvSpPr txBox="1"/>
          <p:nvPr/>
        </p:nvSpPr>
        <p:spPr>
          <a:xfrm>
            <a:off x="439050" y="4032850"/>
            <a:ext cx="3231900" cy="4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Conclusion &amp; Future Work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0" name="Google Shape;12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4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00" name="Google Shape;400;p44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01" name="Google Shape;401;p44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02" name="Google Shape;402;p44"/>
          <p:cNvSpPr txBox="1"/>
          <p:nvPr/>
        </p:nvSpPr>
        <p:spPr>
          <a:xfrm>
            <a:off x="399750" y="1188200"/>
            <a:ext cx="66300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To create a tool </a:t>
            </a: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that is</a:t>
            </a:r>
            <a:endParaRPr b="1"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403" name="Google Shape;403;p44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4" name="Google Shape;404;p44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Introduction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05" name="Google Shape;405;p44"/>
          <p:cNvSpPr txBox="1"/>
          <p:nvPr/>
        </p:nvSpPr>
        <p:spPr>
          <a:xfrm>
            <a:off x="399750" y="2008125"/>
            <a:ext cx="66300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able to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-GB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detect System level bottleneck component(s).</a:t>
            </a:r>
            <a:endParaRPr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06" name="Google Shape;406;p44"/>
          <p:cNvSpPr txBox="1"/>
          <p:nvPr/>
        </p:nvSpPr>
        <p:spPr>
          <a:xfrm>
            <a:off x="399750" y="3183025"/>
            <a:ext cx="56748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easy to use and configure</a:t>
            </a:r>
            <a:endParaRPr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07" name="Google Shape;407;p44"/>
          <p:cNvSpPr txBox="1"/>
          <p:nvPr/>
        </p:nvSpPr>
        <p:spPr>
          <a:xfrm>
            <a:off x="399750" y="2611300"/>
            <a:ext cx="65979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independent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of any </a:t>
            </a:r>
            <a:r>
              <a:rPr lang="en-GB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application specific APIs</a:t>
            </a:r>
            <a:endParaRPr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08" name="Google Shape;408;p44"/>
          <p:cNvSpPr txBox="1"/>
          <p:nvPr/>
        </p:nvSpPr>
        <p:spPr>
          <a:xfrm>
            <a:off x="399750" y="3754750"/>
            <a:ext cx="56748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visual feedback </a:t>
            </a: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for analysis of components.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09" name="Google Shape;40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0" name="Google Shape;410;p44"/>
          <p:cNvSpPr txBox="1"/>
          <p:nvPr/>
        </p:nvSpPr>
        <p:spPr>
          <a:xfrm>
            <a:off x="399750" y="4511850"/>
            <a:ext cx="56748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This tool is named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SPC : Sys_Perf_Check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5"/>
          <p:cNvSpPr txBox="1"/>
          <p:nvPr>
            <p:ph type="title"/>
          </p:nvPr>
        </p:nvSpPr>
        <p:spPr>
          <a:xfrm>
            <a:off x="0" y="1939775"/>
            <a:ext cx="9144000" cy="876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lt1"/>
                </a:solidFill>
              </a:rPr>
              <a:t>SPC Overview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416" name="Google Shape;416;p45"/>
          <p:cNvSpPr txBox="1"/>
          <p:nvPr>
            <p:ph idx="1" type="body"/>
          </p:nvPr>
        </p:nvSpPr>
        <p:spPr>
          <a:xfrm>
            <a:off x="-2954600" y="1464225"/>
            <a:ext cx="1077300" cy="30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417" name="Google Shape;417;p45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18" name="Google Shape;41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6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SPC Overview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24" name="Google Shape;424;p46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25" name="Google Shape;425;p46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Assumptions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26" name="Google Shape;426;p46"/>
          <p:cNvSpPr txBox="1"/>
          <p:nvPr/>
        </p:nvSpPr>
        <p:spPr>
          <a:xfrm>
            <a:off x="451975" y="1594850"/>
            <a:ext cx="6903300" cy="84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Possible to customize the log format for all components in the backend stack.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27" name="Google Shape;427;p46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428" name="Google Shape;428;p46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9" name="Google Shape;429;p46"/>
          <p:cNvSpPr txBox="1"/>
          <p:nvPr/>
        </p:nvSpPr>
        <p:spPr>
          <a:xfrm>
            <a:off x="451975" y="2741775"/>
            <a:ext cx="69963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Components are stacked linearly (like nginx-uwsgi-django)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30" name="Google Shape;430;p46"/>
          <p:cNvSpPr txBox="1"/>
          <p:nvPr/>
        </p:nvSpPr>
        <p:spPr>
          <a:xfrm>
            <a:off x="451975" y="3359250"/>
            <a:ext cx="69963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URL of the request is visible at all components.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31" name="Google Shape;431;p46"/>
          <p:cNvSpPr txBox="1"/>
          <p:nvPr/>
        </p:nvSpPr>
        <p:spPr>
          <a:xfrm>
            <a:off x="451975" y="4076875"/>
            <a:ext cx="69963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Mainly designed for backend web application stacks.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32" name="Google Shape;43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7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SPC Overview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38" name="Google Shape;438;p47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39" name="Google Shape;439;p47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SPC Design Brainstorm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40" name="Google Shape;440;p47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441" name="Google Shape;441;p47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2" name="Google Shape;442;p47"/>
          <p:cNvSpPr txBox="1"/>
          <p:nvPr/>
        </p:nvSpPr>
        <p:spPr>
          <a:xfrm>
            <a:off x="394725" y="1180000"/>
            <a:ext cx="81975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How can we detect a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bottleneck component like ill-configured uWSGI?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43" name="Google Shape;443;p47"/>
          <p:cNvSpPr txBox="1"/>
          <p:nvPr/>
        </p:nvSpPr>
        <p:spPr>
          <a:xfrm>
            <a:off x="394725" y="1748800"/>
            <a:ext cx="19734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hile ensuring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44" name="Google Shape;44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5" name="Google Shape;445;p47"/>
          <p:cNvSpPr txBox="1"/>
          <p:nvPr/>
        </p:nvSpPr>
        <p:spPr>
          <a:xfrm>
            <a:off x="439050" y="2375650"/>
            <a:ext cx="6597900" cy="492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independent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b="1" lang="en-GB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of any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b="1" lang="en-GB" sz="200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application specific APIs</a:t>
            </a:r>
            <a:endParaRPr b="1">
              <a:solidFill>
                <a:srgbClr val="FFFF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46" name="Google Shape;446;p47"/>
          <p:cNvSpPr txBox="1"/>
          <p:nvPr/>
        </p:nvSpPr>
        <p:spPr>
          <a:xfrm>
            <a:off x="439050" y="3002525"/>
            <a:ext cx="3766500" cy="492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SPC:</a:t>
            </a:r>
            <a:r>
              <a:rPr lang="en-GB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b="1" lang="en-GB" sz="200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easy to use</a:t>
            </a:r>
            <a:r>
              <a:rPr lang="en-GB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-GB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and</a:t>
            </a:r>
            <a:r>
              <a:rPr lang="en-GB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b="1" lang="en-GB" sz="200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configure</a:t>
            </a:r>
            <a:endParaRPr b="1">
              <a:solidFill>
                <a:srgbClr val="FFFF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47" name="Google Shape;447;p47"/>
          <p:cNvSpPr txBox="1"/>
          <p:nvPr/>
        </p:nvSpPr>
        <p:spPr>
          <a:xfrm>
            <a:off x="439050" y="3715575"/>
            <a:ext cx="5496000" cy="492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visual feedback</a:t>
            </a:r>
            <a:r>
              <a:rPr lang="en-GB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-GB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for analysis of components.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8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SPC Overview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53" name="Google Shape;453;p48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54" name="Google Shape;454;p48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SPC Design Brainstorm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55" name="Google Shape;455;p48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456" name="Google Shape;456;p48"/>
          <p:cNvCxnSpPr/>
          <p:nvPr/>
        </p:nvCxnSpPr>
        <p:spPr>
          <a:xfrm flipH="1" rot="10800000">
            <a:off x="436450" y="994575"/>
            <a:ext cx="8278200" cy="4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Google Shape;45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8" name="Google Shape;458;p48"/>
          <p:cNvSpPr txBox="1"/>
          <p:nvPr/>
        </p:nvSpPr>
        <p:spPr>
          <a:xfrm>
            <a:off x="394725" y="1289325"/>
            <a:ext cx="56748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1.Performance Test with varying load.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59" name="Google Shape;459;p48"/>
          <p:cNvSpPr txBox="1"/>
          <p:nvPr/>
        </p:nvSpPr>
        <p:spPr>
          <a:xfrm>
            <a:off x="394725" y="1932600"/>
            <a:ext cx="56748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2.Extract logs from all components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0" name="Google Shape;460;p48"/>
          <p:cNvSpPr txBox="1"/>
          <p:nvPr/>
        </p:nvSpPr>
        <p:spPr>
          <a:xfrm>
            <a:off x="394725" y="2547400"/>
            <a:ext cx="56748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3. Display relevant data as graphs for analysis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1" name="Google Shape;461;p48"/>
          <p:cNvSpPr txBox="1"/>
          <p:nvPr/>
        </p:nvSpPr>
        <p:spPr>
          <a:xfrm>
            <a:off x="394725" y="3162200"/>
            <a:ext cx="56748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4. Use graphs to find bottleneck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SPC Overview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67" name="Google Shape;467;p49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8" name="Google Shape;468;p49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SPC Design Brainstorm | </a:t>
            </a:r>
            <a:r>
              <a:rPr lang="en-GB">
                <a:solidFill>
                  <a:srgbClr val="FF0000"/>
                </a:solidFill>
              </a:rPr>
              <a:t>Idea 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69" name="Google Shape;469;p49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470" name="Google Shape;470;p49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1" name="Google Shape;471;p49"/>
          <p:cNvSpPr txBox="1"/>
          <p:nvPr/>
        </p:nvSpPr>
        <p:spPr>
          <a:xfrm>
            <a:off x="394725" y="1180000"/>
            <a:ext cx="83772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Add a specific API 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endpoint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at application code independent of other APIs.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72" name="Google Shape;472;p49"/>
          <p:cNvSpPr txBox="1"/>
          <p:nvPr/>
        </p:nvSpPr>
        <p:spPr>
          <a:xfrm>
            <a:off x="394725" y="1710550"/>
            <a:ext cx="26175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Say : sys_perf_check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73" name="Google Shape;47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725" y="3028125"/>
            <a:ext cx="7897851" cy="1840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74" name="Google Shape;474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0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SPC Overview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80" name="Google Shape;480;p50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81" name="Google Shape;481;p50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SPC Design Brainstorm | </a:t>
            </a:r>
            <a:r>
              <a:rPr lang="en-GB">
                <a:solidFill>
                  <a:srgbClr val="FF0000"/>
                </a:solidFill>
              </a:rPr>
              <a:t>Idea 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82" name="Google Shape;482;p50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483" name="Google Shape;483;p50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p50"/>
          <p:cNvSpPr txBox="1"/>
          <p:nvPr/>
        </p:nvSpPr>
        <p:spPr>
          <a:xfrm>
            <a:off x="394725" y="1180000"/>
            <a:ext cx="83772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Add a specific API endpoint at application code independent of other APIs.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85" name="Google Shape;485;p50"/>
          <p:cNvSpPr txBox="1"/>
          <p:nvPr/>
        </p:nvSpPr>
        <p:spPr>
          <a:xfrm>
            <a:off x="394725" y="1710550"/>
            <a:ext cx="26175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Say : sys_perf_check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86" name="Google Shape;48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725" y="3028125"/>
            <a:ext cx="7897851" cy="1840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87" name="Google Shape;487;p50"/>
          <p:cNvSpPr txBox="1"/>
          <p:nvPr/>
        </p:nvSpPr>
        <p:spPr>
          <a:xfrm>
            <a:off x="3143250" y="1710550"/>
            <a:ext cx="10497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Why?</a:t>
            </a:r>
            <a:endParaRPr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88" name="Google Shape;488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1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SPC Overview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94" name="Google Shape;494;p51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95" name="Google Shape;495;p51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SPC Design Brainstorm | </a:t>
            </a:r>
            <a:r>
              <a:rPr lang="en-GB">
                <a:solidFill>
                  <a:srgbClr val="FF0000"/>
                </a:solidFill>
              </a:rPr>
              <a:t>Idea 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96" name="Google Shape;496;p51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497" name="Google Shape;497;p51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8" name="Google Shape;498;p51"/>
          <p:cNvSpPr txBox="1"/>
          <p:nvPr/>
        </p:nvSpPr>
        <p:spPr>
          <a:xfrm>
            <a:off x="394725" y="1180000"/>
            <a:ext cx="83772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Add a specific API endpoint at application code independent of other APIs.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99" name="Google Shape;499;p51"/>
          <p:cNvSpPr txBox="1"/>
          <p:nvPr/>
        </p:nvSpPr>
        <p:spPr>
          <a:xfrm>
            <a:off x="394725" y="1710550"/>
            <a:ext cx="26175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Say : sys_perf_check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00" name="Google Shape;50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725" y="3028125"/>
            <a:ext cx="7897851" cy="1840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01" name="Google Shape;501;p51"/>
          <p:cNvSpPr txBox="1"/>
          <p:nvPr/>
        </p:nvSpPr>
        <p:spPr>
          <a:xfrm>
            <a:off x="3143250" y="1710550"/>
            <a:ext cx="10497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Why?</a:t>
            </a:r>
            <a:endParaRPr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02" name="Google Shape;502;p51"/>
          <p:cNvSpPr txBox="1"/>
          <p:nvPr/>
        </p:nvSpPr>
        <p:spPr>
          <a:xfrm>
            <a:off x="394725" y="2325450"/>
            <a:ext cx="6597900" cy="492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independent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b="1" lang="en-GB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of any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b="1" lang="en-GB" sz="200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application specific APIs</a:t>
            </a:r>
            <a:endParaRPr b="1">
              <a:solidFill>
                <a:srgbClr val="FFFF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03" name="Google Shape;503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2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SPC Overview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509" name="Google Shape;509;p52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10" name="Google Shape;510;p52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SPC Design Brainstorm | </a:t>
            </a:r>
            <a:r>
              <a:rPr lang="en-GB">
                <a:solidFill>
                  <a:srgbClr val="FF0000"/>
                </a:solidFill>
              </a:rPr>
              <a:t>Idea 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11" name="Google Shape;511;p52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512" name="Google Shape;512;p52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3" name="Google Shape;513;p52"/>
          <p:cNvSpPr txBox="1"/>
          <p:nvPr/>
        </p:nvSpPr>
        <p:spPr>
          <a:xfrm>
            <a:off x="394725" y="1180000"/>
            <a:ext cx="36264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What </a:t>
            </a: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will</a:t>
            </a:r>
            <a:r>
              <a:rPr lang="en-GB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/sys_perf_check </a:t>
            </a: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do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?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14" name="Google Shape;51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725" y="3028125"/>
            <a:ext cx="7897851" cy="1840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15" name="Google Shape;515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3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SPC Overview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521" name="Google Shape;521;p53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22" name="Google Shape;522;p53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SPC Design Brainstorm | </a:t>
            </a:r>
            <a:r>
              <a:rPr lang="en-GB">
                <a:solidFill>
                  <a:srgbClr val="FF0000"/>
                </a:solidFill>
              </a:rPr>
              <a:t>Idea 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23" name="Google Shape;523;p53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524" name="Google Shape;524;p53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5" name="Google Shape;525;p53"/>
          <p:cNvSpPr txBox="1"/>
          <p:nvPr/>
        </p:nvSpPr>
        <p:spPr>
          <a:xfrm>
            <a:off x="394725" y="1180000"/>
            <a:ext cx="36264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What </a:t>
            </a: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will</a:t>
            </a:r>
            <a:r>
              <a:rPr lang="en-GB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/sys_perf_check </a:t>
            </a: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do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?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26" name="Google Shape;52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725" y="3180525"/>
            <a:ext cx="7897851" cy="1840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27" name="Google Shape;527;p53"/>
          <p:cNvSpPr txBox="1"/>
          <p:nvPr/>
        </p:nvSpPr>
        <p:spPr>
          <a:xfrm>
            <a:off x="394725" y="1710550"/>
            <a:ext cx="62736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It will execute for a bounded time then exit. (say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10ms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28" name="Google Shape;528;p53"/>
          <p:cNvSpPr/>
          <p:nvPr/>
        </p:nvSpPr>
        <p:spPr>
          <a:xfrm>
            <a:off x="7262250" y="3699075"/>
            <a:ext cx="830100" cy="3147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10 ms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9" name="Google Shape;529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0" y="1939775"/>
            <a:ext cx="9144000" cy="876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lt1"/>
                </a:solidFill>
              </a:rPr>
              <a:t>Introduction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-2954600" y="1464225"/>
            <a:ext cx="1077300" cy="30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7" name="Google Shape;127;p27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8" name="Google Shape;12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4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SPC Overview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535" name="Google Shape;535;p54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36" name="Google Shape;536;p54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SPC Design Brainstorm | </a:t>
            </a:r>
            <a:r>
              <a:rPr lang="en-GB">
                <a:solidFill>
                  <a:srgbClr val="FF0000"/>
                </a:solidFill>
              </a:rPr>
              <a:t>Idea 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37" name="Google Shape;537;p54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538" name="Google Shape;538;p54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9" name="Google Shape;539;p54"/>
          <p:cNvSpPr txBox="1"/>
          <p:nvPr/>
        </p:nvSpPr>
        <p:spPr>
          <a:xfrm>
            <a:off x="394725" y="1180000"/>
            <a:ext cx="36264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What </a:t>
            </a: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will</a:t>
            </a:r>
            <a:r>
              <a:rPr lang="en-GB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/sys_perf_check </a:t>
            </a: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do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?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40" name="Google Shape;54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725" y="3180525"/>
            <a:ext cx="7897851" cy="1840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41" name="Google Shape;541;p54"/>
          <p:cNvSpPr txBox="1"/>
          <p:nvPr/>
        </p:nvSpPr>
        <p:spPr>
          <a:xfrm>
            <a:off x="394725" y="1710550"/>
            <a:ext cx="62736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It will execute for a bounded time then exit. (say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10ms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42" name="Google Shape;542;p54"/>
          <p:cNvSpPr txBox="1"/>
          <p:nvPr/>
        </p:nvSpPr>
        <p:spPr>
          <a:xfrm>
            <a:off x="6836300" y="1710550"/>
            <a:ext cx="9483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Why?</a:t>
            </a:r>
            <a:endParaRPr b="1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43" name="Google Shape;543;p54"/>
          <p:cNvSpPr/>
          <p:nvPr/>
        </p:nvSpPr>
        <p:spPr>
          <a:xfrm>
            <a:off x="7262250" y="3699075"/>
            <a:ext cx="830100" cy="3147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10 ms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4" name="Google Shape;544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5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SPC Overview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550" name="Google Shape;550;p55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51" name="Google Shape;551;p55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SPC Design Brainstorm | </a:t>
            </a:r>
            <a:r>
              <a:rPr lang="en-GB">
                <a:solidFill>
                  <a:srgbClr val="FF0000"/>
                </a:solidFill>
              </a:rPr>
              <a:t>Idea 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52" name="Google Shape;552;p55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553" name="Google Shape;553;p55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4" name="Google Shape;554;p55"/>
          <p:cNvSpPr txBox="1"/>
          <p:nvPr/>
        </p:nvSpPr>
        <p:spPr>
          <a:xfrm>
            <a:off x="394725" y="1180000"/>
            <a:ext cx="36264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What </a:t>
            </a: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will</a:t>
            </a:r>
            <a:r>
              <a:rPr lang="en-GB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/sys_perf_check </a:t>
            </a: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do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?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55" name="Google Shape;55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725" y="3180525"/>
            <a:ext cx="7897851" cy="1840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56" name="Google Shape;556;p55"/>
          <p:cNvSpPr txBox="1"/>
          <p:nvPr/>
        </p:nvSpPr>
        <p:spPr>
          <a:xfrm>
            <a:off x="394725" y="1710550"/>
            <a:ext cx="62736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It will execute for a bounded time then exit. (say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10ms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57" name="Google Shape;557;p55"/>
          <p:cNvSpPr txBox="1"/>
          <p:nvPr/>
        </p:nvSpPr>
        <p:spPr>
          <a:xfrm>
            <a:off x="6836300" y="1710550"/>
            <a:ext cx="9483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Why?</a:t>
            </a:r>
            <a:endParaRPr b="1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58" name="Google Shape;558;p55"/>
          <p:cNvSpPr txBox="1"/>
          <p:nvPr/>
        </p:nvSpPr>
        <p:spPr>
          <a:xfrm>
            <a:off x="394725" y="2292250"/>
            <a:ext cx="8341500" cy="84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We observed in our case study,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django code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would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execute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for roughly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5-40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ms. 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(empirical). (Adjusted based upon the system under test.)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59" name="Google Shape;559;p55"/>
          <p:cNvSpPr/>
          <p:nvPr/>
        </p:nvSpPr>
        <p:spPr>
          <a:xfrm>
            <a:off x="7262250" y="3699075"/>
            <a:ext cx="830100" cy="3147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10 ms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0" name="Google Shape;560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6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SPC Overview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566" name="Google Shape;566;p56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67" name="Google Shape;567;p56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SPC Design Brainstorm | </a:t>
            </a:r>
            <a:r>
              <a:rPr lang="en-GB">
                <a:solidFill>
                  <a:srgbClr val="FF0000"/>
                </a:solidFill>
              </a:rPr>
              <a:t>Idea 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68" name="Google Shape;568;p56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569" name="Google Shape;569;p56"/>
          <p:cNvCxnSpPr/>
          <p:nvPr/>
        </p:nvCxnSpPr>
        <p:spPr>
          <a:xfrm flipH="1" rot="10800000">
            <a:off x="436450" y="994575"/>
            <a:ext cx="8278200" cy="4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0" name="Google Shape;570;p56"/>
          <p:cNvSpPr txBox="1"/>
          <p:nvPr/>
        </p:nvSpPr>
        <p:spPr>
          <a:xfrm>
            <a:off x="337486" y="1120753"/>
            <a:ext cx="66957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Now we can do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 load test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with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varying number of users.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71" name="Google Shape;571;p56"/>
          <p:cNvSpPr/>
          <p:nvPr/>
        </p:nvSpPr>
        <p:spPr>
          <a:xfrm>
            <a:off x="7262250" y="3699075"/>
            <a:ext cx="830100" cy="3147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10 ms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72" name="Google Shape;57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95750"/>
            <a:ext cx="8407050" cy="2002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73" name="Google Shape;573;p56"/>
          <p:cNvSpPr txBox="1"/>
          <p:nvPr/>
        </p:nvSpPr>
        <p:spPr>
          <a:xfrm>
            <a:off x="330324" y="1632950"/>
            <a:ext cx="74328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We can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analyze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the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component logs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and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find the bottleneck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74" name="Google Shape;574;p56"/>
          <p:cNvSpPr/>
          <p:nvPr/>
        </p:nvSpPr>
        <p:spPr>
          <a:xfrm>
            <a:off x="7605700" y="3591750"/>
            <a:ext cx="830100" cy="3147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10 ms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5" name="Google Shape;575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7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SPC Overview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581" name="Google Shape;581;p57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82" name="Google Shape;582;p57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SPC Design Brainstorm | </a:t>
            </a:r>
            <a:r>
              <a:rPr lang="en-GB">
                <a:solidFill>
                  <a:srgbClr val="FF0000"/>
                </a:solidFill>
              </a:rPr>
              <a:t>Idea 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83" name="Google Shape;583;p57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584" name="Google Shape;584;p57"/>
          <p:cNvCxnSpPr/>
          <p:nvPr/>
        </p:nvCxnSpPr>
        <p:spPr>
          <a:xfrm flipH="1" rot="10800000">
            <a:off x="436450" y="994575"/>
            <a:ext cx="8278200" cy="4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5" name="Google Shape;585;p57"/>
          <p:cNvSpPr txBox="1"/>
          <p:nvPr/>
        </p:nvSpPr>
        <p:spPr>
          <a:xfrm>
            <a:off x="337486" y="1120753"/>
            <a:ext cx="66957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Now we can do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 load test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with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varying number of users.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86" name="Google Shape;586;p57"/>
          <p:cNvSpPr/>
          <p:nvPr/>
        </p:nvSpPr>
        <p:spPr>
          <a:xfrm>
            <a:off x="7262250" y="3699075"/>
            <a:ext cx="830100" cy="3147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10 ms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87" name="Google Shape;58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95750"/>
            <a:ext cx="8407050" cy="2002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88" name="Google Shape;588;p57"/>
          <p:cNvSpPr txBox="1"/>
          <p:nvPr/>
        </p:nvSpPr>
        <p:spPr>
          <a:xfrm>
            <a:off x="330324" y="1632950"/>
            <a:ext cx="74328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We can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analyze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the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component logs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and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find the bottleneck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89" name="Google Shape;589;p57"/>
          <p:cNvSpPr txBox="1"/>
          <p:nvPr/>
        </p:nvSpPr>
        <p:spPr>
          <a:xfrm>
            <a:off x="316021" y="2130995"/>
            <a:ext cx="8197500" cy="84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Wait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 But </a:t>
            </a:r>
            <a:r>
              <a:rPr b="1" lang="en-GB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there is a catch</a:t>
            </a:r>
            <a:r>
              <a:rPr lang="en-GB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-GB" sz="2000">
                <a:solidFill>
                  <a:srgbClr val="FFFFFF"/>
                </a:solidFill>
                <a:highlight>
                  <a:srgbClr val="434343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How to identify the number of users for a request entry in a log?</a:t>
            </a:r>
            <a:endParaRPr>
              <a:solidFill>
                <a:srgbClr val="FFFFFF"/>
              </a:solidFill>
              <a:highlight>
                <a:srgbClr val="434343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90" name="Google Shape;590;p57"/>
          <p:cNvSpPr/>
          <p:nvPr/>
        </p:nvSpPr>
        <p:spPr>
          <a:xfrm>
            <a:off x="7569925" y="3570275"/>
            <a:ext cx="830100" cy="3147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10 ms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1" name="Google Shape;591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8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SPC Overview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597" name="Google Shape;597;p58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98" name="Google Shape;598;p58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SPC Design Brainstorm | </a:t>
            </a:r>
            <a:r>
              <a:rPr lang="en-GB">
                <a:solidFill>
                  <a:srgbClr val="FF0000"/>
                </a:solidFill>
              </a:rPr>
              <a:t>Idea 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99" name="Google Shape;599;p58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600" name="Google Shape;600;p58"/>
          <p:cNvCxnSpPr/>
          <p:nvPr/>
        </p:nvCxnSpPr>
        <p:spPr>
          <a:xfrm flipH="1" rot="10800000">
            <a:off x="436450" y="994575"/>
            <a:ext cx="8278200" cy="4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1" name="Google Shape;601;p58"/>
          <p:cNvSpPr txBox="1"/>
          <p:nvPr/>
        </p:nvSpPr>
        <p:spPr>
          <a:xfrm>
            <a:off x="337486" y="1120753"/>
            <a:ext cx="66957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Now we can do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 load test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with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varying number of users.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02" name="Google Shape;602;p58"/>
          <p:cNvSpPr txBox="1"/>
          <p:nvPr/>
        </p:nvSpPr>
        <p:spPr>
          <a:xfrm>
            <a:off x="330324" y="1632950"/>
            <a:ext cx="74328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We can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analyze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the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component logs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and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find the bottleneck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03" name="Google Shape;603;p58"/>
          <p:cNvSpPr txBox="1"/>
          <p:nvPr/>
        </p:nvSpPr>
        <p:spPr>
          <a:xfrm>
            <a:off x="316025" y="2131000"/>
            <a:ext cx="8477400" cy="84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Wait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 But </a:t>
            </a:r>
            <a:r>
              <a:rPr b="1" lang="en-GB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there is a catch</a:t>
            </a:r>
            <a:r>
              <a:rPr lang="en-GB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-GB" sz="2000">
                <a:solidFill>
                  <a:srgbClr val="FFFFFF"/>
                </a:solidFill>
                <a:highlight>
                  <a:srgbClr val="434343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How to identify the number of users for a request entry in a log?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 By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appending number of users as a part of request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04" name="Google Shape;60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83050"/>
            <a:ext cx="8574725" cy="196871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05" name="Google Shape;605;p58"/>
          <p:cNvSpPr/>
          <p:nvPr/>
        </p:nvSpPr>
        <p:spPr>
          <a:xfrm>
            <a:off x="7763125" y="3677575"/>
            <a:ext cx="830100" cy="2718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10 ms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6" name="Google Shape;606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9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SPC Overview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612" name="Google Shape;612;p59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13" name="Google Shape;613;p59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SPC Design Brainstorm | </a:t>
            </a:r>
            <a:r>
              <a:rPr lang="en-GB">
                <a:solidFill>
                  <a:srgbClr val="FF0000"/>
                </a:solidFill>
              </a:rPr>
              <a:t>Idea 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14" name="Google Shape;614;p59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615" name="Google Shape;615;p59"/>
          <p:cNvCxnSpPr/>
          <p:nvPr/>
        </p:nvCxnSpPr>
        <p:spPr>
          <a:xfrm flipH="1" rot="10800000">
            <a:off x="436450" y="994575"/>
            <a:ext cx="8278200" cy="4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6" name="Google Shape;616;p59"/>
          <p:cNvSpPr txBox="1"/>
          <p:nvPr/>
        </p:nvSpPr>
        <p:spPr>
          <a:xfrm>
            <a:off x="337475" y="1120750"/>
            <a:ext cx="85746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Suppose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we change something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for a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new test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.(say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endpoint time to 20 ms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17" name="Google Shape;61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83050"/>
            <a:ext cx="8574725" cy="196871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18" name="Google Shape;618;p59"/>
          <p:cNvSpPr/>
          <p:nvPr/>
        </p:nvSpPr>
        <p:spPr>
          <a:xfrm>
            <a:off x="7763125" y="3677575"/>
            <a:ext cx="830100" cy="2718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20 ms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9" name="Google Shape;619;p59"/>
          <p:cNvSpPr txBox="1"/>
          <p:nvPr/>
        </p:nvSpPr>
        <p:spPr>
          <a:xfrm>
            <a:off x="337475" y="1597338"/>
            <a:ext cx="8574600" cy="84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After the load test when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we extract the logs. We might get logs from the previous test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20" name="Google Shape;620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0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SPC Overview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626" name="Google Shape;626;p60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27" name="Google Shape;627;p60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SPC Design Brainstorm | </a:t>
            </a:r>
            <a:r>
              <a:rPr lang="en-GB">
                <a:solidFill>
                  <a:srgbClr val="FF0000"/>
                </a:solidFill>
              </a:rPr>
              <a:t>Idea 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28" name="Google Shape;628;p60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629" name="Google Shape;629;p60"/>
          <p:cNvCxnSpPr/>
          <p:nvPr/>
        </p:nvCxnSpPr>
        <p:spPr>
          <a:xfrm flipH="1" rot="10800000">
            <a:off x="436450" y="994575"/>
            <a:ext cx="8278200" cy="4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0" name="Google Shape;630;p60"/>
          <p:cNvSpPr txBox="1"/>
          <p:nvPr/>
        </p:nvSpPr>
        <p:spPr>
          <a:xfrm>
            <a:off x="337475" y="1120750"/>
            <a:ext cx="85746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Suppose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we change something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for a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new test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.(say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endpoint time to 20 ms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31" name="Google Shape;63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83050"/>
            <a:ext cx="8574725" cy="196871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32" name="Google Shape;632;p60"/>
          <p:cNvSpPr/>
          <p:nvPr/>
        </p:nvSpPr>
        <p:spPr>
          <a:xfrm>
            <a:off x="7763125" y="3677575"/>
            <a:ext cx="830100" cy="2718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20 ms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3" name="Google Shape;633;p60"/>
          <p:cNvSpPr txBox="1"/>
          <p:nvPr/>
        </p:nvSpPr>
        <p:spPr>
          <a:xfrm>
            <a:off x="337475" y="1597338"/>
            <a:ext cx="8574600" cy="84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After the load test when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we extract the logs. We might get logs from the previous test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 </a:t>
            </a:r>
            <a:r>
              <a:rPr lang="en-GB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What now?</a:t>
            </a:r>
            <a:endParaRPr b="1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34" name="Google Shape;634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1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SPC Overview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640" name="Google Shape;640;p61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41" name="Google Shape;641;p61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SPC Design Brainstorm | </a:t>
            </a:r>
            <a:r>
              <a:rPr lang="en-GB">
                <a:solidFill>
                  <a:srgbClr val="FF0000"/>
                </a:solidFill>
              </a:rPr>
              <a:t>Idea 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42" name="Google Shape;642;p61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643" name="Google Shape;643;p61"/>
          <p:cNvCxnSpPr/>
          <p:nvPr/>
        </p:nvCxnSpPr>
        <p:spPr>
          <a:xfrm flipH="1" rot="10800000">
            <a:off x="436450" y="994575"/>
            <a:ext cx="8278200" cy="4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4" name="Google Shape;644;p61"/>
          <p:cNvSpPr txBox="1"/>
          <p:nvPr/>
        </p:nvSpPr>
        <p:spPr>
          <a:xfrm>
            <a:off x="337475" y="1120750"/>
            <a:ext cx="85746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Suppose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we change something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for a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new test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.(say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endpoint time to 20 ms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45" name="Google Shape;645;p61"/>
          <p:cNvSpPr/>
          <p:nvPr/>
        </p:nvSpPr>
        <p:spPr>
          <a:xfrm>
            <a:off x="7763125" y="3677575"/>
            <a:ext cx="830100" cy="2718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20 ms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6" name="Google Shape;646;p61"/>
          <p:cNvSpPr txBox="1"/>
          <p:nvPr/>
        </p:nvSpPr>
        <p:spPr>
          <a:xfrm>
            <a:off x="337475" y="1597338"/>
            <a:ext cx="8574600" cy="84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After the load test when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we extract the logs. We might get logs from the previous test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 </a:t>
            </a:r>
            <a:r>
              <a:rPr lang="en-GB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What now?</a:t>
            </a: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. </a:t>
            </a:r>
            <a:r>
              <a:rPr lang="en-GB" sz="2000">
                <a:solidFill>
                  <a:schemeClr val="lt1"/>
                </a:solidFill>
                <a:highlight>
                  <a:srgbClr val="434343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We need a way to distinguish tests uniquely</a:t>
            </a:r>
            <a:endParaRPr b="1">
              <a:solidFill>
                <a:schemeClr val="lt1"/>
              </a:solidFill>
              <a:highlight>
                <a:srgbClr val="434343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47" name="Google Shape;647;p61"/>
          <p:cNvSpPr txBox="1"/>
          <p:nvPr/>
        </p:nvSpPr>
        <p:spPr>
          <a:xfrm>
            <a:off x="337475" y="2467200"/>
            <a:ext cx="85746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lt1"/>
                </a:solidFill>
                <a:highlight>
                  <a:srgbClr val="434343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We will add a unique test id in the request for each varying load test.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48" name="Google Shape;64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165" y="2988420"/>
            <a:ext cx="8574601" cy="188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49" name="Google Shape;649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2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SPC Overview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655" name="Google Shape;655;p62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56" name="Google Shape;656;p62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SPC Design Brainstorm | </a:t>
            </a:r>
            <a:r>
              <a:rPr lang="en-GB">
                <a:solidFill>
                  <a:srgbClr val="FF0000"/>
                </a:solidFill>
              </a:rPr>
              <a:t>Idea Aggregation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57" name="Google Shape;657;p62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658" name="Google Shape;658;p62"/>
          <p:cNvCxnSpPr/>
          <p:nvPr/>
        </p:nvCxnSpPr>
        <p:spPr>
          <a:xfrm flipH="1" rot="10800000">
            <a:off x="436450" y="994575"/>
            <a:ext cx="8278200" cy="4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9" name="Google Shape;659;p62"/>
          <p:cNvSpPr txBox="1"/>
          <p:nvPr/>
        </p:nvSpPr>
        <p:spPr>
          <a:xfrm>
            <a:off x="337475" y="1120750"/>
            <a:ext cx="43920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AutoNum type="arabicPeriod"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Register end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point sys_perf_check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60" name="Google Shape;660;p62"/>
          <p:cNvSpPr txBox="1"/>
          <p:nvPr/>
        </p:nvSpPr>
        <p:spPr>
          <a:xfrm>
            <a:off x="337475" y="1613350"/>
            <a:ext cx="73377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2.    Script that generates load for varying number of users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61" name="Google Shape;661;p62"/>
          <p:cNvSpPr txBox="1"/>
          <p:nvPr/>
        </p:nvSpPr>
        <p:spPr>
          <a:xfrm>
            <a:off x="337475" y="2054588"/>
            <a:ext cx="73377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3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    Assigns Id to each instance of test.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62" name="Google Shape;66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42551"/>
            <a:ext cx="8609525" cy="1732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63" name="Google Shape;663;p62"/>
          <p:cNvSpPr txBox="1"/>
          <p:nvPr/>
        </p:nvSpPr>
        <p:spPr>
          <a:xfrm>
            <a:off x="337475" y="2598575"/>
            <a:ext cx="62664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These things will be done by a script :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client end script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64" name="Google Shape;664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3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SPC Overview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670" name="Google Shape;670;p63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71" name="Google Shape;671;p63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SPC Design Brainstorm | </a:t>
            </a:r>
            <a:r>
              <a:rPr lang="en-GB">
                <a:solidFill>
                  <a:srgbClr val="FF0000"/>
                </a:solidFill>
              </a:rPr>
              <a:t>Client end script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72" name="Google Shape;672;p63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673" name="Google Shape;673;p63"/>
          <p:cNvCxnSpPr/>
          <p:nvPr/>
        </p:nvCxnSpPr>
        <p:spPr>
          <a:xfrm flipH="1" rot="10800000">
            <a:off x="436450" y="994575"/>
            <a:ext cx="8278200" cy="4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4" name="Google Shape;674;p63"/>
          <p:cNvSpPr txBox="1"/>
          <p:nvPr/>
        </p:nvSpPr>
        <p:spPr>
          <a:xfrm>
            <a:off x="337475" y="1120750"/>
            <a:ext cx="21096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client end script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75" name="Google Shape;675;p63"/>
          <p:cNvSpPr txBox="1"/>
          <p:nvPr/>
        </p:nvSpPr>
        <p:spPr>
          <a:xfrm>
            <a:off x="2635250" y="1120750"/>
            <a:ext cx="10497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Why?</a:t>
            </a:r>
            <a:endParaRPr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76" name="Google Shape;676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Introduction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34" name="Google Shape;134;p28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5" name="Google Shape;135;p28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Modern Web Applications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6" name="Google Shape;136;p28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37" name="Google Shape;137;p28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9" name="Google Shape;139;p28"/>
          <p:cNvSpPr txBox="1"/>
          <p:nvPr/>
        </p:nvSpPr>
        <p:spPr>
          <a:xfrm>
            <a:off x="451975" y="1594850"/>
            <a:ext cx="40797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Composed of frontend and backend.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0" name="Google Shape;140;p28"/>
          <p:cNvSpPr txBox="1"/>
          <p:nvPr/>
        </p:nvSpPr>
        <p:spPr>
          <a:xfrm>
            <a:off x="451975" y="2209663"/>
            <a:ext cx="29985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Backend is more complex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1" name="Google Shape;141;p28"/>
          <p:cNvSpPr txBox="1"/>
          <p:nvPr/>
        </p:nvSpPr>
        <p:spPr>
          <a:xfrm>
            <a:off x="439050" y="2824475"/>
            <a:ext cx="37368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Multiple modular components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42" name="Google Shape;1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075" y="1249625"/>
            <a:ext cx="4307524" cy="2488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64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SPC Overview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682" name="Google Shape;682;p64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83" name="Google Shape;683;p64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SPC Design Brainstorm | </a:t>
            </a:r>
            <a:r>
              <a:rPr lang="en-GB">
                <a:solidFill>
                  <a:srgbClr val="FF0000"/>
                </a:solidFill>
              </a:rPr>
              <a:t>Client end script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84" name="Google Shape;684;p64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685" name="Google Shape;685;p64"/>
          <p:cNvCxnSpPr/>
          <p:nvPr/>
        </p:nvCxnSpPr>
        <p:spPr>
          <a:xfrm flipH="1" rot="10800000">
            <a:off x="436450" y="994575"/>
            <a:ext cx="8278200" cy="4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6" name="Google Shape;686;p64"/>
          <p:cNvSpPr txBox="1"/>
          <p:nvPr/>
        </p:nvSpPr>
        <p:spPr>
          <a:xfrm>
            <a:off x="337475" y="1838400"/>
            <a:ext cx="5150400" cy="84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Generally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load generation for testing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happens on a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separate machine.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87" name="Google Shape;687;p64"/>
          <p:cNvSpPr txBox="1"/>
          <p:nvPr/>
        </p:nvSpPr>
        <p:spPr>
          <a:xfrm>
            <a:off x="311700" y="3293000"/>
            <a:ext cx="52719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 keep the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server machine 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same for all tests.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88" name="Google Shape;68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2951" y="1821063"/>
            <a:ext cx="3134875" cy="1764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89" name="Google Shape;689;p64"/>
          <p:cNvSpPr txBox="1"/>
          <p:nvPr/>
        </p:nvSpPr>
        <p:spPr>
          <a:xfrm>
            <a:off x="337475" y="1120750"/>
            <a:ext cx="21096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client end script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90" name="Google Shape;690;p64"/>
          <p:cNvSpPr txBox="1"/>
          <p:nvPr/>
        </p:nvSpPr>
        <p:spPr>
          <a:xfrm>
            <a:off x="2635250" y="1120750"/>
            <a:ext cx="10497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Why?</a:t>
            </a:r>
            <a:endParaRPr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91" name="Google Shape;691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65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SPC Overview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697" name="Google Shape;697;p65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98" name="Google Shape;698;p65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SPC Design Brainstorm | </a:t>
            </a:r>
            <a:r>
              <a:rPr lang="en-GB">
                <a:solidFill>
                  <a:srgbClr val="FF0000"/>
                </a:solidFill>
              </a:rPr>
              <a:t>Idea 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99" name="Google Shape;699;p65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700" name="Google Shape;700;p65"/>
          <p:cNvCxnSpPr/>
          <p:nvPr/>
        </p:nvCxnSpPr>
        <p:spPr>
          <a:xfrm flipH="1" rot="10800000">
            <a:off x="436450" y="994575"/>
            <a:ext cx="8278200" cy="4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1" name="Google Shape;701;p65"/>
          <p:cNvSpPr txBox="1"/>
          <p:nvPr/>
        </p:nvSpPr>
        <p:spPr>
          <a:xfrm>
            <a:off x="337475" y="1120750"/>
            <a:ext cx="43848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Once the client end script executes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02" name="Google Shape;702;p65"/>
          <p:cNvSpPr txBox="1"/>
          <p:nvPr/>
        </p:nvSpPr>
        <p:spPr>
          <a:xfrm>
            <a:off x="337475" y="1675875"/>
            <a:ext cx="27963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We need something to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03" name="Google Shape;703;p65"/>
          <p:cNvSpPr txBox="1"/>
          <p:nvPr/>
        </p:nvSpPr>
        <p:spPr>
          <a:xfrm>
            <a:off x="337475" y="2325450"/>
            <a:ext cx="27963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extract the logs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04" name="Google Shape;704;p65"/>
          <p:cNvSpPr txBox="1"/>
          <p:nvPr/>
        </p:nvSpPr>
        <p:spPr>
          <a:xfrm>
            <a:off x="311700" y="2975025"/>
            <a:ext cx="55698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transfer them to client end script for analysis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05" name="Google Shape;70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3900" y="1210625"/>
            <a:ext cx="2957701" cy="2905245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66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SPC Overview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712" name="Google Shape;712;p66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13" name="Google Shape;713;p66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SPC Design Brainstorm | </a:t>
            </a:r>
            <a:r>
              <a:rPr lang="en-GB">
                <a:solidFill>
                  <a:srgbClr val="FF0000"/>
                </a:solidFill>
              </a:rPr>
              <a:t>Idea 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14" name="Google Shape;714;p66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715" name="Google Shape;715;p66"/>
          <p:cNvCxnSpPr/>
          <p:nvPr/>
        </p:nvCxnSpPr>
        <p:spPr>
          <a:xfrm flipH="1" rot="10800000">
            <a:off x="436450" y="994575"/>
            <a:ext cx="8278200" cy="4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6" name="Google Shape;716;p66"/>
          <p:cNvSpPr txBox="1"/>
          <p:nvPr/>
        </p:nvSpPr>
        <p:spPr>
          <a:xfrm>
            <a:off x="337475" y="1120750"/>
            <a:ext cx="43848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Once the client end script executes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17" name="Google Shape;717;p66"/>
          <p:cNvSpPr txBox="1"/>
          <p:nvPr/>
        </p:nvSpPr>
        <p:spPr>
          <a:xfrm>
            <a:off x="337475" y="1675875"/>
            <a:ext cx="27963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We need something to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18" name="Google Shape;718;p66"/>
          <p:cNvSpPr txBox="1"/>
          <p:nvPr/>
        </p:nvSpPr>
        <p:spPr>
          <a:xfrm>
            <a:off x="337475" y="2325450"/>
            <a:ext cx="27963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extract the logs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19" name="Google Shape;719;p66"/>
          <p:cNvSpPr txBox="1"/>
          <p:nvPr/>
        </p:nvSpPr>
        <p:spPr>
          <a:xfrm>
            <a:off x="311700" y="2975025"/>
            <a:ext cx="55698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transfer them to client end script for analysis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20" name="Google Shape;72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3900" y="1210625"/>
            <a:ext cx="2957701" cy="2905245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66"/>
          <p:cNvSpPr txBox="1"/>
          <p:nvPr/>
        </p:nvSpPr>
        <p:spPr>
          <a:xfrm>
            <a:off x="337475" y="3699825"/>
            <a:ext cx="23529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Server end script</a:t>
            </a:r>
            <a:endParaRPr b="1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22" name="Google Shape;722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67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SPC Overview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728" name="Google Shape;728;p67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29" name="Google Shape;729;p67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SPC Design Brainstorm | </a:t>
            </a:r>
            <a:r>
              <a:rPr lang="en-GB">
                <a:solidFill>
                  <a:srgbClr val="FF0000"/>
                </a:solidFill>
              </a:rPr>
              <a:t>Idea 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30" name="Google Shape;730;p67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731" name="Google Shape;731;p67"/>
          <p:cNvCxnSpPr/>
          <p:nvPr/>
        </p:nvCxnSpPr>
        <p:spPr>
          <a:xfrm flipH="1" rot="10800000">
            <a:off x="436450" y="994575"/>
            <a:ext cx="8278200" cy="4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2" name="Google Shape;732;p67"/>
          <p:cNvSpPr txBox="1"/>
          <p:nvPr/>
        </p:nvSpPr>
        <p:spPr>
          <a:xfrm>
            <a:off x="337475" y="1120750"/>
            <a:ext cx="43848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Once the client end script executes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33" name="Google Shape;733;p67"/>
          <p:cNvSpPr txBox="1"/>
          <p:nvPr/>
        </p:nvSpPr>
        <p:spPr>
          <a:xfrm>
            <a:off x="337475" y="1675875"/>
            <a:ext cx="27963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We need something to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34" name="Google Shape;734;p67"/>
          <p:cNvSpPr txBox="1"/>
          <p:nvPr/>
        </p:nvSpPr>
        <p:spPr>
          <a:xfrm>
            <a:off x="337475" y="2325450"/>
            <a:ext cx="27963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extract the logs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35" name="Google Shape;735;p67"/>
          <p:cNvSpPr txBox="1"/>
          <p:nvPr/>
        </p:nvSpPr>
        <p:spPr>
          <a:xfrm>
            <a:off x="311700" y="2975025"/>
            <a:ext cx="55698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transfer them to client end script for analysis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36" name="Google Shape;73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3900" y="1210625"/>
            <a:ext cx="2957701" cy="2905245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67"/>
          <p:cNvSpPr txBox="1"/>
          <p:nvPr/>
        </p:nvSpPr>
        <p:spPr>
          <a:xfrm>
            <a:off x="337475" y="3699825"/>
            <a:ext cx="23529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Server end script</a:t>
            </a:r>
            <a:endParaRPr b="1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38" name="Google Shape;738;p67"/>
          <p:cNvSpPr txBox="1"/>
          <p:nvPr/>
        </p:nvSpPr>
        <p:spPr>
          <a:xfrm>
            <a:off x="311700" y="4348375"/>
            <a:ext cx="3766500" cy="492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SPC:</a:t>
            </a:r>
            <a:r>
              <a:rPr lang="en-GB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-GB" sz="200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easy to use</a:t>
            </a:r>
            <a:r>
              <a:rPr lang="en-GB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-GB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and</a:t>
            </a:r>
            <a:r>
              <a:rPr lang="en-GB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-GB" sz="200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configure</a:t>
            </a:r>
            <a:endParaRPr>
              <a:solidFill>
                <a:srgbClr val="FFFF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39" name="Google Shape;739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68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SPC Overview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745" name="Google Shape;745;p68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46" name="Google Shape;746;p68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SPC Design Brainstorm | </a:t>
            </a:r>
            <a:r>
              <a:rPr lang="en-GB">
                <a:solidFill>
                  <a:srgbClr val="FF0000"/>
                </a:solidFill>
              </a:rPr>
              <a:t>Idea 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47" name="Google Shape;747;p68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748" name="Google Shape;748;p68"/>
          <p:cNvCxnSpPr/>
          <p:nvPr/>
        </p:nvCxnSpPr>
        <p:spPr>
          <a:xfrm flipH="1" rot="10800000">
            <a:off x="436450" y="994575"/>
            <a:ext cx="8278200" cy="4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9" name="Google Shape;749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50" name="Google Shape;750;p68"/>
          <p:cNvSpPr txBox="1"/>
          <p:nvPr/>
        </p:nvSpPr>
        <p:spPr>
          <a:xfrm>
            <a:off x="337475" y="1468200"/>
            <a:ext cx="4384800" cy="84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Once logs are received : Extract relevant data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69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SPC Overview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756" name="Google Shape;756;p69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57" name="Google Shape;757;p69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SPC Design Brainstorm | </a:t>
            </a:r>
            <a:r>
              <a:rPr lang="en-GB">
                <a:solidFill>
                  <a:srgbClr val="FF0000"/>
                </a:solidFill>
              </a:rPr>
              <a:t>Idea 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58" name="Google Shape;758;p69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759" name="Google Shape;759;p69"/>
          <p:cNvCxnSpPr/>
          <p:nvPr/>
        </p:nvCxnSpPr>
        <p:spPr>
          <a:xfrm flipH="1" rot="10800000">
            <a:off x="436450" y="994575"/>
            <a:ext cx="8278200" cy="4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0" name="Google Shape;760;p69"/>
          <p:cNvSpPr txBox="1"/>
          <p:nvPr/>
        </p:nvSpPr>
        <p:spPr>
          <a:xfrm>
            <a:off x="337475" y="2498900"/>
            <a:ext cx="43848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Display graphical results for analysis.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61" name="Google Shape;761;p69"/>
          <p:cNvSpPr txBox="1"/>
          <p:nvPr/>
        </p:nvSpPr>
        <p:spPr>
          <a:xfrm>
            <a:off x="337475" y="3736925"/>
            <a:ext cx="3766500" cy="846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visual feedback</a:t>
            </a:r>
            <a:r>
              <a:rPr lang="en-GB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-GB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for analysis of components.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62" name="Google Shape;762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63" name="Google Shape;763;p69"/>
          <p:cNvSpPr txBox="1"/>
          <p:nvPr/>
        </p:nvSpPr>
        <p:spPr>
          <a:xfrm>
            <a:off x="337475" y="1468200"/>
            <a:ext cx="4384800" cy="84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Once logs are received : Extract relevant data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64" name="Google Shape;76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675" y="1210625"/>
            <a:ext cx="3903507" cy="29853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70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SPC Overview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770" name="Google Shape;770;p70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71" name="Google Shape;771;p70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for SPC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72" name="Google Shape;772;p70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773" name="Google Shape;773;p70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4" name="Google Shape;774;p70"/>
          <p:cNvSpPr txBox="1"/>
          <p:nvPr/>
        </p:nvSpPr>
        <p:spPr>
          <a:xfrm>
            <a:off x="394725" y="1180000"/>
            <a:ext cx="8197500" cy="84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Good test for SPC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: It can detect the uWSGI bottleneck we detected  in our previous work.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75" name="Google Shape;775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725" y="2347650"/>
            <a:ext cx="8287548" cy="275176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76" name="Google Shape;776;p70"/>
          <p:cNvSpPr/>
          <p:nvPr/>
        </p:nvSpPr>
        <p:spPr>
          <a:xfrm>
            <a:off x="4953500" y="2675250"/>
            <a:ext cx="1609800" cy="1194900"/>
          </a:xfrm>
          <a:prstGeom prst="roundRect">
            <a:avLst>
              <a:gd fmla="val 16667" name="adj"/>
            </a:avLst>
          </a:prstGeom>
          <a:solidFill>
            <a:srgbClr val="FFFFFF">
              <a:alpha val="12549"/>
            </a:srgbClr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70"/>
          <p:cNvSpPr txBox="1"/>
          <p:nvPr/>
        </p:nvSpPr>
        <p:spPr>
          <a:xfrm>
            <a:off x="6163650" y="2109375"/>
            <a:ext cx="1433400" cy="492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Bottleneck</a:t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78" name="Google Shape;778;p70"/>
          <p:cNvSpPr/>
          <p:nvPr/>
        </p:nvSpPr>
        <p:spPr>
          <a:xfrm>
            <a:off x="6163650" y="2545125"/>
            <a:ext cx="343500" cy="242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71"/>
          <p:cNvSpPr txBox="1"/>
          <p:nvPr>
            <p:ph type="title"/>
          </p:nvPr>
        </p:nvSpPr>
        <p:spPr>
          <a:xfrm>
            <a:off x="0" y="1939775"/>
            <a:ext cx="9144000" cy="876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lt1"/>
                </a:solidFill>
              </a:rPr>
              <a:t>SPC Implementation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785" name="Google Shape;785;p71"/>
          <p:cNvSpPr txBox="1"/>
          <p:nvPr>
            <p:ph idx="1" type="body"/>
          </p:nvPr>
        </p:nvSpPr>
        <p:spPr>
          <a:xfrm>
            <a:off x="-2954600" y="1464225"/>
            <a:ext cx="1077300" cy="30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86" name="Google Shape;786;p71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87" name="Google Shape;787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72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SPC Implementation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793" name="Google Shape;793;p72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94" name="Google Shape;794;p72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 Phases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95" name="Google Shape;795;p72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796" name="Google Shape;796;p72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97" name="Google Shape;797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950" y="1289325"/>
            <a:ext cx="7286816" cy="3780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8" name="Google Shape;798;p72"/>
          <p:cNvCxnSpPr/>
          <p:nvPr/>
        </p:nvCxnSpPr>
        <p:spPr>
          <a:xfrm flipH="1" rot="10800000">
            <a:off x="825225" y="2191050"/>
            <a:ext cx="7178100" cy="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99" name="Google Shape;799;p72"/>
          <p:cNvCxnSpPr/>
          <p:nvPr/>
        </p:nvCxnSpPr>
        <p:spPr>
          <a:xfrm flipH="1" rot="10800000">
            <a:off x="786313" y="3211375"/>
            <a:ext cx="7178100" cy="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00" name="Google Shape;800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73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SPC Implementation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806" name="Google Shape;806;p73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07" name="Google Shape;807;p73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Phase 1 - Performance Test | </a:t>
            </a:r>
            <a:r>
              <a:rPr lang="en-GB">
                <a:solidFill>
                  <a:srgbClr val="FF0000"/>
                </a:solidFill>
              </a:rPr>
              <a:t>Client End Script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08" name="Google Shape;808;p73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809" name="Google Shape;809;p73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0" name="Google Shape;810;p73"/>
          <p:cNvSpPr txBox="1"/>
          <p:nvPr/>
        </p:nvSpPr>
        <p:spPr>
          <a:xfrm>
            <a:off x="344600" y="1319950"/>
            <a:ext cx="43848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AutoNum type="arabicPeriod"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Client end script input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11" name="Google Shape;81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600" y="2035277"/>
            <a:ext cx="8491726" cy="2158173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73"/>
          <p:cNvSpPr/>
          <p:nvPr/>
        </p:nvSpPr>
        <p:spPr>
          <a:xfrm>
            <a:off x="512225" y="3471675"/>
            <a:ext cx="1927800" cy="163500"/>
          </a:xfrm>
          <a:prstGeom prst="rect">
            <a:avLst/>
          </a:prstGeom>
          <a:solidFill>
            <a:srgbClr val="FFFFFF">
              <a:alpha val="12549"/>
            </a:srgbClr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73"/>
          <p:cNvSpPr/>
          <p:nvPr/>
        </p:nvSpPr>
        <p:spPr>
          <a:xfrm>
            <a:off x="512225" y="3649403"/>
            <a:ext cx="1927800" cy="163500"/>
          </a:xfrm>
          <a:prstGeom prst="rect">
            <a:avLst/>
          </a:prstGeom>
          <a:solidFill>
            <a:srgbClr val="FFFFFF">
              <a:alpha val="12549"/>
            </a:srgbClr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73"/>
          <p:cNvSpPr/>
          <p:nvPr/>
        </p:nvSpPr>
        <p:spPr>
          <a:xfrm>
            <a:off x="512225" y="3841350"/>
            <a:ext cx="1927800" cy="163500"/>
          </a:xfrm>
          <a:prstGeom prst="rect">
            <a:avLst/>
          </a:prstGeom>
          <a:solidFill>
            <a:srgbClr val="FFFFFF">
              <a:alpha val="12549"/>
            </a:srgbClr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73"/>
          <p:cNvSpPr/>
          <p:nvPr/>
        </p:nvSpPr>
        <p:spPr>
          <a:xfrm>
            <a:off x="512225" y="3993750"/>
            <a:ext cx="1927800" cy="163500"/>
          </a:xfrm>
          <a:prstGeom prst="rect">
            <a:avLst/>
          </a:prstGeom>
          <a:solidFill>
            <a:srgbClr val="FFFFFF">
              <a:alpha val="12549"/>
            </a:srgbClr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Introduction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48" name="Google Shape;148;p29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Modern Web Applications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0" name="Google Shape;150;p29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51" name="Google Shape;151;p29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3" name="Google Shape;153;p29"/>
          <p:cNvSpPr txBox="1"/>
          <p:nvPr/>
        </p:nvSpPr>
        <p:spPr>
          <a:xfrm>
            <a:off x="451975" y="1594850"/>
            <a:ext cx="40797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Composed of frontend and backend.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4" name="Google Shape;154;p29"/>
          <p:cNvSpPr txBox="1"/>
          <p:nvPr/>
        </p:nvSpPr>
        <p:spPr>
          <a:xfrm>
            <a:off x="451975" y="2209663"/>
            <a:ext cx="29985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Backend is more complex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5" name="Google Shape;155;p29"/>
          <p:cNvSpPr txBox="1"/>
          <p:nvPr/>
        </p:nvSpPr>
        <p:spPr>
          <a:xfrm>
            <a:off x="439050" y="2824475"/>
            <a:ext cx="37368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Multiple modular components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075" y="1249625"/>
            <a:ext cx="4307524" cy="248853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9"/>
          <p:cNvSpPr txBox="1"/>
          <p:nvPr/>
        </p:nvSpPr>
        <p:spPr>
          <a:xfrm>
            <a:off x="439050" y="3474850"/>
            <a:ext cx="37368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One component might be slow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74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SPC Implementation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822" name="Google Shape;822;p74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23" name="Google Shape;823;p74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Phase 1 - Performance Test | </a:t>
            </a:r>
            <a:r>
              <a:rPr lang="en-GB">
                <a:solidFill>
                  <a:srgbClr val="FF0000"/>
                </a:solidFill>
              </a:rPr>
              <a:t>Client End Script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24" name="Google Shape;824;p74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825" name="Google Shape;825;p74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6" name="Google Shape;826;p74"/>
          <p:cNvSpPr txBox="1"/>
          <p:nvPr/>
        </p:nvSpPr>
        <p:spPr>
          <a:xfrm>
            <a:off x="344600" y="1319950"/>
            <a:ext cx="43848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AutoNum type="arabicPeriod"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Client end script input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27" name="Google Shape;82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600" y="2035277"/>
            <a:ext cx="8491726" cy="2158173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74"/>
          <p:cNvSpPr/>
          <p:nvPr/>
        </p:nvSpPr>
        <p:spPr>
          <a:xfrm>
            <a:off x="512225" y="3471675"/>
            <a:ext cx="1927800" cy="163500"/>
          </a:xfrm>
          <a:prstGeom prst="rect">
            <a:avLst/>
          </a:prstGeom>
          <a:solidFill>
            <a:srgbClr val="FFFFFF">
              <a:alpha val="12549"/>
            </a:srgbClr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74"/>
          <p:cNvSpPr/>
          <p:nvPr/>
        </p:nvSpPr>
        <p:spPr>
          <a:xfrm>
            <a:off x="512225" y="3649403"/>
            <a:ext cx="1927800" cy="163500"/>
          </a:xfrm>
          <a:prstGeom prst="rect">
            <a:avLst/>
          </a:prstGeom>
          <a:solidFill>
            <a:srgbClr val="FFFFFF">
              <a:alpha val="12549"/>
            </a:srgbClr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74"/>
          <p:cNvSpPr/>
          <p:nvPr/>
        </p:nvSpPr>
        <p:spPr>
          <a:xfrm>
            <a:off x="512225" y="3841350"/>
            <a:ext cx="1927800" cy="163500"/>
          </a:xfrm>
          <a:prstGeom prst="rect">
            <a:avLst/>
          </a:prstGeom>
          <a:solidFill>
            <a:srgbClr val="FFFFFF">
              <a:alpha val="12549"/>
            </a:srgbClr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74"/>
          <p:cNvSpPr/>
          <p:nvPr/>
        </p:nvSpPr>
        <p:spPr>
          <a:xfrm>
            <a:off x="512225" y="3993750"/>
            <a:ext cx="1927800" cy="163500"/>
          </a:xfrm>
          <a:prstGeom prst="rect">
            <a:avLst/>
          </a:prstGeom>
          <a:solidFill>
            <a:srgbClr val="FFFFFF">
              <a:alpha val="12549"/>
            </a:srgbClr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74"/>
          <p:cNvSpPr txBox="1"/>
          <p:nvPr/>
        </p:nvSpPr>
        <p:spPr>
          <a:xfrm>
            <a:off x="273500" y="4515825"/>
            <a:ext cx="86832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-l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10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-GB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-u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40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-GB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-s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10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-GB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-t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40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| Run test for Users {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10,20,30,40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}, each for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40 secs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33" name="Google Shape;833;p74"/>
          <p:cNvSpPr txBox="1"/>
          <p:nvPr>
            <p:ph idx="12" type="sldNum"/>
          </p:nvPr>
        </p:nvSpPr>
        <p:spPr>
          <a:xfrm>
            <a:off x="8643208" y="46489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75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SPC Implementation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839" name="Google Shape;839;p75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40" name="Google Shape;840;p75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Phase 1 - Performance Test | </a:t>
            </a:r>
            <a:r>
              <a:rPr lang="en-GB">
                <a:solidFill>
                  <a:srgbClr val="FF0000"/>
                </a:solidFill>
              </a:rPr>
              <a:t>Client End Script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41" name="Google Shape;841;p75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842" name="Google Shape;842;p75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3" name="Google Shape;843;p75"/>
          <p:cNvSpPr txBox="1"/>
          <p:nvPr/>
        </p:nvSpPr>
        <p:spPr>
          <a:xfrm>
            <a:off x="344600" y="1319950"/>
            <a:ext cx="76161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2. Generating unique id for this instance of script.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44" name="Google Shape;844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50" y="1979175"/>
            <a:ext cx="6315859" cy="2769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45" name="Google Shape;845;p75"/>
          <p:cNvSpPr/>
          <p:nvPr/>
        </p:nvSpPr>
        <p:spPr>
          <a:xfrm>
            <a:off x="3073300" y="2035275"/>
            <a:ext cx="3294000" cy="362100"/>
          </a:xfrm>
          <a:prstGeom prst="roundRect">
            <a:avLst>
              <a:gd fmla="val 16667" name="adj"/>
            </a:avLst>
          </a:prstGeom>
          <a:solidFill>
            <a:srgbClr val="FFFFFF">
              <a:alpha val="12549"/>
            </a:srgbClr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76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SPC Implementation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852" name="Google Shape;852;p76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53" name="Google Shape;853;p76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Phase 1 - Performance Test | </a:t>
            </a:r>
            <a:r>
              <a:rPr lang="en-GB">
                <a:solidFill>
                  <a:srgbClr val="FF0000"/>
                </a:solidFill>
              </a:rPr>
              <a:t>Client End Script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54" name="Google Shape;854;p76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855" name="Google Shape;855;p76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6" name="Google Shape;856;p76"/>
          <p:cNvSpPr txBox="1"/>
          <p:nvPr/>
        </p:nvSpPr>
        <p:spPr>
          <a:xfrm>
            <a:off x="344600" y="1319950"/>
            <a:ext cx="40236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3. Performance Test (uses locust)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57" name="Google Shape;857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99" y="2399150"/>
            <a:ext cx="7793975" cy="2124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58" name="Google Shape;858;p76"/>
          <p:cNvSpPr txBox="1"/>
          <p:nvPr/>
        </p:nvSpPr>
        <p:spPr>
          <a:xfrm>
            <a:off x="358800" y="4523225"/>
            <a:ext cx="58383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say : l: 10, u:30, s:10, t:1 min | test-id : xyz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59" name="Google Shape;859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77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SPC Implementation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865" name="Google Shape;865;p77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66" name="Google Shape;866;p77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Transition Phase 1 to Phase 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67" name="Google Shape;867;p77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868" name="Google Shape;868;p77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69" name="Google Shape;869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488" y="2831050"/>
            <a:ext cx="7839075" cy="18859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70" name="Google Shape;870;p77"/>
          <p:cNvSpPr txBox="1"/>
          <p:nvPr/>
        </p:nvSpPr>
        <p:spPr>
          <a:xfrm>
            <a:off x="582500" y="1327050"/>
            <a:ext cx="6801900" cy="84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After Phase 1, client end script 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will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send the test-id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to server end script.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71" name="Google Shape;871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78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SPC Implementation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877" name="Google Shape;877;p78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78" name="Google Shape;878;p78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Phase 2 - Log Extraction | </a:t>
            </a:r>
            <a:r>
              <a:rPr lang="en-GB">
                <a:solidFill>
                  <a:srgbClr val="FF0000"/>
                </a:solidFill>
              </a:rPr>
              <a:t>Server</a:t>
            </a:r>
            <a:r>
              <a:rPr lang="en-GB">
                <a:solidFill>
                  <a:srgbClr val="FF0000"/>
                </a:solidFill>
              </a:rPr>
              <a:t> End Script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79" name="Google Shape;879;p78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880" name="Google Shape;880;p78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1" name="Google Shape;881;p78"/>
          <p:cNvSpPr txBox="1"/>
          <p:nvPr/>
        </p:nvSpPr>
        <p:spPr>
          <a:xfrm>
            <a:off x="344600" y="1319950"/>
            <a:ext cx="49413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4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 Log Extraction from Component logs.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82" name="Google Shape;882;p78"/>
          <p:cNvSpPr txBox="1"/>
          <p:nvPr/>
        </p:nvSpPr>
        <p:spPr>
          <a:xfrm>
            <a:off x="376050" y="1949000"/>
            <a:ext cx="85452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It requires a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components.json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file to describe the location of component logs.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83" name="Google Shape;883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50" y="2608225"/>
            <a:ext cx="6787036" cy="23970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84" name="Google Shape;884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79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SPC Implementation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890" name="Google Shape;890;p79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91" name="Google Shape;891;p79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Phase 2 - Log Extraction | </a:t>
            </a:r>
            <a:r>
              <a:rPr lang="en-GB">
                <a:solidFill>
                  <a:srgbClr val="FF0000"/>
                </a:solidFill>
              </a:rPr>
              <a:t>Server End Script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92" name="Google Shape;892;p79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893" name="Google Shape;893;p79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4" name="Google Shape;894;p79"/>
          <p:cNvSpPr txBox="1"/>
          <p:nvPr/>
        </p:nvSpPr>
        <p:spPr>
          <a:xfrm>
            <a:off x="344600" y="1319950"/>
            <a:ext cx="49413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5. Creating an ftp server to transfer logs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95" name="Google Shape;895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50" y="1993400"/>
            <a:ext cx="4908207" cy="3026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6" name="Google Shape;896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80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SPC Implementation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902" name="Google Shape;902;p80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03" name="Google Shape;903;p80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Transition Phase 2 to Phase 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04" name="Google Shape;904;p80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905" name="Google Shape;905;p80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6" name="Google Shape;906;p80"/>
          <p:cNvSpPr txBox="1"/>
          <p:nvPr/>
        </p:nvSpPr>
        <p:spPr>
          <a:xfrm>
            <a:off x="582500" y="1327050"/>
            <a:ext cx="6801900" cy="84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After Phase 2, Components logs are transferred to client end script.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907" name="Google Shape;907;p80"/>
          <p:cNvPicPr preferRelativeResize="0"/>
          <p:nvPr/>
        </p:nvPicPr>
        <p:blipFill rotWithShape="1">
          <a:blip r:embed="rId3">
            <a:alphaModFix/>
          </a:blip>
          <a:srcRect b="14044" l="0" r="0" t="12116"/>
          <a:stretch/>
        </p:blipFill>
        <p:spPr>
          <a:xfrm>
            <a:off x="618925" y="2746050"/>
            <a:ext cx="7462500" cy="1849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8" name="Google Shape;908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81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SPC Implementation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914" name="Google Shape;914;p81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15" name="Google Shape;915;p81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Phase 3 - Graph for analysis| </a:t>
            </a:r>
            <a:r>
              <a:rPr lang="en-GB">
                <a:solidFill>
                  <a:srgbClr val="FF0000"/>
                </a:solidFill>
              </a:rPr>
              <a:t>Client End Script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16" name="Google Shape;916;p81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917" name="Google Shape;917;p81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8" name="Google Shape;918;p81"/>
          <p:cNvSpPr txBox="1"/>
          <p:nvPr/>
        </p:nvSpPr>
        <p:spPr>
          <a:xfrm>
            <a:off x="344600" y="1319950"/>
            <a:ext cx="69189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6. Component logs are used to create graph for analysis.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919" name="Google Shape;91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600" y="1981800"/>
            <a:ext cx="5503226" cy="3026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20" name="Google Shape;920;p81"/>
          <p:cNvSpPr txBox="1"/>
          <p:nvPr/>
        </p:nvSpPr>
        <p:spPr>
          <a:xfrm>
            <a:off x="5975850" y="4161350"/>
            <a:ext cx="3137400" cy="84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This can be used to detect the bottleneck.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21" name="Google Shape;921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82"/>
          <p:cNvSpPr txBox="1"/>
          <p:nvPr>
            <p:ph type="title"/>
          </p:nvPr>
        </p:nvSpPr>
        <p:spPr>
          <a:xfrm>
            <a:off x="0" y="1939775"/>
            <a:ext cx="9144000" cy="876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lt1"/>
                </a:solidFill>
              </a:rPr>
              <a:t>SPC Functionality Testing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927" name="Google Shape;927;p82"/>
          <p:cNvSpPr txBox="1"/>
          <p:nvPr>
            <p:ph idx="1" type="body"/>
          </p:nvPr>
        </p:nvSpPr>
        <p:spPr>
          <a:xfrm>
            <a:off x="-2954600" y="1464225"/>
            <a:ext cx="1077300" cy="30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28" name="Google Shape;928;p82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29" name="Google Shape;929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83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SPC Functionality Testing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935" name="Google Shape;935;p83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36" name="Google Shape;936;p83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Setup | </a:t>
            </a:r>
            <a:r>
              <a:rPr lang="en-GB">
                <a:solidFill>
                  <a:srgbClr val="FF0000"/>
                </a:solidFill>
              </a:rPr>
              <a:t>Machine Specifications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37" name="Google Shape;937;p83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938" name="Google Shape;938;p83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39" name="Google Shape;939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50" y="1537064"/>
            <a:ext cx="6880650" cy="20693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40" name="Google Shape;940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Introduction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63" name="Google Shape;163;p30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Modern Web Applications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5" name="Google Shape;165;p30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66" name="Google Shape;166;p30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8" name="Google Shape;168;p30"/>
          <p:cNvSpPr txBox="1"/>
          <p:nvPr/>
        </p:nvSpPr>
        <p:spPr>
          <a:xfrm>
            <a:off x="451975" y="1594850"/>
            <a:ext cx="40797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Composed of frontend and backend.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9" name="Google Shape;169;p30"/>
          <p:cNvSpPr txBox="1"/>
          <p:nvPr/>
        </p:nvSpPr>
        <p:spPr>
          <a:xfrm>
            <a:off x="451975" y="2209663"/>
            <a:ext cx="29985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Backend is more complex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0" name="Google Shape;170;p30"/>
          <p:cNvSpPr txBox="1"/>
          <p:nvPr/>
        </p:nvSpPr>
        <p:spPr>
          <a:xfrm>
            <a:off x="439050" y="2824475"/>
            <a:ext cx="37368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Multiple modular components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1" name="Google Shape;171;p30"/>
          <p:cNvSpPr txBox="1"/>
          <p:nvPr/>
        </p:nvSpPr>
        <p:spPr>
          <a:xfrm>
            <a:off x="439050" y="3474850"/>
            <a:ext cx="37368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One component might be slow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2" name="Google Shape;172;p30"/>
          <p:cNvSpPr txBox="1"/>
          <p:nvPr/>
        </p:nvSpPr>
        <p:spPr>
          <a:xfrm>
            <a:off x="451975" y="4170625"/>
            <a:ext cx="47697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Potential to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slow down the entire system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075" y="1249625"/>
            <a:ext cx="4307524" cy="2488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84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SPC Functionality Testing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946" name="Google Shape;946;p84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47" name="Google Shape;947;p84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Setup | </a:t>
            </a:r>
            <a:r>
              <a:rPr lang="en-GB">
                <a:solidFill>
                  <a:srgbClr val="FF0000"/>
                </a:solidFill>
              </a:rPr>
              <a:t>Machine Specifications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48" name="Google Shape;948;p84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949" name="Google Shape;949;p84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50" name="Google Shape;950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50" y="1537064"/>
            <a:ext cx="6880650" cy="20693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1" name="Google Shape;951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52" name="Google Shape;952;p84"/>
          <p:cNvSpPr/>
          <p:nvPr/>
        </p:nvSpPr>
        <p:spPr>
          <a:xfrm>
            <a:off x="4659750" y="2447250"/>
            <a:ext cx="412500" cy="252900"/>
          </a:xfrm>
          <a:prstGeom prst="rect">
            <a:avLst/>
          </a:prstGeom>
          <a:solidFill>
            <a:srgbClr val="FFFFFF">
              <a:alpha val="12549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85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lt1"/>
                </a:solidFill>
              </a:rPr>
              <a:t>SPC Functionality Testing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958" name="Google Shape;958;p85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59" name="Google Shape;959;p85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Setup</a:t>
            </a:r>
            <a:r>
              <a:rPr lang="en-GB"/>
              <a:t> | </a:t>
            </a:r>
            <a:r>
              <a:rPr lang="en-GB">
                <a:solidFill>
                  <a:srgbClr val="FF0000"/>
                </a:solidFill>
              </a:rPr>
              <a:t>Bottleneck from Previous Work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60" name="Google Shape;960;p85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961" name="Google Shape;961;p85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62" name="Google Shape;962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550" y="2203575"/>
            <a:ext cx="8287548" cy="275176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63" name="Google Shape;963;p85"/>
          <p:cNvSpPr txBox="1"/>
          <p:nvPr/>
        </p:nvSpPr>
        <p:spPr>
          <a:xfrm>
            <a:off x="6197150" y="1673625"/>
            <a:ext cx="1433400" cy="492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Bottleneck</a:t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64" name="Google Shape;964;p85"/>
          <p:cNvSpPr/>
          <p:nvPr/>
        </p:nvSpPr>
        <p:spPr>
          <a:xfrm>
            <a:off x="6197150" y="2109375"/>
            <a:ext cx="343500" cy="242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85"/>
          <p:cNvSpPr txBox="1"/>
          <p:nvPr/>
        </p:nvSpPr>
        <p:spPr>
          <a:xfrm>
            <a:off x="344600" y="1319950"/>
            <a:ext cx="49413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Configuration issue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in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uWSGI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66" name="Google Shape;966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86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</a:rPr>
              <a:t>SPC Functionality Testing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972" name="Google Shape;972;p86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73" name="Google Shape;973;p86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Setup | </a:t>
            </a:r>
            <a:r>
              <a:rPr lang="en-GB">
                <a:solidFill>
                  <a:srgbClr val="FF0000"/>
                </a:solidFill>
              </a:rPr>
              <a:t>uWSGI configurations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74" name="Google Shape;974;p86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975" name="Google Shape;975;p86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76" name="Google Shape;976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550" y="3347050"/>
            <a:ext cx="8360398" cy="1773350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p86"/>
          <p:cNvSpPr txBox="1"/>
          <p:nvPr/>
        </p:nvSpPr>
        <p:spPr>
          <a:xfrm>
            <a:off x="344600" y="1167550"/>
            <a:ext cx="83604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We tried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four configurations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for number of processes in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uWSGI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78" name="Google Shape;978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87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lt1"/>
                </a:solidFill>
              </a:rPr>
              <a:t>SPC Functionality Testing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984" name="Google Shape;984;p87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85" name="Google Shape;985;p87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Setup</a:t>
            </a:r>
            <a:r>
              <a:rPr lang="en-GB"/>
              <a:t> | </a:t>
            </a:r>
            <a:r>
              <a:rPr lang="en-GB">
                <a:solidFill>
                  <a:srgbClr val="FF0000"/>
                </a:solidFill>
              </a:rPr>
              <a:t>uWSGI configurations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86" name="Google Shape;986;p87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987" name="Google Shape;987;p87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88" name="Google Shape;988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550" y="3347050"/>
            <a:ext cx="8360398" cy="1773350"/>
          </a:xfrm>
          <a:prstGeom prst="rect">
            <a:avLst/>
          </a:prstGeom>
          <a:noFill/>
          <a:ln>
            <a:noFill/>
          </a:ln>
        </p:spPr>
      </p:pic>
      <p:sp>
        <p:nvSpPr>
          <p:cNvPr id="989" name="Google Shape;989;p87"/>
          <p:cNvSpPr txBox="1"/>
          <p:nvPr/>
        </p:nvSpPr>
        <p:spPr>
          <a:xfrm>
            <a:off x="391800" y="2682559"/>
            <a:ext cx="83604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Test: </a:t>
            </a:r>
            <a:r>
              <a:rPr lang="en-GB" sz="2000">
                <a:solidFill>
                  <a:srgbClr val="FF00FF"/>
                </a:solidFill>
                <a:highlight>
                  <a:srgbClr val="434343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$</a:t>
            </a:r>
            <a:r>
              <a:rPr lang="en-GB" sz="2000">
                <a:solidFill>
                  <a:schemeClr val="dk1"/>
                </a:solidFill>
                <a:highlight>
                  <a:srgbClr val="434343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-GB" sz="2000">
                <a:solidFill>
                  <a:schemeClr val="lt1"/>
                </a:solidFill>
                <a:highlight>
                  <a:srgbClr val="434343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./client_end_script</a:t>
            </a:r>
            <a:r>
              <a:rPr lang="en-GB" sz="2000">
                <a:solidFill>
                  <a:schemeClr val="dk1"/>
                </a:solidFill>
                <a:highlight>
                  <a:srgbClr val="434343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-GB" sz="2000">
                <a:solidFill>
                  <a:srgbClr val="FFFF00"/>
                </a:solidFill>
                <a:highlight>
                  <a:srgbClr val="434343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-l 50 -u 400 -s 50 -t 60</a:t>
            </a:r>
            <a:endParaRPr b="1">
              <a:solidFill>
                <a:srgbClr val="FFFF00"/>
              </a:solidFill>
              <a:highlight>
                <a:srgbClr val="434343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90" name="Google Shape;990;p87"/>
          <p:cNvSpPr txBox="1"/>
          <p:nvPr/>
        </p:nvSpPr>
        <p:spPr>
          <a:xfrm>
            <a:off x="363344" y="1382646"/>
            <a:ext cx="8360400" cy="105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5: lower than ideal config. 		| 24: equal to num of cores 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48: ideal config. (documentation)	| 64: higher than ideal config.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91" name="Google Shape;991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88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lt1"/>
                </a:solidFill>
              </a:rPr>
              <a:t>SPC Functionality Testing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997" name="Google Shape;997;p88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98" name="Google Shape;998;p88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Test | </a:t>
            </a:r>
            <a:r>
              <a:rPr lang="en-GB">
                <a:solidFill>
                  <a:srgbClr val="FF0000"/>
                </a:solidFill>
              </a:rPr>
              <a:t>uWSGI Processes </a:t>
            </a:r>
            <a:r>
              <a:rPr b="1" lang="en-GB">
                <a:solidFill>
                  <a:srgbClr val="434343"/>
                </a:solidFill>
              </a:rPr>
              <a:t>5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999" name="Google Shape;999;p88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000" name="Google Shape;1000;p88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01" name="Google Shape;1001;p88"/>
          <p:cNvPicPr preferRelativeResize="0"/>
          <p:nvPr/>
        </p:nvPicPr>
        <p:blipFill rotWithShape="1">
          <a:blip r:embed="rId3">
            <a:alphaModFix/>
          </a:blip>
          <a:srcRect b="1816" l="1865" r="4414" t="0"/>
          <a:stretch/>
        </p:blipFill>
        <p:spPr>
          <a:xfrm>
            <a:off x="1586825" y="1365900"/>
            <a:ext cx="5083026" cy="35855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02" name="Google Shape;1002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89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lt1"/>
                </a:solidFill>
              </a:rPr>
              <a:t>SPC Functionality Testing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008" name="Google Shape;1008;p89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09" name="Google Shape;1009;p89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Test | </a:t>
            </a:r>
            <a:r>
              <a:rPr lang="en-GB">
                <a:solidFill>
                  <a:srgbClr val="FF0000"/>
                </a:solidFill>
              </a:rPr>
              <a:t>uWSGI Processes </a:t>
            </a:r>
            <a:r>
              <a:rPr b="1" lang="en-GB">
                <a:solidFill>
                  <a:srgbClr val="434343"/>
                </a:solidFill>
              </a:rPr>
              <a:t>5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010" name="Google Shape;1010;p89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011" name="Google Shape;1011;p89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12" name="Google Shape;1012;p89"/>
          <p:cNvPicPr preferRelativeResize="0"/>
          <p:nvPr/>
        </p:nvPicPr>
        <p:blipFill rotWithShape="1">
          <a:blip r:embed="rId3">
            <a:alphaModFix/>
          </a:blip>
          <a:srcRect b="1816" l="1865" r="4414" t="0"/>
          <a:stretch/>
        </p:blipFill>
        <p:spPr>
          <a:xfrm>
            <a:off x="1586825" y="1365900"/>
            <a:ext cx="5083026" cy="35855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013" name="Google Shape;1013;p89"/>
          <p:cNvCxnSpPr/>
          <p:nvPr/>
        </p:nvCxnSpPr>
        <p:spPr>
          <a:xfrm>
            <a:off x="6183050" y="1885250"/>
            <a:ext cx="14100" cy="227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014" name="Google Shape;1014;p89"/>
          <p:cNvSpPr/>
          <p:nvPr/>
        </p:nvSpPr>
        <p:spPr>
          <a:xfrm>
            <a:off x="6766250" y="1788800"/>
            <a:ext cx="2112300" cy="728400"/>
          </a:xfrm>
          <a:prstGeom prst="wedgeRectCallout">
            <a:avLst>
              <a:gd fmla="val -77296" name="adj1"/>
              <a:gd fmla="val 27523" name="adj2"/>
            </a:avLst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This wide gap</a:t>
            </a:r>
            <a:r>
              <a:rPr lang="en-GB"/>
              <a:t> </a:t>
            </a:r>
            <a:r>
              <a:rPr lang="en-GB">
                <a:solidFill>
                  <a:srgbClr val="FFFF00"/>
                </a:solidFill>
              </a:rPr>
              <a:t>in</a:t>
            </a:r>
            <a:r>
              <a:rPr lang="en-GB">
                <a:solidFill>
                  <a:srgbClr val="FFFF00"/>
                </a:solidFill>
              </a:rPr>
              <a:t>dicates a bottleneck.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015" name="Google Shape;1015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90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lt1"/>
                </a:solidFill>
              </a:rPr>
              <a:t>SPC Functionality Testing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021" name="Google Shape;1021;p90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22" name="Google Shape;1022;p90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Test | </a:t>
            </a:r>
            <a:r>
              <a:rPr lang="en-GB">
                <a:solidFill>
                  <a:srgbClr val="FF0000"/>
                </a:solidFill>
              </a:rPr>
              <a:t>uWSGI Processes </a:t>
            </a:r>
            <a:r>
              <a:rPr b="1" lang="en-GB">
                <a:solidFill>
                  <a:srgbClr val="434343"/>
                </a:solidFill>
              </a:rPr>
              <a:t>24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023" name="Google Shape;1023;p90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024" name="Google Shape;1024;p90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25" name="Google Shape;1025;p90"/>
          <p:cNvPicPr preferRelativeResize="0"/>
          <p:nvPr/>
        </p:nvPicPr>
        <p:blipFill rotWithShape="1">
          <a:blip r:embed="rId3">
            <a:alphaModFix/>
          </a:blip>
          <a:srcRect b="1254" l="2308" r="4961" t="0"/>
          <a:stretch/>
        </p:blipFill>
        <p:spPr>
          <a:xfrm>
            <a:off x="1650475" y="1363425"/>
            <a:ext cx="5029675" cy="369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26" name="Google Shape;1026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91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lt1"/>
                </a:solidFill>
              </a:rPr>
              <a:t>SPC Functionality Testing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032" name="Google Shape;1032;p91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33" name="Google Shape;1033;p91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Test | </a:t>
            </a:r>
            <a:r>
              <a:rPr lang="en-GB">
                <a:solidFill>
                  <a:srgbClr val="FF0000"/>
                </a:solidFill>
              </a:rPr>
              <a:t>uWSGI Processes </a:t>
            </a:r>
            <a:r>
              <a:rPr b="1" lang="en-GB">
                <a:solidFill>
                  <a:srgbClr val="434343"/>
                </a:solidFill>
              </a:rPr>
              <a:t>48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034" name="Google Shape;1034;p91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035" name="Google Shape;1035;p91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36" name="Google Shape;1036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425" y="1373025"/>
            <a:ext cx="5219574" cy="36465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37" name="Google Shape;1037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92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lt1"/>
                </a:solidFill>
              </a:rPr>
              <a:t>SPC Functionality Testing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043" name="Google Shape;1043;p92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44" name="Google Shape;1044;p92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Test | </a:t>
            </a:r>
            <a:r>
              <a:rPr lang="en-GB">
                <a:solidFill>
                  <a:srgbClr val="FF0000"/>
                </a:solidFill>
              </a:rPr>
              <a:t>uWSGI Processes </a:t>
            </a:r>
            <a:r>
              <a:rPr b="1" lang="en-GB">
                <a:solidFill>
                  <a:srgbClr val="434343"/>
                </a:solidFill>
              </a:rPr>
              <a:t>64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045" name="Google Shape;1045;p92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046" name="Google Shape;1046;p92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47" name="Google Shape;1047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950" y="1394375"/>
            <a:ext cx="5211449" cy="357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48" name="Google Shape;1048;p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93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lt1"/>
                </a:solidFill>
              </a:rPr>
              <a:t>SPC Functionality Testing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054" name="Google Shape;1054;p93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55" name="Google Shape;1055;p93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Test | </a:t>
            </a:r>
            <a:r>
              <a:rPr lang="en-GB">
                <a:solidFill>
                  <a:srgbClr val="FF0000"/>
                </a:solidFill>
              </a:rPr>
              <a:t>Results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056" name="Google Shape;1056;p93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aphicFrame>
        <p:nvGraphicFramePr>
          <p:cNvPr id="1057" name="Google Shape;1057;p93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{14C62355-7FE6-4ED0-93EE-3F0D6238B001}</a:tableStyleId>
              </a:tblPr>
              <a:tblGrid>
                <a:gridCol w="1872325"/>
                <a:gridCol w="2953675"/>
                <a:gridCol w="2413000"/>
              </a:tblGrid>
              <a:tr h="58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00"/>
                          </a:solidFill>
                        </a:rPr>
                        <a:t>RESULTS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00"/>
                          </a:solidFill>
                        </a:rPr>
                        <a:t>Worst</a:t>
                      </a:r>
                      <a:r>
                        <a:rPr lang="en-GB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GB">
                          <a:solidFill>
                            <a:srgbClr val="FFFFFF"/>
                          </a:solidFill>
                        </a:rPr>
                        <a:t>Performance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00"/>
                          </a:solidFill>
                        </a:rPr>
                        <a:t>Best</a:t>
                      </a:r>
                      <a:r>
                        <a:rPr lang="en-GB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GB">
                          <a:solidFill>
                            <a:srgbClr val="FFFFFF"/>
                          </a:solidFill>
                        </a:rPr>
                        <a:t>Performance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58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Low load</a:t>
                      </a:r>
                      <a:r>
                        <a:rPr lang="en-GB">
                          <a:solidFill>
                            <a:srgbClr val="FFFF00"/>
                          </a:solidFill>
                        </a:rPr>
                        <a:t>(50 users)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uWSGI Processes </a:t>
                      </a:r>
                      <a:r>
                        <a:rPr b="1" lang="en-GB">
                          <a:solidFill>
                            <a:srgbClr val="FFFF00"/>
                          </a:solidFill>
                        </a:rPr>
                        <a:t>: 64</a:t>
                      </a:r>
                      <a:r>
                        <a:rPr lang="en-GB">
                          <a:solidFill>
                            <a:srgbClr val="FF0000"/>
                          </a:solidFill>
                        </a:rPr>
                        <a:t> 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D9D2E9"/>
                          </a:solidFill>
                        </a:rPr>
                        <a:t>Response time : 141.7 ms</a:t>
                      </a:r>
                      <a:endParaRPr>
                        <a:solidFill>
                          <a:srgbClr val="D9D2E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uWSGI Processes </a:t>
                      </a:r>
                      <a:r>
                        <a:rPr b="1" lang="en-GB">
                          <a:solidFill>
                            <a:srgbClr val="FFFF00"/>
                          </a:solidFill>
                        </a:rPr>
                        <a:t>: 24</a:t>
                      </a:r>
                      <a:r>
                        <a:rPr lang="en-GB">
                          <a:solidFill>
                            <a:srgbClr val="FF0000"/>
                          </a:solidFill>
                        </a:rPr>
                        <a:t> 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D9D2E9"/>
                          </a:solidFill>
                        </a:rPr>
                        <a:t>Response time : 26.9 ms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58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High</a:t>
                      </a:r>
                      <a:r>
                        <a:rPr lang="en-GB">
                          <a:solidFill>
                            <a:srgbClr val="FFFFFF"/>
                          </a:solidFill>
                        </a:rPr>
                        <a:t> load</a:t>
                      </a:r>
                      <a:r>
                        <a:rPr lang="en-GB">
                          <a:solidFill>
                            <a:srgbClr val="FFFF00"/>
                          </a:solidFill>
                        </a:rPr>
                        <a:t>(400 users)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uWSGI Processes </a:t>
                      </a:r>
                      <a:r>
                        <a:rPr b="1" lang="en-GB">
                          <a:solidFill>
                            <a:srgbClr val="FFFF00"/>
                          </a:solidFill>
                        </a:rPr>
                        <a:t>: 5</a:t>
                      </a:r>
                      <a:r>
                        <a:rPr lang="en-GB">
                          <a:solidFill>
                            <a:srgbClr val="FF0000"/>
                          </a:solidFill>
                        </a:rPr>
                        <a:t> 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D9D2E9"/>
                          </a:solidFill>
                        </a:rPr>
                        <a:t>Response time :402 ms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uWSGI Processes </a:t>
                      </a:r>
                      <a:r>
                        <a:rPr b="1" lang="en-GB">
                          <a:solidFill>
                            <a:srgbClr val="FFFF00"/>
                          </a:solidFill>
                        </a:rPr>
                        <a:t>: 48</a:t>
                      </a:r>
                      <a:r>
                        <a:rPr lang="en-GB">
                          <a:solidFill>
                            <a:srgbClr val="FF0000"/>
                          </a:solidFill>
                        </a:rPr>
                        <a:t> 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D9D2E9"/>
                          </a:solidFill>
                        </a:rPr>
                        <a:t>Response time : 27 ms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cxnSp>
        <p:nvCxnSpPr>
          <p:cNvPr id="1058" name="Google Shape;1058;p93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9" name="Google Shape;1059;p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Introduction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79" name="Google Shape;179;p31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Case Study | </a:t>
            </a:r>
            <a:r>
              <a:rPr lang="en-GB">
                <a:solidFill>
                  <a:srgbClr val="FF0000"/>
                </a:solidFill>
              </a:rPr>
              <a:t>SAFE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451975" y="1594850"/>
            <a:ext cx="3588000" cy="84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SAFE - Smart Authenticated Fast Exams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2" name="Google Shape;182;p31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451975" y="2811400"/>
            <a:ext cx="3588000" cy="84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Take quiz in classroom using their own smartphones.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84" name="Google Shape;184;p31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2375" y="1249625"/>
            <a:ext cx="4799224" cy="266238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94"/>
          <p:cNvSpPr txBox="1"/>
          <p:nvPr>
            <p:ph type="title"/>
          </p:nvPr>
        </p:nvSpPr>
        <p:spPr>
          <a:xfrm>
            <a:off x="0" y="1939775"/>
            <a:ext cx="9144000" cy="876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lt1"/>
                </a:solidFill>
              </a:rPr>
              <a:t>Conclusion &amp; Future Work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065" name="Google Shape;1065;p94"/>
          <p:cNvSpPr txBox="1"/>
          <p:nvPr>
            <p:ph idx="1" type="body"/>
          </p:nvPr>
        </p:nvSpPr>
        <p:spPr>
          <a:xfrm>
            <a:off x="-2954600" y="1464225"/>
            <a:ext cx="1077300" cy="30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66" name="Google Shape;1066;p94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67" name="Google Shape;1067;p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95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Conclusion</a:t>
            </a:r>
            <a:r>
              <a:rPr lang="en-GB" sz="2400">
                <a:solidFill>
                  <a:srgbClr val="FFFFFF"/>
                </a:solidFill>
              </a:rPr>
              <a:t> &amp; Future Work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073" name="Google Shape;1073;p95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74" name="Google Shape;1074;p95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75" name="Google Shape;1075;p95"/>
          <p:cNvSpPr txBox="1"/>
          <p:nvPr/>
        </p:nvSpPr>
        <p:spPr>
          <a:xfrm>
            <a:off x="394725" y="1359975"/>
            <a:ext cx="58941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SPC works and it helps in bottleneck detection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76" name="Google Shape;1076;p95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077" name="Google Shape;1077;p95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8" name="Google Shape;1078;p95"/>
          <p:cNvSpPr txBox="1"/>
          <p:nvPr/>
        </p:nvSpPr>
        <p:spPr>
          <a:xfrm>
            <a:off x="394725" y="1912425"/>
            <a:ext cx="44994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It satisfies the 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following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conditions :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79" name="Google Shape;1079;p95"/>
          <p:cNvSpPr txBox="1"/>
          <p:nvPr/>
        </p:nvSpPr>
        <p:spPr>
          <a:xfrm>
            <a:off x="394725" y="2528650"/>
            <a:ext cx="6597900" cy="492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independent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-GB" sz="20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of any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-GB" sz="200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application specific APIs</a:t>
            </a:r>
            <a:endParaRPr>
              <a:solidFill>
                <a:srgbClr val="FFFF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80" name="Google Shape;1080;p95"/>
          <p:cNvSpPr txBox="1"/>
          <p:nvPr/>
        </p:nvSpPr>
        <p:spPr>
          <a:xfrm>
            <a:off x="394725" y="3144875"/>
            <a:ext cx="5674800" cy="492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easy to use and configure</a:t>
            </a:r>
            <a:endParaRPr>
              <a:solidFill>
                <a:srgbClr val="FFFF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81" name="Google Shape;1081;p95"/>
          <p:cNvSpPr txBox="1"/>
          <p:nvPr/>
        </p:nvSpPr>
        <p:spPr>
          <a:xfrm>
            <a:off x="394725" y="3697325"/>
            <a:ext cx="5674800" cy="492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visual feedback</a:t>
            </a:r>
            <a:r>
              <a:rPr lang="en-GB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-GB" sz="20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for analysis of components.</a:t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82" name="Google Shape;1082;p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96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Conclusion &amp; Future Work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088" name="Google Shape;1088;p96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89" name="Google Shape;1089;p96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| </a:t>
            </a:r>
            <a:r>
              <a:rPr lang="en-GB">
                <a:solidFill>
                  <a:srgbClr val="FF0000"/>
                </a:solidFill>
              </a:rPr>
              <a:t>Other use cases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90" name="Google Shape;1090;p96"/>
          <p:cNvSpPr txBox="1"/>
          <p:nvPr/>
        </p:nvSpPr>
        <p:spPr>
          <a:xfrm>
            <a:off x="394725" y="1359975"/>
            <a:ext cx="58941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fine tune application performance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91" name="Google Shape;1091;p96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092" name="Google Shape;1092;p96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3" name="Google Shape;1093;p96"/>
          <p:cNvSpPr txBox="1"/>
          <p:nvPr/>
        </p:nvSpPr>
        <p:spPr>
          <a:xfrm>
            <a:off x="394725" y="1912425"/>
            <a:ext cx="7160400" cy="84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 check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impact of certain API endpoints by modifying /sys_perf_check API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94" name="Google Shape;1094;p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97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Conclusion &amp; Future Work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00" name="Google Shape;1100;p97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01" name="Google Shape;1101;p97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Work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02" name="Google Shape;1102;p97"/>
          <p:cNvSpPr txBox="1"/>
          <p:nvPr/>
        </p:nvSpPr>
        <p:spPr>
          <a:xfrm>
            <a:off x="362150" y="1360000"/>
            <a:ext cx="72387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Figure out ways to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extend SPC for more use cases.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03" name="Google Shape;1103;p97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104" name="Google Shape;1104;p97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5" name="Google Shape;1105;p97"/>
          <p:cNvSpPr txBox="1"/>
          <p:nvPr/>
        </p:nvSpPr>
        <p:spPr>
          <a:xfrm>
            <a:off x="362150" y="1954713"/>
            <a:ext cx="7665600" cy="84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Experimenting with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different implementations of sys_perf_check Endpoint.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06" name="Google Shape;1106;p97"/>
          <p:cNvSpPr txBox="1"/>
          <p:nvPr/>
        </p:nvSpPr>
        <p:spPr>
          <a:xfrm>
            <a:off x="362150" y="2903450"/>
            <a:ext cx="76656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More 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user friendly naming for test-id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names instead of metrohash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07" name="Google Shape;1107;p97"/>
          <p:cNvSpPr txBox="1"/>
          <p:nvPr/>
        </p:nvSpPr>
        <p:spPr>
          <a:xfrm>
            <a:off x="362150" y="3540475"/>
            <a:ext cx="76656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Extend it for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more complex distributed systems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as well.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08" name="Google Shape;1108;p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98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End</a:t>
            </a:r>
            <a:endParaRPr/>
          </a:p>
        </p:txBody>
      </p:sp>
      <p:sp>
        <p:nvSpPr>
          <p:cNvPr id="1114" name="Google Shape;1114;p98"/>
          <p:cNvSpPr/>
          <p:nvPr/>
        </p:nvSpPr>
        <p:spPr>
          <a:xfrm>
            <a:off x="524550" y="3416850"/>
            <a:ext cx="655800" cy="342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Case Study </a:t>
            </a:r>
            <a:r>
              <a:rPr lang="en-GB"/>
              <a:t>| </a:t>
            </a:r>
            <a:r>
              <a:rPr lang="en-GB">
                <a:solidFill>
                  <a:srgbClr val="FF0000"/>
                </a:solidFill>
              </a:rPr>
              <a:t>SAFE</a:t>
            </a:r>
            <a:r>
              <a:rPr lang="en-GB"/>
              <a:t> | </a:t>
            </a:r>
            <a:r>
              <a:rPr lang="en-GB">
                <a:solidFill>
                  <a:srgbClr val="FF0000"/>
                </a:solidFill>
              </a:rPr>
              <a:t>Core Functionality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3" name="Google Shape;193;p32"/>
          <p:cNvSpPr txBox="1"/>
          <p:nvPr/>
        </p:nvSpPr>
        <p:spPr>
          <a:xfrm>
            <a:off x="451975" y="1594850"/>
            <a:ext cx="3588000" cy="84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SAFE - Smart Authenticated Fast Exams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4" name="Google Shape;194;p32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5" name="Google Shape;195;p32"/>
          <p:cNvSpPr txBox="1"/>
          <p:nvPr/>
        </p:nvSpPr>
        <p:spPr>
          <a:xfrm>
            <a:off x="451975" y="2811400"/>
            <a:ext cx="3588000" cy="84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Take quiz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in classroom using their own smartphones.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96" name="Google Shape;196;p32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2375" y="1249625"/>
            <a:ext cx="4799224" cy="266238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2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Introduction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99" name="Google Shape;199;p32"/>
          <p:cNvPicPr preferRelativeResize="0"/>
          <p:nvPr/>
        </p:nvPicPr>
        <p:blipFill rotWithShape="1">
          <a:blip r:embed="rId4">
            <a:alphaModFix/>
          </a:blip>
          <a:srcRect b="8357" l="7590" r="9908" t="9141"/>
          <a:stretch/>
        </p:blipFill>
        <p:spPr>
          <a:xfrm>
            <a:off x="4617050" y="2109375"/>
            <a:ext cx="684875" cy="97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Introduction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06" name="Google Shape;206;p33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7" name="Google Shape;207;p33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Case Study</a:t>
            </a:r>
            <a:r>
              <a:rPr lang="en-GB"/>
              <a:t> | </a:t>
            </a:r>
            <a:r>
              <a:rPr lang="en-GB">
                <a:solidFill>
                  <a:srgbClr val="FF0000"/>
                </a:solidFill>
              </a:rPr>
              <a:t>SAFE</a:t>
            </a:r>
            <a:r>
              <a:rPr lang="en-GB"/>
              <a:t> |</a:t>
            </a:r>
            <a:r>
              <a:rPr lang="en-GB">
                <a:solidFill>
                  <a:srgbClr val="FF0000"/>
                </a:solidFill>
              </a:rPr>
              <a:t> Architecture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451975" y="1290050"/>
            <a:ext cx="17016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SAFE app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210" name="Google Shape;210;p33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771" y="1594850"/>
            <a:ext cx="4963626" cy="30677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2" name="Google Shape;212;p33"/>
          <p:cNvSpPr txBox="1"/>
          <p:nvPr/>
        </p:nvSpPr>
        <p:spPr>
          <a:xfrm>
            <a:off x="451975" y="1871750"/>
            <a:ext cx="17016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Outer nginx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3" name="Google Shape;213;p33"/>
          <p:cNvSpPr txBox="1"/>
          <p:nvPr/>
        </p:nvSpPr>
        <p:spPr>
          <a:xfrm>
            <a:off x="451975" y="2482075"/>
            <a:ext cx="17016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Inner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nginx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4" name="Google Shape;214;p33"/>
          <p:cNvSpPr txBox="1"/>
          <p:nvPr/>
        </p:nvSpPr>
        <p:spPr>
          <a:xfrm>
            <a:off x="439050" y="3092400"/>
            <a:ext cx="17016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uWSGI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5" name="Google Shape;215;p33"/>
          <p:cNvSpPr txBox="1"/>
          <p:nvPr/>
        </p:nvSpPr>
        <p:spPr>
          <a:xfrm>
            <a:off x="439050" y="3674100"/>
            <a:ext cx="17016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Django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6" name="Google Shape;216;p33"/>
          <p:cNvSpPr txBox="1"/>
          <p:nvPr/>
        </p:nvSpPr>
        <p:spPr>
          <a:xfrm>
            <a:off x="439050" y="4255800"/>
            <a:ext cx="17016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Postgres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7" name="Google Shape;21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