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92e346c15_1_38:notes"/>
          <p:cNvSpPr txBox="1"/>
          <p:nvPr>
            <p:ph idx="12" type="sldNum"/>
          </p:nvPr>
        </p:nvSpPr>
        <p:spPr>
          <a:xfrm>
            <a:off x="3884414" y="8685893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 sz="1300"/>
              <a:t>‹#›</a:t>
            </a:fld>
            <a:endParaRPr sz="1300"/>
          </a:p>
        </p:txBody>
      </p:sp>
      <p:sp>
        <p:nvSpPr>
          <p:cNvPr id="90" name="Google Shape;90;g2b92e346c15_1_38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g2b92e346c15_1_38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a8761a85a_2_27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198" name="Google Shape;198;g2ba8761a85a_2_27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9c2a36f16_0_0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204" name="Google Shape;204;g2b9c2a36f16_0_0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a12eb0cac_0_24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230" name="Google Shape;230;g2ba12eb0cac_0_24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b9c2a36f16_0_34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249" name="Google Shape;249;g2b9c2a36f16_0_34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92e346c15_1_60:notes"/>
          <p:cNvSpPr txBox="1"/>
          <p:nvPr>
            <p:ph idx="1" type="body"/>
          </p:nvPr>
        </p:nvSpPr>
        <p:spPr>
          <a:xfrm>
            <a:off x="686098" y="4343703"/>
            <a:ext cx="5485781" cy="41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256" name="Google Shape;256;g2b92e346c15_1_60:notes"/>
          <p:cNvSpPr/>
          <p:nvPr>
            <p:ph idx="2" type="sldImg"/>
          </p:nvPr>
        </p:nvSpPr>
        <p:spPr>
          <a:xfrm>
            <a:off x="428625" y="686405"/>
            <a:ext cx="6000750" cy="342914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695d13436d_0_25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268" name="Google Shape;268;g2695d13436d_0_25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a8761a85a_2_7:notes"/>
          <p:cNvSpPr txBox="1"/>
          <p:nvPr>
            <p:ph idx="1" type="body"/>
          </p:nvPr>
        </p:nvSpPr>
        <p:spPr>
          <a:xfrm>
            <a:off x="686098" y="4343703"/>
            <a:ext cx="5485781" cy="41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98" name="Google Shape;98;g2ba8761a85a_2_7:notes"/>
          <p:cNvSpPr/>
          <p:nvPr>
            <p:ph idx="2" type="sldImg"/>
          </p:nvPr>
        </p:nvSpPr>
        <p:spPr>
          <a:xfrm>
            <a:off x="428625" y="686405"/>
            <a:ext cx="6000750" cy="342914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a8761a85a_2_12:notes"/>
          <p:cNvSpPr txBox="1"/>
          <p:nvPr>
            <p:ph idx="1" type="body"/>
          </p:nvPr>
        </p:nvSpPr>
        <p:spPr>
          <a:xfrm>
            <a:off x="686098" y="4343703"/>
            <a:ext cx="5485781" cy="41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104" name="Google Shape;104;g2ba8761a85a_2_12:notes"/>
          <p:cNvSpPr/>
          <p:nvPr>
            <p:ph idx="2" type="sldImg"/>
          </p:nvPr>
        </p:nvSpPr>
        <p:spPr>
          <a:xfrm>
            <a:off x="428625" y="686405"/>
            <a:ext cx="6000750" cy="342914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a8761a8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a8761a8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a8761a85a_2_17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168" name="Google Shape;168;g2ba8761a85a_2_17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ada3b7f4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ada3b7f4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a8761a85a_0_57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180" name="Google Shape;180;g2ba8761a85a_0_57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a8761a85a_0_62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186" name="Google Shape;186;g2ba8761a85a_0_62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a8761a85a_0_67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192" name="Google Shape;192;g2ba8761a85a_0_67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 type="tbl">
  <p:cSld name="TAB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7" name="Google Shape;67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8" name="Google Shape;68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9" name="Google Shape;69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73" name="Google Shape;73;p19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 rot="5400000">
            <a:off x="1272779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showMasterSp="0" type="txAndObj">
  <p:cSld name="TEXT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>
            <a:alpha val="0"/>
          </a:srgbClr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olab.research.google.com/drive/1ISl0UcFNjxpwSp-zsi5K3QQnVcklvOM0#scrollTo=jR0pRKXZczPX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ctrTitle"/>
          </p:nvPr>
        </p:nvSpPr>
        <p:spPr>
          <a:xfrm>
            <a:off x="304800" y="571500"/>
            <a:ext cx="8686800" cy="165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3200"/>
              <a:t> Assignment 1: </a:t>
            </a:r>
            <a:endParaRPr b="1"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3200"/>
              <a:t>Implementation of Backpropagation and Training a Palindrome Network</a:t>
            </a:r>
            <a:endParaRPr sz="3200"/>
          </a:p>
        </p:txBody>
      </p:sp>
      <p:sp>
        <p:nvSpPr>
          <p:cNvPr id="94" name="Google Shape;94;p24"/>
          <p:cNvSpPr txBox="1"/>
          <p:nvPr>
            <p:ph idx="1" type="subTitle"/>
          </p:nvPr>
        </p:nvSpPr>
        <p:spPr>
          <a:xfrm>
            <a:off x="115875" y="2457450"/>
            <a:ext cx="8610600" cy="19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-GB" sz="2200"/>
              <a:t>Arijeet De, 23M0742</a:t>
            </a:r>
            <a:endParaRPr sz="2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-GB" sz="2200"/>
              <a:t>Tirthesh Jain</a:t>
            </a:r>
            <a:r>
              <a:rPr lang="en-GB" sz="2200"/>
              <a:t>, 23M0758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rPr lang="en-GB" sz="2200"/>
              <a:t>Vivek Ramrao Pawar, 23M0769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rPr lang="en-GB" sz="3200"/>
              <a:t>	</a:t>
            </a:r>
            <a:endParaRPr sz="2900"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-GB" sz="2600"/>
              <a:t>20</a:t>
            </a:r>
            <a:r>
              <a:rPr lang="en-GB" sz="2600"/>
              <a:t>th Feb., 2024</a:t>
            </a:r>
            <a:endParaRPr sz="3000"/>
          </a:p>
        </p:txBody>
      </p:sp>
      <p:sp>
        <p:nvSpPr>
          <p:cNvPr id="95" name="Google Shape;95;p24"/>
          <p:cNvSpPr txBox="1"/>
          <p:nvPr/>
        </p:nvSpPr>
        <p:spPr>
          <a:xfrm>
            <a:off x="762000" y="4343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Code Link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/>
              <a:t>Learnings</a:t>
            </a:r>
            <a:endParaRPr b="1"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b="1" lang="en-GB" sz="2000"/>
              <a:t>Effect of Momentum: </a:t>
            </a:r>
            <a:r>
              <a:rPr lang="en-GB" sz="2000"/>
              <a:t>Accelerating convergence, overcoming local minima</a:t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b="1" lang="en-GB" sz="2000"/>
              <a:t>Hyperparameter Tuning:</a:t>
            </a:r>
            <a:r>
              <a:rPr lang="en-GB" sz="2000"/>
              <a:t> Optimizing learning rate, momentum, epochs, hidden layer size</a:t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b="1" lang="en-GB" sz="2000"/>
              <a:t>Handling class imbalance:</a:t>
            </a:r>
            <a:r>
              <a:rPr lang="en-GB" sz="2000"/>
              <a:t> Oversampling palindrome examples</a:t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b="1" lang="en-GB" sz="2000"/>
              <a:t>Effect of Learning Rate:</a:t>
            </a:r>
            <a:r>
              <a:rPr lang="en-GB" sz="2000"/>
              <a:t> Balance between convergence speed and stability</a:t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b="1" lang="en-GB" sz="2000"/>
              <a:t>Use of activation function:</a:t>
            </a:r>
            <a:r>
              <a:rPr lang="en-GB" sz="2000"/>
              <a:t> Introducing non-linearity with sigmoid</a:t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b="1" lang="en-GB" sz="2000"/>
              <a:t>Cross-validation:</a:t>
            </a:r>
            <a:r>
              <a:rPr lang="en-GB" sz="2000"/>
              <a:t> Robust evaluation technique for limited data</a:t>
            </a:r>
            <a:endParaRPr sz="8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3600"/>
              <a:t>BP Implementation </a:t>
            </a:r>
            <a:endParaRPr b="1" sz="3600"/>
          </a:p>
        </p:txBody>
      </p:sp>
      <p:sp>
        <p:nvSpPr>
          <p:cNvPr id="207" name="Google Shape;207;p34"/>
          <p:cNvSpPr/>
          <p:nvPr/>
        </p:nvSpPr>
        <p:spPr>
          <a:xfrm>
            <a:off x="558875" y="1530050"/>
            <a:ext cx="378600" cy="37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4"/>
          <p:cNvSpPr/>
          <p:nvPr/>
        </p:nvSpPr>
        <p:spPr>
          <a:xfrm>
            <a:off x="558875" y="2100200"/>
            <a:ext cx="378600" cy="37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/>
          <p:nvPr/>
        </p:nvSpPr>
        <p:spPr>
          <a:xfrm>
            <a:off x="558875" y="3388350"/>
            <a:ext cx="378600" cy="37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34"/>
          <p:cNvCxnSpPr/>
          <p:nvPr/>
        </p:nvCxnSpPr>
        <p:spPr>
          <a:xfrm flipH="1">
            <a:off x="741575" y="2478750"/>
            <a:ext cx="6600" cy="3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34"/>
          <p:cNvCxnSpPr/>
          <p:nvPr/>
        </p:nvCxnSpPr>
        <p:spPr>
          <a:xfrm flipH="1">
            <a:off x="741575" y="3031650"/>
            <a:ext cx="6600" cy="3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34"/>
          <p:cNvSpPr/>
          <p:nvPr/>
        </p:nvSpPr>
        <p:spPr>
          <a:xfrm>
            <a:off x="2212550" y="1992600"/>
            <a:ext cx="378600" cy="37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>
            <a:off x="2212550" y="2835450"/>
            <a:ext cx="378600" cy="37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/>
          <p:nvPr/>
        </p:nvSpPr>
        <p:spPr>
          <a:xfrm>
            <a:off x="3866225" y="2371200"/>
            <a:ext cx="378600" cy="37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4"/>
          <p:cNvSpPr txBox="1"/>
          <p:nvPr/>
        </p:nvSpPr>
        <p:spPr>
          <a:xfrm>
            <a:off x="3684300" y="2759250"/>
            <a:ext cx="8877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</a:rPr>
              <a:t>Z2, A2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1958000" y="3280650"/>
            <a:ext cx="8877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</a:rPr>
              <a:t>Z1, A1</a:t>
            </a:r>
            <a:endParaRPr sz="1800">
              <a:solidFill>
                <a:srgbClr val="0000FF"/>
              </a:solidFill>
            </a:endParaRPr>
          </a:p>
        </p:txBody>
      </p:sp>
      <p:cxnSp>
        <p:nvCxnSpPr>
          <p:cNvPr id="217" name="Google Shape;217;p34"/>
          <p:cNvCxnSpPr>
            <a:stCxn id="207" idx="6"/>
            <a:endCxn id="212" idx="2"/>
          </p:cNvCxnSpPr>
          <p:nvPr/>
        </p:nvCxnSpPr>
        <p:spPr>
          <a:xfrm>
            <a:off x="937475" y="1719350"/>
            <a:ext cx="1275000" cy="4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34"/>
          <p:cNvCxnSpPr>
            <a:stCxn id="208" idx="6"/>
            <a:endCxn id="212" idx="2"/>
          </p:cNvCxnSpPr>
          <p:nvPr/>
        </p:nvCxnSpPr>
        <p:spPr>
          <a:xfrm flipH="1" rot="10800000">
            <a:off x="937475" y="2181800"/>
            <a:ext cx="1275000" cy="1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34"/>
          <p:cNvCxnSpPr>
            <a:stCxn id="209" idx="6"/>
            <a:endCxn id="212" idx="2"/>
          </p:cNvCxnSpPr>
          <p:nvPr/>
        </p:nvCxnSpPr>
        <p:spPr>
          <a:xfrm flipH="1" rot="10800000">
            <a:off x="937475" y="2182050"/>
            <a:ext cx="1275000" cy="13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4"/>
          <p:cNvCxnSpPr>
            <a:stCxn id="209" idx="6"/>
            <a:endCxn id="213" idx="2"/>
          </p:cNvCxnSpPr>
          <p:nvPr/>
        </p:nvCxnSpPr>
        <p:spPr>
          <a:xfrm flipH="1" rot="10800000">
            <a:off x="937475" y="3024750"/>
            <a:ext cx="1275000" cy="5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4"/>
          <p:cNvCxnSpPr>
            <a:stCxn id="208" idx="6"/>
            <a:endCxn id="213" idx="2"/>
          </p:cNvCxnSpPr>
          <p:nvPr/>
        </p:nvCxnSpPr>
        <p:spPr>
          <a:xfrm>
            <a:off x="937475" y="2289500"/>
            <a:ext cx="1275000" cy="7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4"/>
          <p:cNvCxnSpPr>
            <a:endCxn id="213" idx="2"/>
          </p:cNvCxnSpPr>
          <p:nvPr/>
        </p:nvCxnSpPr>
        <p:spPr>
          <a:xfrm>
            <a:off x="937550" y="1719450"/>
            <a:ext cx="1275000" cy="13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34"/>
          <p:cNvCxnSpPr>
            <a:stCxn id="212" idx="6"/>
            <a:endCxn id="214" idx="2"/>
          </p:cNvCxnSpPr>
          <p:nvPr/>
        </p:nvCxnSpPr>
        <p:spPr>
          <a:xfrm>
            <a:off x="2591150" y="2181900"/>
            <a:ext cx="12750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34"/>
          <p:cNvCxnSpPr>
            <a:stCxn id="213" idx="6"/>
            <a:endCxn id="214" idx="2"/>
          </p:cNvCxnSpPr>
          <p:nvPr/>
        </p:nvCxnSpPr>
        <p:spPr>
          <a:xfrm flipH="1" rot="10800000">
            <a:off x="2591150" y="2560650"/>
            <a:ext cx="1275000" cy="4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34"/>
          <p:cNvSpPr txBox="1"/>
          <p:nvPr/>
        </p:nvSpPr>
        <p:spPr>
          <a:xfrm>
            <a:off x="1177825" y="1376550"/>
            <a:ext cx="966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</a:rPr>
              <a:t>W1, b1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2845700" y="1908650"/>
            <a:ext cx="9660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</a:rPr>
              <a:t>W2, b2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4755575" y="1376550"/>
            <a:ext cx="4020900" cy="30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FF"/>
                </a:solidFill>
              </a:rPr>
              <a:t>A2:</a:t>
            </a:r>
            <a:r>
              <a:rPr lang="en-GB" sz="1700">
                <a:solidFill>
                  <a:srgbClr val="0000FF"/>
                </a:solidFill>
              </a:rPr>
              <a:t> o/p of o/p layer after activation</a:t>
            </a:r>
            <a:endParaRPr sz="1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FF"/>
                </a:solidFill>
              </a:rPr>
              <a:t>Z</a:t>
            </a:r>
            <a:r>
              <a:rPr b="1" lang="en-GB" sz="1700">
                <a:solidFill>
                  <a:srgbClr val="0000FF"/>
                </a:solidFill>
              </a:rPr>
              <a:t>2:</a:t>
            </a:r>
            <a:r>
              <a:rPr lang="en-GB" sz="1700">
                <a:solidFill>
                  <a:srgbClr val="0000FF"/>
                </a:solidFill>
              </a:rPr>
              <a:t> o/p of o/p layer before activation</a:t>
            </a:r>
            <a:endParaRPr sz="1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FF"/>
                </a:solidFill>
              </a:rPr>
              <a:t>A1:</a:t>
            </a:r>
            <a:r>
              <a:rPr lang="en-GB" sz="1700">
                <a:solidFill>
                  <a:srgbClr val="0000FF"/>
                </a:solidFill>
              </a:rPr>
              <a:t> o/p of hidden layer after activation</a:t>
            </a:r>
            <a:endParaRPr sz="1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FF"/>
                </a:solidFill>
              </a:rPr>
              <a:t>Z1:</a:t>
            </a:r>
            <a:r>
              <a:rPr lang="en-GB" sz="1700">
                <a:solidFill>
                  <a:srgbClr val="0000FF"/>
                </a:solidFill>
              </a:rPr>
              <a:t> o/p of hidden layer before activation</a:t>
            </a:r>
            <a:endParaRPr sz="1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FF"/>
                </a:solidFill>
              </a:rPr>
              <a:t>W2:</a:t>
            </a:r>
            <a:r>
              <a:rPr lang="en-GB" sz="1700">
                <a:solidFill>
                  <a:srgbClr val="0000FF"/>
                </a:solidFill>
              </a:rPr>
              <a:t> Weights b/w hidden &amp; o/p layer</a:t>
            </a:r>
            <a:endParaRPr sz="1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FF"/>
                </a:solidFill>
              </a:rPr>
              <a:t>b2:</a:t>
            </a:r>
            <a:r>
              <a:rPr lang="en-GB" sz="1700">
                <a:solidFill>
                  <a:srgbClr val="0000FF"/>
                </a:solidFill>
              </a:rPr>
              <a:t> Bias for o/p neuron</a:t>
            </a:r>
            <a:endParaRPr sz="1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FF"/>
                </a:solidFill>
              </a:rPr>
              <a:t>W1:</a:t>
            </a:r>
            <a:r>
              <a:rPr lang="en-GB" sz="1700">
                <a:solidFill>
                  <a:srgbClr val="0000FF"/>
                </a:solidFill>
              </a:rPr>
              <a:t> Weights b/w i/p &amp; hidden layer</a:t>
            </a:r>
            <a:endParaRPr sz="1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rgbClr val="0000FF"/>
                </a:solidFill>
              </a:rPr>
              <a:t>b1:</a:t>
            </a:r>
            <a:r>
              <a:rPr lang="en-GB" sz="1700">
                <a:solidFill>
                  <a:srgbClr val="0000FF"/>
                </a:solidFill>
              </a:rPr>
              <a:t> Bias for hidden neurons</a:t>
            </a:r>
            <a:endParaRPr sz="17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3600"/>
              <a:t>BP Implementation </a:t>
            </a:r>
            <a:endParaRPr b="1" sz="3600"/>
          </a:p>
        </p:txBody>
      </p:sp>
      <p:sp>
        <p:nvSpPr>
          <p:cNvPr id="233" name="Google Shape;233;p35"/>
          <p:cNvSpPr txBox="1"/>
          <p:nvPr/>
        </p:nvSpPr>
        <p:spPr>
          <a:xfrm>
            <a:off x="5346600" y="2083750"/>
            <a:ext cx="3340200" cy="17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</a:rPr>
              <a:t>Update Weights and biases</a:t>
            </a:r>
            <a:endParaRPr sz="2000">
              <a:solidFill>
                <a:srgbClr val="0000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GB" sz="1800">
                <a:solidFill>
                  <a:schemeClr val="dk1"/>
                </a:solidFill>
              </a:rPr>
              <a:t>W2</a:t>
            </a:r>
            <a:r>
              <a:rPr baseline="-25000" lang="en-GB" sz="1800">
                <a:solidFill>
                  <a:schemeClr val="dk1"/>
                </a:solidFill>
              </a:rPr>
              <a:t>new</a:t>
            </a:r>
            <a:r>
              <a:rPr lang="en-GB" sz="1800">
                <a:solidFill>
                  <a:schemeClr val="dk1"/>
                </a:solidFill>
              </a:rPr>
              <a:t> = W2 - ղ*dW2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GB" sz="1800">
                <a:solidFill>
                  <a:schemeClr val="dk1"/>
                </a:solidFill>
              </a:rPr>
              <a:t>b2</a:t>
            </a:r>
            <a:r>
              <a:rPr baseline="-25000" lang="en-GB" sz="1800">
                <a:solidFill>
                  <a:schemeClr val="dk1"/>
                </a:solidFill>
              </a:rPr>
              <a:t>new</a:t>
            </a:r>
            <a:r>
              <a:rPr lang="en-GB" sz="1800">
                <a:solidFill>
                  <a:schemeClr val="dk1"/>
                </a:solidFill>
              </a:rPr>
              <a:t> = b2 - ղ*db2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GB" sz="1800">
                <a:solidFill>
                  <a:schemeClr val="dk1"/>
                </a:solidFill>
              </a:rPr>
              <a:t>W1</a:t>
            </a:r>
            <a:r>
              <a:rPr baseline="-25000" lang="en-GB" sz="1800">
                <a:solidFill>
                  <a:schemeClr val="dk1"/>
                </a:solidFill>
              </a:rPr>
              <a:t>new</a:t>
            </a:r>
            <a:r>
              <a:rPr lang="en-GB" sz="1800">
                <a:solidFill>
                  <a:schemeClr val="dk1"/>
                </a:solidFill>
              </a:rPr>
              <a:t> = W1 - ղ*dW1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GB" sz="1800">
                <a:solidFill>
                  <a:schemeClr val="dk1"/>
                </a:solidFill>
              </a:rPr>
              <a:t>b1</a:t>
            </a:r>
            <a:r>
              <a:rPr baseline="-25000" lang="en-GB" sz="1800">
                <a:solidFill>
                  <a:schemeClr val="dk1"/>
                </a:solidFill>
              </a:rPr>
              <a:t>new</a:t>
            </a:r>
            <a:r>
              <a:rPr lang="en-GB" sz="1800">
                <a:solidFill>
                  <a:schemeClr val="dk1"/>
                </a:solidFill>
              </a:rPr>
              <a:t> = b1 - ղ*db1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652200" y="1230000"/>
            <a:ext cx="25194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0000FF"/>
                </a:solidFill>
              </a:rPr>
              <a:t>Gradient Descent</a:t>
            </a:r>
            <a:endParaRPr b="1" sz="2200">
              <a:solidFill>
                <a:srgbClr val="0000FF"/>
              </a:solidFill>
            </a:endParaRPr>
          </a:p>
        </p:txBody>
      </p:sp>
      <p:cxnSp>
        <p:nvCxnSpPr>
          <p:cNvPr id="235" name="Google Shape;235;p35"/>
          <p:cNvCxnSpPr/>
          <p:nvPr/>
        </p:nvCxnSpPr>
        <p:spPr>
          <a:xfrm>
            <a:off x="1219510" y="1918925"/>
            <a:ext cx="0" cy="209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5"/>
          <p:cNvCxnSpPr/>
          <p:nvPr/>
        </p:nvCxnSpPr>
        <p:spPr>
          <a:xfrm>
            <a:off x="963852" y="3761895"/>
            <a:ext cx="3458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35"/>
          <p:cNvSpPr/>
          <p:nvPr/>
        </p:nvSpPr>
        <p:spPr>
          <a:xfrm>
            <a:off x="1517412" y="2214025"/>
            <a:ext cx="2595171" cy="1290145"/>
          </a:xfrm>
          <a:custGeom>
            <a:rect b="b" l="l" r="r" t="t"/>
            <a:pathLst>
              <a:path extrusionOk="0" h="43091" w="95560">
                <a:moveTo>
                  <a:pt x="0" y="0"/>
                </a:moveTo>
                <a:cubicBezTo>
                  <a:pt x="8393" y="4196"/>
                  <a:pt x="11642" y="14775"/>
                  <a:pt x="18277" y="21410"/>
                </a:cubicBezTo>
                <a:cubicBezTo>
                  <a:pt x="22122" y="25255"/>
                  <a:pt x="28378" y="26989"/>
                  <a:pt x="30809" y="31853"/>
                </a:cubicBezTo>
                <a:cubicBezTo>
                  <a:pt x="32961" y="36159"/>
                  <a:pt x="35537" y="41652"/>
                  <a:pt x="40208" y="42819"/>
                </a:cubicBezTo>
                <a:cubicBezTo>
                  <a:pt x="44566" y="43908"/>
                  <a:pt x="46913" y="36408"/>
                  <a:pt x="51174" y="34987"/>
                </a:cubicBezTo>
                <a:cubicBezTo>
                  <a:pt x="54645" y="33829"/>
                  <a:pt x="58742" y="35823"/>
                  <a:pt x="62140" y="34464"/>
                </a:cubicBezTo>
                <a:cubicBezTo>
                  <a:pt x="67352" y="32380"/>
                  <a:pt x="72793" y="30079"/>
                  <a:pt x="76761" y="26109"/>
                </a:cubicBezTo>
                <a:cubicBezTo>
                  <a:pt x="84046" y="18821"/>
                  <a:pt x="88270" y="8850"/>
                  <a:pt x="95560" y="1567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Google Shape;238;p35"/>
          <p:cNvSpPr txBox="1"/>
          <p:nvPr/>
        </p:nvSpPr>
        <p:spPr>
          <a:xfrm>
            <a:off x="592025" y="1986875"/>
            <a:ext cx="659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FF"/>
                </a:solidFill>
              </a:rPr>
              <a:t>Loss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3766998" y="3761900"/>
            <a:ext cx="498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FF"/>
                </a:solidFill>
              </a:rPr>
              <a:t>W2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240" name="Google Shape;240;p35"/>
          <p:cNvSpPr/>
          <p:nvPr/>
        </p:nvSpPr>
        <p:spPr>
          <a:xfrm>
            <a:off x="2575528" y="3426275"/>
            <a:ext cx="111000" cy="120900"/>
          </a:xfrm>
          <a:prstGeom prst="flowChartConnector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500"/>
          </a:p>
        </p:txBody>
      </p:sp>
      <p:sp>
        <p:nvSpPr>
          <p:cNvPr id="241" name="Google Shape;241;p35"/>
          <p:cNvSpPr/>
          <p:nvPr/>
        </p:nvSpPr>
        <p:spPr>
          <a:xfrm>
            <a:off x="3486823" y="2990185"/>
            <a:ext cx="111000" cy="1209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500"/>
          </a:p>
        </p:txBody>
      </p:sp>
      <p:sp>
        <p:nvSpPr>
          <p:cNvPr id="242" name="Google Shape;242;p35"/>
          <p:cNvSpPr/>
          <p:nvPr/>
        </p:nvSpPr>
        <p:spPr>
          <a:xfrm>
            <a:off x="1867890" y="2673289"/>
            <a:ext cx="111000" cy="1209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500"/>
          </a:p>
        </p:txBody>
      </p:sp>
      <p:sp>
        <p:nvSpPr>
          <p:cNvPr id="243" name="Google Shape;243;p35"/>
          <p:cNvSpPr txBox="1"/>
          <p:nvPr/>
        </p:nvSpPr>
        <p:spPr>
          <a:xfrm>
            <a:off x="1901030" y="2515429"/>
            <a:ext cx="8736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</a:rPr>
              <a:t>dW2 is -ve</a:t>
            </a:r>
            <a:endParaRPr sz="1000">
              <a:solidFill>
                <a:srgbClr val="0000FF"/>
              </a:solidFill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3486815" y="3111200"/>
            <a:ext cx="8736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</a:rPr>
              <a:t>dW2 is +ve</a:t>
            </a:r>
            <a:endParaRPr sz="1000">
              <a:solidFill>
                <a:srgbClr val="0000FF"/>
              </a:solidFill>
            </a:endParaRPr>
          </a:p>
        </p:txBody>
      </p:sp>
      <p:cxnSp>
        <p:nvCxnSpPr>
          <p:cNvPr id="245" name="Google Shape;245;p35"/>
          <p:cNvCxnSpPr/>
          <p:nvPr/>
        </p:nvCxnSpPr>
        <p:spPr>
          <a:xfrm>
            <a:off x="1480925" y="2285131"/>
            <a:ext cx="885000" cy="11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35"/>
          <p:cNvCxnSpPr/>
          <p:nvPr/>
        </p:nvCxnSpPr>
        <p:spPr>
          <a:xfrm flipH="1">
            <a:off x="3071324" y="2506835"/>
            <a:ext cx="1208700" cy="10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3600"/>
              <a:t>BP Implementation </a:t>
            </a:r>
            <a:endParaRPr b="1" sz="3600"/>
          </a:p>
        </p:txBody>
      </p:sp>
      <p:pic>
        <p:nvPicPr>
          <p:cNvPr id="252" name="Google Shape;2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025" y="1443238"/>
            <a:ext cx="7277950" cy="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6"/>
          <p:cNvSpPr txBox="1"/>
          <p:nvPr/>
        </p:nvSpPr>
        <p:spPr>
          <a:xfrm>
            <a:off x="3390600" y="2724150"/>
            <a:ext cx="23628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FF"/>
                </a:solidFill>
              </a:rPr>
              <a:t>Goal:</a:t>
            </a:r>
            <a:r>
              <a:rPr lang="en-GB" sz="2400">
                <a:solidFill>
                  <a:srgbClr val="0000FF"/>
                </a:solidFill>
              </a:rPr>
              <a:t> Find </a:t>
            </a:r>
            <a:endParaRPr sz="2400">
              <a:solidFill>
                <a:srgbClr val="0000FF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➔"/>
            </a:pPr>
            <a:r>
              <a:rPr lang="en-GB" sz="2100">
                <a:solidFill>
                  <a:schemeClr val="dk1"/>
                </a:solidFill>
              </a:rPr>
              <a:t>dW2, db2</a:t>
            </a:r>
            <a:endParaRPr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➔"/>
            </a:pPr>
            <a:r>
              <a:rPr lang="en-GB" sz="2100">
                <a:solidFill>
                  <a:schemeClr val="dk1"/>
                </a:solidFill>
              </a:rPr>
              <a:t>dW1, db1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3600"/>
              <a:t>BP Implementation </a:t>
            </a:r>
            <a:endParaRPr b="1" sz="3600"/>
          </a:p>
        </p:txBody>
      </p:sp>
      <p:sp>
        <p:nvSpPr>
          <p:cNvPr id="259" name="Google Shape;259;p37"/>
          <p:cNvSpPr txBox="1"/>
          <p:nvPr/>
        </p:nvSpPr>
        <p:spPr>
          <a:xfrm>
            <a:off x="457200" y="1728175"/>
            <a:ext cx="2266500" cy="23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FF"/>
                </a:solidFill>
              </a:rPr>
              <a:t>L = lossFunc(y,</a:t>
            </a:r>
            <a:r>
              <a:rPr lang="en-GB" sz="1900">
                <a:solidFill>
                  <a:srgbClr val="0000FF"/>
                </a:solidFill>
              </a:rPr>
              <a:t> </a:t>
            </a:r>
            <a:r>
              <a:rPr lang="en-GB" sz="1900">
                <a:solidFill>
                  <a:srgbClr val="0000FF"/>
                </a:solidFill>
              </a:rPr>
              <a:t>A2)</a:t>
            </a:r>
            <a:endParaRPr sz="1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FF"/>
                </a:solidFill>
              </a:rPr>
              <a:t>A2 = sig(Z2)</a:t>
            </a:r>
            <a:endParaRPr sz="1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FF"/>
                </a:solidFill>
              </a:rPr>
              <a:t>Z2 = A1.W2</a:t>
            </a:r>
            <a:r>
              <a:rPr baseline="30000" lang="en-GB" sz="1900">
                <a:solidFill>
                  <a:srgbClr val="0000FF"/>
                </a:solidFill>
              </a:rPr>
              <a:t>T</a:t>
            </a:r>
            <a:r>
              <a:rPr lang="en-GB" sz="1900">
                <a:solidFill>
                  <a:srgbClr val="0000FF"/>
                </a:solidFill>
              </a:rPr>
              <a:t> + b2</a:t>
            </a:r>
            <a:endParaRPr sz="1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FF"/>
                </a:solidFill>
              </a:rPr>
              <a:t>A1 = sig(Z1)</a:t>
            </a:r>
            <a:endParaRPr sz="1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rgbClr val="0000FF"/>
                </a:solidFill>
              </a:rPr>
              <a:t>Z2 = X.W1</a:t>
            </a:r>
            <a:r>
              <a:rPr baseline="30000" lang="en-GB" sz="1900">
                <a:solidFill>
                  <a:srgbClr val="0000FF"/>
                </a:solidFill>
              </a:rPr>
              <a:t>T</a:t>
            </a:r>
            <a:r>
              <a:rPr lang="en-GB" sz="1900">
                <a:solidFill>
                  <a:srgbClr val="0000FF"/>
                </a:solidFill>
              </a:rPr>
              <a:t> + b1</a:t>
            </a:r>
            <a:endParaRPr sz="1900">
              <a:solidFill>
                <a:srgbClr val="0000FF"/>
              </a:solidFill>
            </a:endParaRPr>
          </a:p>
        </p:txBody>
      </p:sp>
      <p:cxnSp>
        <p:nvCxnSpPr>
          <p:cNvPr id="260" name="Google Shape;260;p37"/>
          <p:cNvCxnSpPr/>
          <p:nvPr/>
        </p:nvCxnSpPr>
        <p:spPr>
          <a:xfrm>
            <a:off x="3052100" y="1182325"/>
            <a:ext cx="0" cy="342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1" name="Google Shape;2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726" y="2098575"/>
            <a:ext cx="2951102" cy="65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6725" y="3489125"/>
            <a:ext cx="2599023" cy="56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6725" y="4056775"/>
            <a:ext cx="1541325" cy="5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5813" y="2752474"/>
            <a:ext cx="2755007" cy="5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66725" y="1182325"/>
            <a:ext cx="4453009" cy="6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3600"/>
              <a:t>BP Implementation </a:t>
            </a:r>
            <a:endParaRPr b="1" sz="3600"/>
          </a:p>
        </p:txBody>
      </p:sp>
      <p:sp>
        <p:nvSpPr>
          <p:cNvPr id="271" name="Google Shape;271;p38"/>
          <p:cNvSpPr txBox="1"/>
          <p:nvPr/>
        </p:nvSpPr>
        <p:spPr>
          <a:xfrm>
            <a:off x="457200" y="1728175"/>
            <a:ext cx="2266500" cy="23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FF"/>
                </a:solidFill>
              </a:rPr>
              <a:t>L = lossFunc(y, A2)</a:t>
            </a:r>
            <a:endParaRPr sz="1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FF"/>
                </a:solidFill>
              </a:rPr>
              <a:t>A2 = sig(Z2)</a:t>
            </a:r>
            <a:endParaRPr sz="1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FF"/>
                </a:solidFill>
              </a:rPr>
              <a:t>Z2 = A1.W2</a:t>
            </a:r>
            <a:r>
              <a:rPr baseline="30000" lang="en-GB" sz="1900">
                <a:solidFill>
                  <a:srgbClr val="0000FF"/>
                </a:solidFill>
              </a:rPr>
              <a:t>T</a:t>
            </a:r>
            <a:r>
              <a:rPr lang="en-GB" sz="1900">
                <a:solidFill>
                  <a:srgbClr val="0000FF"/>
                </a:solidFill>
              </a:rPr>
              <a:t> + b2</a:t>
            </a:r>
            <a:endParaRPr sz="1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FF"/>
                </a:solidFill>
              </a:rPr>
              <a:t>A1 = sig(Z1)</a:t>
            </a:r>
            <a:endParaRPr sz="1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FF"/>
                </a:solidFill>
              </a:rPr>
              <a:t>Z2 = X.W1</a:t>
            </a:r>
            <a:r>
              <a:rPr baseline="30000" lang="en-GB" sz="1900">
                <a:solidFill>
                  <a:srgbClr val="0000FF"/>
                </a:solidFill>
              </a:rPr>
              <a:t>T</a:t>
            </a:r>
            <a:r>
              <a:rPr lang="en-GB" sz="1900">
                <a:solidFill>
                  <a:srgbClr val="0000FF"/>
                </a:solidFill>
              </a:rPr>
              <a:t> + b1</a:t>
            </a:r>
            <a:endParaRPr sz="1900">
              <a:solidFill>
                <a:srgbClr val="0000FF"/>
              </a:solidFill>
            </a:endParaRPr>
          </a:p>
        </p:txBody>
      </p:sp>
      <p:cxnSp>
        <p:nvCxnSpPr>
          <p:cNvPr id="272" name="Google Shape;272;p38"/>
          <p:cNvCxnSpPr/>
          <p:nvPr/>
        </p:nvCxnSpPr>
        <p:spPr>
          <a:xfrm>
            <a:off x="3052100" y="1182325"/>
            <a:ext cx="0" cy="342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3" name="Google Shape;2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726" y="2098575"/>
            <a:ext cx="2951102" cy="65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6725" y="3489125"/>
            <a:ext cx="2599023" cy="56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5813" y="2752474"/>
            <a:ext cx="2755007" cy="5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6719" y="1182325"/>
            <a:ext cx="4224808" cy="65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66725" y="4082000"/>
            <a:ext cx="1086225" cy="52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/>
              <a:t>Problem Statement</a:t>
            </a:r>
            <a:endParaRPr b="1"/>
          </a:p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457200" y="1200150"/>
            <a:ext cx="8229600" cy="339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GB">
                <a:solidFill>
                  <a:srgbClr val="009900"/>
                </a:solidFill>
              </a:rPr>
              <a:t>Input</a:t>
            </a:r>
            <a:r>
              <a:rPr lang="en-GB"/>
              <a:t>: 10-bit String (of numbers)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GB">
                <a:solidFill>
                  <a:srgbClr val="009900"/>
                </a:solidFill>
              </a:rPr>
              <a:t>Output</a:t>
            </a:r>
            <a:r>
              <a:rPr lang="en-GB"/>
              <a:t>: 1 if Palindrome, 0 otherwise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3200"/>
              <a:t>Architecture and hyperparameter details </a:t>
            </a:r>
            <a:endParaRPr b="1" sz="3200"/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457200" y="1063225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-GB" sz="2200"/>
              <a:t>Input Layer: </a:t>
            </a:r>
            <a:endParaRPr b="1" sz="22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10 neurons, corresponding to the 10 bits in each binary string</a:t>
            </a:r>
            <a:endParaRPr sz="18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b="1" lang="en-GB" sz="2200"/>
              <a:t>One Hidden Layer:</a:t>
            </a:r>
            <a:endParaRPr b="1" sz="22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2 neurons (Hyperparameter)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Activation Function: Sigmoid</a:t>
            </a:r>
            <a:endParaRPr sz="18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b="1" lang="en-GB" sz="2200"/>
              <a:t>Output Layer:</a:t>
            </a:r>
            <a:endParaRPr b="1" sz="22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–"/>
            </a:pPr>
            <a:r>
              <a:rPr lang="en-GB" sz="1800"/>
              <a:t>Single neuron, representing the probability of predicted class (palindrome or not).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–"/>
            </a:pPr>
            <a:r>
              <a:rPr lang="en-GB" sz="1800"/>
              <a:t>Activation Function: Sigmoid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/>
          <p:nvPr/>
        </p:nvSpPr>
        <p:spPr>
          <a:xfrm>
            <a:off x="711275" y="234650"/>
            <a:ext cx="378600" cy="37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7"/>
          <p:cNvSpPr/>
          <p:nvPr/>
        </p:nvSpPr>
        <p:spPr>
          <a:xfrm>
            <a:off x="711275" y="691850"/>
            <a:ext cx="378600" cy="37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/>
          <p:nvPr/>
        </p:nvSpPr>
        <p:spPr>
          <a:xfrm>
            <a:off x="711275" y="1149050"/>
            <a:ext cx="378600" cy="37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7"/>
          <p:cNvSpPr/>
          <p:nvPr/>
        </p:nvSpPr>
        <p:spPr>
          <a:xfrm>
            <a:off x="711275" y="1606250"/>
            <a:ext cx="378600" cy="37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7"/>
          <p:cNvSpPr/>
          <p:nvPr/>
        </p:nvSpPr>
        <p:spPr>
          <a:xfrm>
            <a:off x="711275" y="2063450"/>
            <a:ext cx="378600" cy="37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7"/>
          <p:cNvSpPr/>
          <p:nvPr/>
        </p:nvSpPr>
        <p:spPr>
          <a:xfrm>
            <a:off x="711275" y="2520650"/>
            <a:ext cx="378600" cy="37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/>
          <p:nvPr/>
        </p:nvSpPr>
        <p:spPr>
          <a:xfrm>
            <a:off x="711275" y="2977850"/>
            <a:ext cx="378600" cy="37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7"/>
          <p:cNvSpPr/>
          <p:nvPr/>
        </p:nvSpPr>
        <p:spPr>
          <a:xfrm>
            <a:off x="711275" y="3435050"/>
            <a:ext cx="378600" cy="37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7"/>
          <p:cNvSpPr/>
          <p:nvPr/>
        </p:nvSpPr>
        <p:spPr>
          <a:xfrm>
            <a:off x="711275" y="3892250"/>
            <a:ext cx="378600" cy="37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7"/>
          <p:cNvSpPr/>
          <p:nvPr/>
        </p:nvSpPr>
        <p:spPr>
          <a:xfrm>
            <a:off x="711275" y="4349450"/>
            <a:ext cx="378600" cy="37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7"/>
          <p:cNvSpPr/>
          <p:nvPr/>
        </p:nvSpPr>
        <p:spPr>
          <a:xfrm>
            <a:off x="2768675" y="1834850"/>
            <a:ext cx="378600" cy="37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7"/>
          <p:cNvSpPr/>
          <p:nvPr/>
        </p:nvSpPr>
        <p:spPr>
          <a:xfrm>
            <a:off x="2768675" y="2901650"/>
            <a:ext cx="378600" cy="37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7"/>
          <p:cNvSpPr/>
          <p:nvPr/>
        </p:nvSpPr>
        <p:spPr>
          <a:xfrm>
            <a:off x="4572000" y="2274500"/>
            <a:ext cx="378600" cy="37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27"/>
          <p:cNvCxnSpPr>
            <a:stCxn id="112" idx="6"/>
            <a:endCxn id="122" idx="3"/>
          </p:cNvCxnSpPr>
          <p:nvPr/>
        </p:nvCxnSpPr>
        <p:spPr>
          <a:xfrm>
            <a:off x="1089875" y="423950"/>
            <a:ext cx="1734300" cy="17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7"/>
          <p:cNvCxnSpPr>
            <a:endCxn id="122" idx="3"/>
          </p:cNvCxnSpPr>
          <p:nvPr/>
        </p:nvCxnSpPr>
        <p:spPr>
          <a:xfrm>
            <a:off x="1089820" y="957405"/>
            <a:ext cx="1734300" cy="12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7"/>
          <p:cNvCxnSpPr>
            <a:endCxn id="122" idx="3"/>
          </p:cNvCxnSpPr>
          <p:nvPr/>
        </p:nvCxnSpPr>
        <p:spPr>
          <a:xfrm>
            <a:off x="1089820" y="1414605"/>
            <a:ext cx="17343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7"/>
          <p:cNvCxnSpPr>
            <a:stCxn id="115" idx="6"/>
            <a:endCxn id="122" idx="3"/>
          </p:cNvCxnSpPr>
          <p:nvPr/>
        </p:nvCxnSpPr>
        <p:spPr>
          <a:xfrm>
            <a:off x="1089875" y="1795550"/>
            <a:ext cx="173430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7"/>
          <p:cNvCxnSpPr>
            <a:endCxn id="122" idx="3"/>
          </p:cNvCxnSpPr>
          <p:nvPr/>
        </p:nvCxnSpPr>
        <p:spPr>
          <a:xfrm flipH="1" rot="10800000">
            <a:off x="1089820" y="2158005"/>
            <a:ext cx="1734300" cy="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7"/>
          <p:cNvCxnSpPr>
            <a:endCxn id="122" idx="3"/>
          </p:cNvCxnSpPr>
          <p:nvPr/>
        </p:nvCxnSpPr>
        <p:spPr>
          <a:xfrm flipH="1" rot="10800000">
            <a:off x="1089820" y="2158005"/>
            <a:ext cx="1734300" cy="5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7"/>
          <p:cNvCxnSpPr>
            <a:endCxn id="122" idx="3"/>
          </p:cNvCxnSpPr>
          <p:nvPr/>
        </p:nvCxnSpPr>
        <p:spPr>
          <a:xfrm flipH="1" rot="10800000">
            <a:off x="1089820" y="2158005"/>
            <a:ext cx="1734300" cy="10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7"/>
          <p:cNvCxnSpPr>
            <a:endCxn id="122" idx="3"/>
          </p:cNvCxnSpPr>
          <p:nvPr/>
        </p:nvCxnSpPr>
        <p:spPr>
          <a:xfrm flipH="1" rot="10800000">
            <a:off x="1089820" y="2158005"/>
            <a:ext cx="1734300" cy="14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7"/>
          <p:cNvCxnSpPr>
            <a:endCxn id="122" idx="3"/>
          </p:cNvCxnSpPr>
          <p:nvPr/>
        </p:nvCxnSpPr>
        <p:spPr>
          <a:xfrm flipH="1" rot="10800000">
            <a:off x="1089820" y="2158005"/>
            <a:ext cx="1734300" cy="19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7"/>
          <p:cNvCxnSpPr>
            <a:stCxn id="121" idx="6"/>
            <a:endCxn id="122" idx="3"/>
          </p:cNvCxnSpPr>
          <p:nvPr/>
        </p:nvCxnSpPr>
        <p:spPr>
          <a:xfrm flipH="1" rot="10800000">
            <a:off x="1089875" y="2157950"/>
            <a:ext cx="1734300" cy="23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7"/>
          <p:cNvCxnSpPr>
            <a:endCxn id="123" idx="1"/>
          </p:cNvCxnSpPr>
          <p:nvPr/>
        </p:nvCxnSpPr>
        <p:spPr>
          <a:xfrm>
            <a:off x="1089820" y="500095"/>
            <a:ext cx="1734300" cy="24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7"/>
          <p:cNvCxnSpPr>
            <a:endCxn id="123" idx="1"/>
          </p:cNvCxnSpPr>
          <p:nvPr/>
        </p:nvCxnSpPr>
        <p:spPr>
          <a:xfrm>
            <a:off x="1089820" y="957295"/>
            <a:ext cx="1734300" cy="19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7"/>
          <p:cNvCxnSpPr>
            <a:endCxn id="123" idx="1"/>
          </p:cNvCxnSpPr>
          <p:nvPr/>
        </p:nvCxnSpPr>
        <p:spPr>
          <a:xfrm>
            <a:off x="1013620" y="1490695"/>
            <a:ext cx="1810500" cy="14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7"/>
          <p:cNvCxnSpPr>
            <a:endCxn id="123" idx="1"/>
          </p:cNvCxnSpPr>
          <p:nvPr/>
        </p:nvCxnSpPr>
        <p:spPr>
          <a:xfrm>
            <a:off x="1089820" y="1871695"/>
            <a:ext cx="1734300" cy="10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7"/>
          <p:cNvCxnSpPr>
            <a:stCxn id="116" idx="6"/>
            <a:endCxn id="123" idx="1"/>
          </p:cNvCxnSpPr>
          <p:nvPr/>
        </p:nvCxnSpPr>
        <p:spPr>
          <a:xfrm>
            <a:off x="1089875" y="2252750"/>
            <a:ext cx="1734300" cy="7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7"/>
          <p:cNvCxnSpPr>
            <a:stCxn id="117" idx="6"/>
            <a:endCxn id="123" idx="1"/>
          </p:cNvCxnSpPr>
          <p:nvPr/>
        </p:nvCxnSpPr>
        <p:spPr>
          <a:xfrm>
            <a:off x="1089875" y="2709950"/>
            <a:ext cx="1734300" cy="2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7"/>
          <p:cNvCxnSpPr>
            <a:stCxn id="118" idx="6"/>
            <a:endCxn id="123" idx="1"/>
          </p:cNvCxnSpPr>
          <p:nvPr/>
        </p:nvCxnSpPr>
        <p:spPr>
          <a:xfrm flipH="1" rot="10800000">
            <a:off x="1089875" y="2957150"/>
            <a:ext cx="1734300" cy="2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7"/>
          <p:cNvCxnSpPr>
            <a:stCxn id="121" idx="6"/>
            <a:endCxn id="123" idx="1"/>
          </p:cNvCxnSpPr>
          <p:nvPr/>
        </p:nvCxnSpPr>
        <p:spPr>
          <a:xfrm flipH="1" rot="10800000">
            <a:off x="1089875" y="2957150"/>
            <a:ext cx="1734300" cy="15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7"/>
          <p:cNvCxnSpPr>
            <a:stCxn id="120" idx="6"/>
            <a:endCxn id="123" idx="1"/>
          </p:cNvCxnSpPr>
          <p:nvPr/>
        </p:nvCxnSpPr>
        <p:spPr>
          <a:xfrm flipH="1" rot="10800000">
            <a:off x="1089875" y="2957150"/>
            <a:ext cx="1734300" cy="11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7"/>
          <p:cNvCxnSpPr>
            <a:stCxn id="119" idx="6"/>
            <a:endCxn id="123" idx="1"/>
          </p:cNvCxnSpPr>
          <p:nvPr/>
        </p:nvCxnSpPr>
        <p:spPr>
          <a:xfrm flipH="1" rot="10800000">
            <a:off x="1089875" y="2957150"/>
            <a:ext cx="1734300" cy="6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7"/>
          <p:cNvCxnSpPr>
            <a:stCxn id="122" idx="6"/>
            <a:endCxn id="124" idx="2"/>
          </p:cNvCxnSpPr>
          <p:nvPr/>
        </p:nvCxnSpPr>
        <p:spPr>
          <a:xfrm>
            <a:off x="3147275" y="2024150"/>
            <a:ext cx="1424700" cy="4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7"/>
          <p:cNvCxnSpPr>
            <a:stCxn id="123" idx="6"/>
            <a:endCxn id="124" idx="2"/>
          </p:cNvCxnSpPr>
          <p:nvPr/>
        </p:nvCxnSpPr>
        <p:spPr>
          <a:xfrm flipH="1" rot="10800000">
            <a:off x="3147275" y="2463950"/>
            <a:ext cx="1424700" cy="6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7"/>
          <p:cNvSpPr/>
          <p:nvPr/>
        </p:nvSpPr>
        <p:spPr>
          <a:xfrm>
            <a:off x="4899875" y="2465900"/>
            <a:ext cx="549000" cy="30900"/>
          </a:xfrm>
          <a:prstGeom prst="rightArrow">
            <a:avLst>
              <a:gd fmla="val 50000" name="adj1"/>
              <a:gd fmla="val 40517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175475" y="408500"/>
            <a:ext cx="549000" cy="30900"/>
          </a:xfrm>
          <a:prstGeom prst="rightArrow">
            <a:avLst>
              <a:gd fmla="val 50000" name="adj1"/>
              <a:gd fmla="val 40517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175475" y="865700"/>
            <a:ext cx="549000" cy="30900"/>
          </a:xfrm>
          <a:prstGeom prst="rightArrow">
            <a:avLst>
              <a:gd fmla="val 50000" name="adj1"/>
              <a:gd fmla="val 40517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175475" y="1322900"/>
            <a:ext cx="549000" cy="30900"/>
          </a:xfrm>
          <a:prstGeom prst="rightArrow">
            <a:avLst>
              <a:gd fmla="val 50000" name="adj1"/>
              <a:gd fmla="val 40517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175475" y="1780100"/>
            <a:ext cx="549000" cy="30900"/>
          </a:xfrm>
          <a:prstGeom prst="rightArrow">
            <a:avLst>
              <a:gd fmla="val 50000" name="adj1"/>
              <a:gd fmla="val 40517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175475" y="2237300"/>
            <a:ext cx="549000" cy="30900"/>
          </a:xfrm>
          <a:prstGeom prst="rightArrow">
            <a:avLst>
              <a:gd fmla="val 50000" name="adj1"/>
              <a:gd fmla="val 40517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175475" y="2694500"/>
            <a:ext cx="549000" cy="30900"/>
          </a:xfrm>
          <a:prstGeom prst="rightArrow">
            <a:avLst>
              <a:gd fmla="val 50000" name="adj1"/>
              <a:gd fmla="val 40517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/>
          <p:nvPr/>
        </p:nvSpPr>
        <p:spPr>
          <a:xfrm>
            <a:off x="175475" y="3151700"/>
            <a:ext cx="549000" cy="30900"/>
          </a:xfrm>
          <a:prstGeom prst="rightArrow">
            <a:avLst>
              <a:gd fmla="val 50000" name="adj1"/>
              <a:gd fmla="val 40517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/>
          <p:nvPr/>
        </p:nvSpPr>
        <p:spPr>
          <a:xfrm>
            <a:off x="175475" y="3608900"/>
            <a:ext cx="549000" cy="30900"/>
          </a:xfrm>
          <a:prstGeom prst="rightArrow">
            <a:avLst>
              <a:gd fmla="val 50000" name="adj1"/>
              <a:gd fmla="val 40517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/>
          <p:nvPr/>
        </p:nvSpPr>
        <p:spPr>
          <a:xfrm>
            <a:off x="175475" y="4066100"/>
            <a:ext cx="549000" cy="30900"/>
          </a:xfrm>
          <a:prstGeom prst="rightArrow">
            <a:avLst>
              <a:gd fmla="val 50000" name="adj1"/>
              <a:gd fmla="val 40517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/>
          <p:nvPr/>
        </p:nvSpPr>
        <p:spPr>
          <a:xfrm>
            <a:off x="175475" y="4523300"/>
            <a:ext cx="549000" cy="30900"/>
          </a:xfrm>
          <a:prstGeom prst="rightArrow">
            <a:avLst>
              <a:gd fmla="val 50000" name="adj1"/>
              <a:gd fmla="val 40517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533400" y="4706000"/>
            <a:ext cx="1069200" cy="1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Input [m,10]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1524000" y="667400"/>
            <a:ext cx="13788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W1 [10,2]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2514600" y="3280250"/>
            <a:ext cx="12264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Hidden Layer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4264200" y="2632550"/>
            <a:ext cx="1689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FF"/>
                </a:solidFill>
              </a:rPr>
              <a:t>Output Layer [m,1]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3429000" y="1810400"/>
            <a:ext cx="10692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W2 [2,1]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2514600" y="1488900"/>
            <a:ext cx="9144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b1 </a:t>
            </a:r>
            <a:r>
              <a:rPr lang="en-GB">
                <a:solidFill>
                  <a:srgbClr val="0000FF"/>
                </a:solidFill>
              </a:rPr>
              <a:t>[2,1]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4419600" y="1967750"/>
            <a:ext cx="9144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b2</a:t>
            </a:r>
            <a:r>
              <a:rPr lang="en-GB">
                <a:solidFill>
                  <a:srgbClr val="0000FF"/>
                </a:solidFill>
              </a:rPr>
              <a:t> [1,1]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4572000" y="3151700"/>
            <a:ext cx="42579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009900"/>
                </a:solidFill>
              </a:rPr>
              <a:t>Best Hyperparameters: </a:t>
            </a:r>
            <a:endParaRPr b="1" sz="15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GB" sz="1600"/>
              <a:t>Learning Rate: </a:t>
            </a:r>
            <a:r>
              <a:rPr lang="en-GB" sz="1600"/>
              <a:t>0.2</a:t>
            </a:r>
            <a:endParaRPr sz="16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GB" sz="1600"/>
              <a:t>Momentum Rate: </a:t>
            </a:r>
            <a:r>
              <a:rPr lang="en-GB" sz="1600"/>
              <a:t>0.09</a:t>
            </a:r>
            <a:endParaRPr sz="16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GB" sz="1600"/>
              <a:t>No. of Epochs:</a:t>
            </a:r>
            <a:r>
              <a:rPr lang="en-GB" sz="1600"/>
              <a:t> 150000</a:t>
            </a:r>
            <a:endParaRPr sz="16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GB" sz="1600"/>
              <a:t>No. of neurons in hidden layer:</a:t>
            </a:r>
            <a:r>
              <a:rPr lang="en-GB" sz="1600"/>
              <a:t> 2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/>
              <a:t>Overall performance</a:t>
            </a:r>
            <a:endParaRPr b="1"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Total Accuracy: 0.9974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Class 0 (Non-Palindrome) Accuracy: 0.9946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Class 1 (Palindrome) Accuracy: 1.0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Interpretability of middle layer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457200" y="12763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Hidden neurons:</a:t>
            </a:r>
            <a:endParaRPr b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GB"/>
              <a:t>H1 = X1</a:t>
            </a:r>
            <a:r>
              <a:rPr b="1" lang="en-GB"/>
              <a:t>’</a:t>
            </a:r>
            <a:r>
              <a:rPr lang="en-GB"/>
              <a:t>.</a:t>
            </a:r>
            <a:r>
              <a:rPr lang="en-GB"/>
              <a:t>X10 + X2</a:t>
            </a:r>
            <a:r>
              <a:rPr b="1" lang="en-GB"/>
              <a:t>’</a:t>
            </a:r>
            <a:r>
              <a:rPr lang="en-GB"/>
              <a:t>.</a:t>
            </a:r>
            <a:r>
              <a:rPr lang="en-GB"/>
              <a:t>X9 + ... + X5</a:t>
            </a:r>
            <a:r>
              <a:rPr b="1" lang="en-GB"/>
              <a:t>’</a:t>
            </a:r>
            <a:r>
              <a:rPr lang="en-GB"/>
              <a:t>.</a:t>
            </a:r>
            <a:r>
              <a:rPr lang="en-GB"/>
              <a:t>X6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GB"/>
              <a:t>H2 = X1.X10</a:t>
            </a:r>
            <a:r>
              <a:rPr b="1" lang="en-GB"/>
              <a:t>’</a:t>
            </a:r>
            <a:r>
              <a:rPr lang="en-GB"/>
              <a:t> + X2.X9</a:t>
            </a:r>
            <a:r>
              <a:rPr b="1" lang="en-GB"/>
              <a:t>’</a:t>
            </a:r>
            <a:r>
              <a:rPr lang="en-GB"/>
              <a:t> + … + X5.X6</a:t>
            </a:r>
            <a:r>
              <a:rPr b="1" lang="en-GB"/>
              <a:t>’</a:t>
            </a:r>
            <a:endParaRPr b="1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Output neuron </a:t>
            </a:r>
            <a:endParaRPr b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GB"/>
              <a:t>(H1+H2)</a:t>
            </a:r>
            <a:r>
              <a:rPr b="1" lang="en-GB"/>
              <a:t>’</a:t>
            </a:r>
            <a:r>
              <a:rPr lang="en-GB"/>
              <a:t> </a:t>
            </a:r>
            <a:r>
              <a:rPr i="1" lang="en-GB"/>
              <a:t>(NOR operation)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/>
              <a:t>Interpretability of middle layer</a:t>
            </a:r>
            <a:endParaRPr b="1"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/>
              <a:t>1. Hidden Layer Neurons Structure:</a:t>
            </a:r>
            <a:endParaRPr b="1" sz="1700"/>
          </a:p>
          <a:p>
            <a:pPr indent="-336550" lvl="0" marL="457200" rtl="0" algn="l">
              <a:spcBef>
                <a:spcPts val="48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Two neurons in the hidden layer.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Edge weights from the ith and (n-i+1)th input neurons to a hidden layer neuron are approximately equal in magnitude but opposite in sign.</a:t>
            </a:r>
            <a:endParaRPr sz="17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GB" sz="1700"/>
              <a:t>2. Palindrome Detection:</a:t>
            </a:r>
            <a:endParaRPr b="1" sz="1700"/>
          </a:p>
          <a:p>
            <a:pPr indent="-336550" lvl="0" marL="457200" rtl="0" algn="l">
              <a:spcBef>
                <a:spcPts val="48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If input features at positions i and (n-i+1) are the same, the net input to the respective hidden layer neuron is zero.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Magnitude of edge weights from input features to both hidden layer neurons is nearly equal but with opposite signs.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Facilitates identification of non-palindromic numbers.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3800"/>
              <a:t>Interpretability of middle layer</a:t>
            </a:r>
            <a:endParaRPr b="1" sz="3800"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457200" y="1063375"/>
            <a:ext cx="8229600" cy="3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GB" sz="1300"/>
              <a:t>3. Behavior with Palindromic Numbers:</a:t>
            </a:r>
            <a:endParaRPr b="1" sz="1300"/>
          </a:p>
          <a:p>
            <a:pPr indent="-311150" lvl="0" marL="457200" rtl="0" algn="l">
              <a:spcBef>
                <a:spcPts val="48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Net contribution of input features to hidden layer neurons is zero for palindromic numbers.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Threshold value of hidden layer neurons is less than -1.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Activation at hidden layer neuron for palindromic numbers is always less than 0.25.</a:t>
            </a:r>
            <a:endParaRPr sz="13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GB" sz="1300"/>
              <a:t>4. Behavior with Non-Palindromic Numbers:</a:t>
            </a:r>
            <a:endParaRPr b="1" sz="1300"/>
          </a:p>
          <a:p>
            <a:pPr indent="-311150" lvl="0" marL="457200" rtl="0" algn="l">
              <a:spcBef>
                <a:spcPts val="48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Due to symmetric but complementary edge weight pattern, one hidden layer neuron receives positive contributions while the other receives negative.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Magnitude of contributions exceeds threshold, resulting in sigmoid activation values: one neuron &gt; 0.5, the other close to zero.</a:t>
            </a:r>
            <a:endParaRPr sz="13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GB" sz="1300"/>
              <a:t>5. Behavior of Output Layer Neuron based on Middle Layer Neurons:</a:t>
            </a:r>
            <a:endParaRPr b="1" sz="1300"/>
          </a:p>
          <a:p>
            <a:pPr indent="-311150" lvl="0" marL="457200" rtl="0" algn="l">
              <a:spcBef>
                <a:spcPts val="48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Edge weight from hidden layer neurons to the output neuron is same in magnitude and sign (negative).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Threshold value at the output layer is positive, approximately half the magnitude of the edge weight from any one of the hidden layer neurons to the output layer neuron.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/>
              <a:t>Interpretability of middle layer</a:t>
            </a:r>
            <a:endParaRPr b="1"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GB" sz="1600"/>
              <a:t>6. Behavior of Output Layer Neuron in Case of Palindromic Number:</a:t>
            </a:r>
            <a:endParaRPr b="1" sz="1600"/>
          </a:p>
          <a:p>
            <a:pPr indent="-330200" lvl="0" marL="457200" rtl="0" algn="l"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Net input in the case of palindrome is positive as the contribution of the hidden layer neurons is less than the threshold.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Results in a sigmoid value greater than 0.5 at the output neuron, interpreted as a positive class with a predicted value of 1.</a:t>
            </a:r>
            <a:endParaRPr sz="16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/>
              <a:t>7. Behavior of Output Layer Neuron in Case of Non-Palindromic Number:</a:t>
            </a:r>
            <a:endParaRPr b="1" sz="1600"/>
          </a:p>
          <a:p>
            <a:pPr indent="-330200" lvl="0" marL="457200" rtl="0" algn="l"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Net input in the case of non-palindromic number is negative as the magnitude of the contribution of hidden layer neurons exceeds the threshold value but with a negative sign.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Results in a sigmoid activation value less than 0.5, interpreted as a negative class with a predicted value of 0.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