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8" r:id="rId4"/>
    <p:sldId id="287" r:id="rId5"/>
    <p:sldId id="289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6B"/>
    <a:srgbClr val="7A0019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/>
    <p:restoredTop sz="94636"/>
  </p:normalViewPr>
  <p:slideViewPr>
    <p:cSldViewPr snapToGrid="0">
      <p:cViewPr varScale="1">
        <p:scale>
          <a:sx n="98" d="100"/>
          <a:sy n="98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Contactless Fare Payment Pre-Implementation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Agency Meeting</a:t>
            </a:r>
          </a:p>
          <a:p>
            <a:r>
              <a:rPr lang="en-US" b="1" dirty="0"/>
              <a:t>January 9, 2022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Approach to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228397"/>
            <a:ext cx="10837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Observed travel behavior (ridership) before and after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NTD ridership numbers reported monthly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Surveyed frequency of transit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Attitudes about transit, COVID safety, fare payment, trip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Pre-implementation survey about current attitudes and fare payment capabilities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focused on </a:t>
            </a:r>
            <a:r>
              <a:rPr lang="en-US" sz="2000" dirty="0" err="1"/>
              <a:t>bankedness</a:t>
            </a:r>
            <a:r>
              <a:rPr lang="en-US" sz="2000" dirty="0"/>
              <a:t>, smartphone access, and fare payment preferences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focused on COVID-related safety concerns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focused on transit quality of service, including ease of planning a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Post-implementation survey about change in attitudes/satisfaction with contactless fare payment and trip planning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Operational benefits and drawbacks of the fare payment &amp; trip planning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Revenue and operating costs reported monthly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Transit operator interviews for qualitative feedback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Boarding efficiency, safe customer/driver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55926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Project Timeline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885F8F-4187-775E-F23E-3C020346AD9B}"/>
              </a:ext>
            </a:extLst>
          </p:cNvPr>
          <p:cNvCxnSpPr>
            <a:cxnSpLocks/>
          </p:cNvCxnSpPr>
          <p:nvPr/>
        </p:nvCxnSpPr>
        <p:spPr>
          <a:xfrm>
            <a:off x="682031" y="1724724"/>
            <a:ext cx="11337516" cy="0"/>
          </a:xfrm>
          <a:prstGeom prst="straightConnector1">
            <a:avLst/>
          </a:prstGeom>
          <a:ln w="76200"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90CA1E-1C53-09EC-A5B8-CF7A03EE8D76}"/>
              </a:ext>
            </a:extLst>
          </p:cNvPr>
          <p:cNvSpPr txBox="1"/>
          <p:nvPr/>
        </p:nvSpPr>
        <p:spPr>
          <a:xfrm>
            <a:off x="881474" y="180903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FDF9A0CF-B150-DB9A-9936-ED2A57DF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50933"/>
              </p:ext>
            </p:extLst>
          </p:nvPr>
        </p:nvGraphicFramePr>
        <p:xfrm>
          <a:off x="2043632" y="2382740"/>
          <a:ext cx="8104736" cy="3505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55844">
                  <a:extLst>
                    <a:ext uri="{9D8B030D-6E8A-4147-A177-3AD203B41FA5}">
                      <a16:colId xmlns:a16="http://schemas.microsoft.com/office/drawing/2014/main" val="3137973367"/>
                    </a:ext>
                  </a:extLst>
                </a:gridCol>
                <a:gridCol w="5648892">
                  <a:extLst>
                    <a:ext uri="{9D8B030D-6E8A-4147-A177-3AD203B41FA5}">
                      <a16:colId xmlns:a16="http://schemas.microsoft.com/office/drawing/2014/main" val="25910617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Tentative Schedule*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Tentative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January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Meeting with partner agencies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5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Agency Capability Form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Finalize Survey Distribution Plan (Office of Measurement)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7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1 - 28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 Pre-Deployment Survey to Passengers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Transit App Deployed, User Base Matures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3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May/June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 Post-Deployment Survey (Through Transit App, Contacting Respondents from Survey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0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Interview with Transit Agencies on Operational Benefits/Drawbacks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707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52C435-7BD5-A25A-2E37-47A716F180FB}"/>
              </a:ext>
            </a:extLst>
          </p:cNvPr>
          <p:cNvSpPr txBox="1"/>
          <p:nvPr/>
        </p:nvSpPr>
        <p:spPr>
          <a:xfrm>
            <a:off x="6729895" y="181655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742A7-639D-D974-DC79-4EE1D47E4679}"/>
              </a:ext>
            </a:extLst>
          </p:cNvPr>
          <p:cNvSpPr txBox="1"/>
          <p:nvPr/>
        </p:nvSpPr>
        <p:spPr>
          <a:xfrm>
            <a:off x="2084129" y="1812188"/>
            <a:ext cx="103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71CAD-6081-19CB-4DA9-F726791556A9}"/>
              </a:ext>
            </a:extLst>
          </p:cNvPr>
          <p:cNvSpPr txBox="1"/>
          <p:nvPr/>
        </p:nvSpPr>
        <p:spPr>
          <a:xfrm>
            <a:off x="3358557" y="1812416"/>
            <a:ext cx="7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8B7F-2F2D-B501-D51C-C8E51A25C30A}"/>
              </a:ext>
            </a:extLst>
          </p:cNvPr>
          <p:cNvSpPr txBox="1"/>
          <p:nvPr/>
        </p:nvSpPr>
        <p:spPr>
          <a:xfrm>
            <a:off x="5673737" y="1816555"/>
            <a:ext cx="5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B5C9F0-0784-580F-AA72-163E47A964FA}"/>
              </a:ext>
            </a:extLst>
          </p:cNvPr>
          <p:cNvSpPr txBox="1"/>
          <p:nvPr/>
        </p:nvSpPr>
        <p:spPr>
          <a:xfrm>
            <a:off x="4715209" y="1812571"/>
            <a:ext cx="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46850-D5E1-6B5B-CF6D-579CA3EF7A8A}"/>
              </a:ext>
            </a:extLst>
          </p:cNvPr>
          <p:cNvSpPr/>
          <p:nvPr/>
        </p:nvSpPr>
        <p:spPr>
          <a:xfrm>
            <a:off x="2035629" y="1294028"/>
            <a:ext cx="1232227" cy="37719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8B72A-6FFD-D7E7-2C39-CDEF204B53E0}"/>
              </a:ext>
            </a:extLst>
          </p:cNvPr>
          <p:cNvSpPr txBox="1"/>
          <p:nvPr/>
        </p:nvSpPr>
        <p:spPr>
          <a:xfrm>
            <a:off x="2159459" y="1312557"/>
            <a:ext cx="98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48C43A-4969-478E-A5A7-81B9753671F3}"/>
              </a:ext>
            </a:extLst>
          </p:cNvPr>
          <p:cNvSpPr/>
          <p:nvPr/>
        </p:nvSpPr>
        <p:spPr>
          <a:xfrm>
            <a:off x="3351677" y="1288412"/>
            <a:ext cx="2183001" cy="377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CFC32-C254-58C0-EF27-C21CBACA6594}"/>
              </a:ext>
            </a:extLst>
          </p:cNvPr>
          <p:cNvSpPr txBox="1"/>
          <p:nvPr/>
        </p:nvSpPr>
        <p:spPr>
          <a:xfrm>
            <a:off x="3367746" y="1308488"/>
            <a:ext cx="21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Base Matures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2D868C-C370-F432-3132-5C39EF637288}"/>
              </a:ext>
            </a:extLst>
          </p:cNvPr>
          <p:cNvSpPr/>
          <p:nvPr/>
        </p:nvSpPr>
        <p:spPr>
          <a:xfrm>
            <a:off x="521260" y="1286554"/>
            <a:ext cx="1463040" cy="37719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C3B05-0246-1623-5CFF-5F216445A447}"/>
              </a:ext>
            </a:extLst>
          </p:cNvPr>
          <p:cNvSpPr txBox="1"/>
          <p:nvPr/>
        </p:nvSpPr>
        <p:spPr>
          <a:xfrm>
            <a:off x="561340" y="1299894"/>
            <a:ext cx="14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Plan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6E946-2AC1-1C2B-3B13-D7D3E2901BA8}"/>
              </a:ext>
            </a:extLst>
          </p:cNvPr>
          <p:cNvSpPr/>
          <p:nvPr/>
        </p:nvSpPr>
        <p:spPr>
          <a:xfrm>
            <a:off x="5586007" y="1286554"/>
            <a:ext cx="2011698" cy="37719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D255B-524A-6A70-1D01-75F0D24EA760}"/>
              </a:ext>
            </a:extLst>
          </p:cNvPr>
          <p:cNvSpPr txBox="1"/>
          <p:nvPr/>
        </p:nvSpPr>
        <p:spPr>
          <a:xfrm>
            <a:off x="6125950" y="1296877"/>
            <a:ext cx="98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511C-5DAB-425F-0481-B2A2B6B8C838}"/>
              </a:ext>
            </a:extLst>
          </p:cNvPr>
          <p:cNvSpPr txBox="1"/>
          <p:nvPr/>
        </p:nvSpPr>
        <p:spPr>
          <a:xfrm>
            <a:off x="9917818" y="1822518"/>
            <a:ext cx="121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E6B6C9-2247-989C-0B10-537FD82F1D05}"/>
              </a:ext>
            </a:extLst>
          </p:cNvPr>
          <p:cNvSpPr/>
          <p:nvPr/>
        </p:nvSpPr>
        <p:spPr>
          <a:xfrm>
            <a:off x="9917166" y="1296878"/>
            <a:ext cx="1219585" cy="369329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09DB0E-2C84-17E6-4376-993A1A3A1EAF}"/>
              </a:ext>
            </a:extLst>
          </p:cNvPr>
          <p:cNvSpPr txBox="1"/>
          <p:nvPr/>
        </p:nvSpPr>
        <p:spPr>
          <a:xfrm>
            <a:off x="9915856" y="1298736"/>
            <a:ext cx="115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DA6AA9-3C2D-9BAC-5BFE-9F50C38AB7A5}"/>
              </a:ext>
            </a:extLst>
          </p:cNvPr>
          <p:cNvSpPr/>
          <p:nvPr/>
        </p:nvSpPr>
        <p:spPr>
          <a:xfrm>
            <a:off x="7678548" y="1295965"/>
            <a:ext cx="2183001" cy="377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FC9BB3-E5E3-7353-4EFE-6A8E8240F4FD}"/>
              </a:ext>
            </a:extLst>
          </p:cNvPr>
          <p:cNvSpPr txBox="1"/>
          <p:nvPr/>
        </p:nvSpPr>
        <p:spPr>
          <a:xfrm>
            <a:off x="7803565" y="1822518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E88F1-200F-7098-AE45-B38006CF929B}"/>
              </a:ext>
            </a:extLst>
          </p:cNvPr>
          <p:cNvSpPr txBox="1"/>
          <p:nvPr/>
        </p:nvSpPr>
        <p:spPr>
          <a:xfrm>
            <a:off x="8756333" y="1822518"/>
            <a:ext cx="8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CAB43C-5A6B-B2D5-AB03-A5712B1E3871}"/>
              </a:ext>
            </a:extLst>
          </p:cNvPr>
          <p:cNvSpPr txBox="1"/>
          <p:nvPr/>
        </p:nvSpPr>
        <p:spPr>
          <a:xfrm>
            <a:off x="7883274" y="1324902"/>
            <a:ext cx="17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B37FC-46E2-D98F-0095-9DD3B36B65C4}"/>
              </a:ext>
            </a:extLst>
          </p:cNvPr>
          <p:cNvSpPr txBox="1"/>
          <p:nvPr/>
        </p:nvSpPr>
        <p:spPr>
          <a:xfrm>
            <a:off x="8948626" y="5869088"/>
            <a:ext cx="1363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49894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Rider Survey Goals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095858"/>
            <a:ext cx="10837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Targeting existing riders of 6 partner transit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2-5 minutes long, completed online, on paper aboard transit vehicles, or over the phone when booking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Post-implementation survey distributed through text/email to previous survey participants and recruited from Transit app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800+</a:t>
            </a:r>
            <a:r>
              <a:rPr lang="en-US" sz="2400" dirty="0"/>
              <a:t> respondents, representative of the project area: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Geographic distribution of riders by agency</a:t>
            </a:r>
          </a:p>
        </p:txBody>
      </p:sp>
    </p:spTree>
    <p:extLst>
      <p:ext uri="{BB962C8B-B14F-4D97-AF65-F5344CB8AC3E}">
        <p14:creationId xmlns:p14="http://schemas.microsoft.com/office/powerpoint/2010/main" val="27216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Distribution Methods – Passive v. Active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4D22EB-69C4-E994-4745-172AE129B675}"/>
              </a:ext>
            </a:extLst>
          </p:cNvPr>
          <p:cNvSpPr txBox="1"/>
          <p:nvPr/>
        </p:nvSpPr>
        <p:spPr>
          <a:xfrm>
            <a:off x="2385667" y="1064760"/>
            <a:ext cx="111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Passive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1374B-2953-8810-363C-7C5497C1B274}"/>
              </a:ext>
            </a:extLst>
          </p:cNvPr>
          <p:cNvSpPr txBox="1"/>
          <p:nvPr/>
        </p:nvSpPr>
        <p:spPr>
          <a:xfrm>
            <a:off x="8317254" y="1064760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D8F6-142F-B8B1-574A-DEA58F182DD1}"/>
              </a:ext>
            </a:extLst>
          </p:cNvPr>
          <p:cNvSpPr txBox="1"/>
          <p:nvPr/>
        </p:nvSpPr>
        <p:spPr>
          <a:xfrm>
            <a:off x="354328" y="1523213"/>
            <a:ext cx="5177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Emailing a link to existing riders with emails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Texting existing riders with phone numbers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Posting a QR code inside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Posting a link/QR code on agency websites/social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Supplying paper/tablet surveys inside vehicles for riders to complete during their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D8507-B5E5-5CB9-E635-EC912885445E}"/>
              </a:ext>
            </a:extLst>
          </p:cNvPr>
          <p:cNvSpPr txBox="1"/>
          <p:nvPr/>
        </p:nvSpPr>
        <p:spPr>
          <a:xfrm>
            <a:off x="6218397" y="1501693"/>
            <a:ext cx="5177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Asking each rider a short (2-3 minutes) set of survey questions when they call to book a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Equipping agency staff with a clipboard/tablet and sending them on vehicles to interview passengers during their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Partnering with community organizations/attending community events</a:t>
            </a:r>
          </a:p>
        </p:txBody>
      </p:sp>
      <p:pic>
        <p:nvPicPr>
          <p:cNvPr id="29" name="Graphic 28" descr="Clipboard with solid fill">
            <a:extLst>
              <a:ext uri="{FF2B5EF4-FFF2-40B4-BE49-F238E27FC236}">
                <a16:creationId xmlns:a16="http://schemas.microsoft.com/office/drawing/2014/main" id="{7616524D-8CFE-F3FB-FC0C-BB7A4835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476" y="4791277"/>
            <a:ext cx="1103274" cy="1103274"/>
          </a:xfrm>
          <a:prstGeom prst="rect">
            <a:avLst/>
          </a:prstGeom>
        </p:spPr>
      </p:pic>
      <p:pic>
        <p:nvPicPr>
          <p:cNvPr id="31" name="Graphic 30" descr="Bus with solid fill">
            <a:extLst>
              <a:ext uri="{FF2B5EF4-FFF2-40B4-BE49-F238E27FC236}">
                <a16:creationId xmlns:a16="http://schemas.microsoft.com/office/drawing/2014/main" id="{0CEF3391-1DB4-8A9B-E3FA-210A7E9E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7135" y="3690170"/>
            <a:ext cx="1189893" cy="1189893"/>
          </a:xfrm>
          <a:prstGeom prst="rect">
            <a:avLst/>
          </a:prstGeom>
        </p:spPr>
      </p:pic>
      <p:pic>
        <p:nvPicPr>
          <p:cNvPr id="33" name="Graphic 32" descr="Call center outline">
            <a:extLst>
              <a:ext uri="{FF2B5EF4-FFF2-40B4-BE49-F238E27FC236}">
                <a16:creationId xmlns:a16="http://schemas.microsoft.com/office/drawing/2014/main" id="{90387074-DFF4-7336-CB1A-B41207DF5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5468" y="3616003"/>
            <a:ext cx="1321786" cy="1321786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F3C69029-48C1-59A7-4539-75CB75F7E7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1174" y="4012762"/>
            <a:ext cx="914400" cy="914400"/>
          </a:xfrm>
          <a:prstGeom prst="rect">
            <a:avLst/>
          </a:prstGeom>
        </p:spPr>
      </p:pic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F1213017-BA5D-6D71-FF8B-348E40333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46441" y="4814673"/>
            <a:ext cx="1419839" cy="1419839"/>
          </a:xfrm>
          <a:prstGeom prst="rect">
            <a:avLst/>
          </a:prstGeom>
        </p:spPr>
      </p:pic>
      <p:pic>
        <p:nvPicPr>
          <p:cNvPr id="40" name="Graphic 39" descr="Online Network with solid fill">
            <a:extLst>
              <a:ext uri="{FF2B5EF4-FFF2-40B4-BE49-F238E27FC236}">
                <a16:creationId xmlns:a16="http://schemas.microsoft.com/office/drawing/2014/main" id="{FFACE173-3ED5-AC0E-A6C2-47A572734B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00781" y="3728370"/>
            <a:ext cx="1321786" cy="1321786"/>
          </a:xfrm>
          <a:prstGeom prst="rect">
            <a:avLst/>
          </a:prstGeom>
        </p:spPr>
      </p:pic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6B4B6DEA-178A-E4FA-6BC7-A6748A8AD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7493" y="4553632"/>
            <a:ext cx="1670304" cy="1670304"/>
          </a:xfrm>
          <a:prstGeom prst="rect">
            <a:avLst/>
          </a:prstGeom>
        </p:spPr>
      </p:pic>
      <p:pic>
        <p:nvPicPr>
          <p:cNvPr id="44" name="Graphic 43" descr="Qr Code with solid fill">
            <a:extLst>
              <a:ext uri="{FF2B5EF4-FFF2-40B4-BE49-F238E27FC236}">
                <a16:creationId xmlns:a16="http://schemas.microsoft.com/office/drawing/2014/main" id="{EAE259E5-AD20-2F37-50B2-B8654AAFB1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4943" y="3690170"/>
            <a:ext cx="1038502" cy="10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Rider Survey Participation Incentive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6D8F6-142F-B8B1-574A-DEA58F182DD1}"/>
              </a:ext>
            </a:extLst>
          </p:cNvPr>
          <p:cNvSpPr txBox="1"/>
          <p:nvPr/>
        </p:nvSpPr>
        <p:spPr>
          <a:xfrm>
            <a:off x="431165" y="1298776"/>
            <a:ext cx="11329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One free ride from the agency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Voucher sent to passenger for next trip (mailed, emailed, texted,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Our team would develop a tool for verifying each passenger only fills out the survey/receives the incentive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Otherwise, will likely enter participants for a drawing of a gift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Participants would have to provide email address/phone number for entry</a:t>
            </a:r>
          </a:p>
        </p:txBody>
      </p:sp>
    </p:spTree>
    <p:extLst>
      <p:ext uri="{BB962C8B-B14F-4D97-AF65-F5344CB8AC3E}">
        <p14:creationId xmlns:p14="http://schemas.microsoft.com/office/powerpoint/2010/main" val="338224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Action Items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FFDF86-2769-7320-0124-7BE5FE05868C}"/>
              </a:ext>
            </a:extLst>
          </p:cNvPr>
          <p:cNvSpPr txBox="1"/>
          <p:nvPr/>
        </p:nvSpPr>
        <p:spPr>
          <a:xfrm>
            <a:off x="431165" y="1298776"/>
            <a:ext cx="11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Any immediate feedback about survey distribution methods or incentives?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Complete Google form before January 23</a:t>
            </a:r>
          </a:p>
        </p:txBody>
      </p:sp>
      <p:pic>
        <p:nvPicPr>
          <p:cNvPr id="10" name="Picture 9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1B95A77-9A99-3011-13C1-B327B1C0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87" y="2420628"/>
            <a:ext cx="5295225" cy="36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499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Contactless Fare Payment Pre-Implementation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347</cp:revision>
  <dcterms:created xsi:type="dcterms:W3CDTF">2022-09-13T16:54:18Z</dcterms:created>
  <dcterms:modified xsi:type="dcterms:W3CDTF">2023-01-05T17:27:37Z</dcterms:modified>
</cp:coreProperties>
</file>