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91"/>
    <p:restoredTop sz="94584"/>
  </p:normalViewPr>
  <p:slideViewPr>
    <p:cSldViewPr snapToGrid="0">
      <p:cViewPr varScale="1">
        <p:scale>
          <a:sx n="129" d="100"/>
          <a:sy n="12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greg</a:t>
            </a:r>
            <a:r>
              <a:rPr lang="en-US" dirty="0"/>
              <a:t> </a:t>
            </a:r>
            <a:r>
              <a:rPr lang="en-US" dirty="0" err="1"/>
              <a:t>lindsey</a:t>
            </a:r>
            <a:endParaRPr lang="en-US" dirty="0"/>
          </a:p>
          <a:p>
            <a:r>
              <a:rPr lang="en-US" dirty="0"/>
              <a:t>public transit planning (</a:t>
            </a:r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ceder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Bikeshare Siting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12/07/22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Weighting Update – Supply/Demand Factors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(12/07/2022)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35E4C657-0F87-D0D0-6719-216C7424C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10930"/>
              </p:ext>
            </p:extLst>
          </p:nvPr>
        </p:nvGraphicFramePr>
        <p:xfrm>
          <a:off x="1625600" y="1908006"/>
          <a:ext cx="8940800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0400">
                  <a:extLst>
                    <a:ext uri="{9D8B030D-6E8A-4147-A177-3AD203B41FA5}">
                      <a16:colId xmlns:a16="http://schemas.microsoft.com/office/drawing/2014/main" val="90145034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4052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Supply</a:t>
                      </a:r>
                    </a:p>
                    <a:p>
                      <a:pPr algn="ctr"/>
                      <a:r>
                        <a:rPr lang="en-US" dirty="0"/>
                        <a:t>(Existing Infrastructure, Benefits for Operations/Maintenance, Cost Savings)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Demand</a:t>
                      </a:r>
                    </a:p>
                    <a:p>
                      <a:pPr algn="ctr"/>
                      <a:r>
                        <a:rPr lang="en-US" dirty="0"/>
                        <a:t>(Trip Generation Factors, Value to System Users)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1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Proximity to Bike Facilities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7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Major Employment Campuses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Dorm 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3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Commercial Parcel Proximity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031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Recreation Facilities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Recreation Facilities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018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K-12 Schools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Proximity to K-12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90865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Proximity to Transit Stops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Proximity to Transit Stops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0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Supply/Demand Factors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(12/07/2022)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155F344-78B4-AA10-E9BC-A577E8F26F63}"/>
              </a:ext>
            </a:extLst>
          </p:cNvPr>
          <p:cNvSpPr/>
          <p:nvPr/>
        </p:nvSpPr>
        <p:spPr>
          <a:xfrm>
            <a:off x="4705936" y="1229271"/>
            <a:ext cx="2474976" cy="1072896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How important is cost efficiency versus level of service?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5949EA-663D-2476-723A-32FD14540931}"/>
              </a:ext>
            </a:extLst>
          </p:cNvPr>
          <p:cNvSpPr/>
          <p:nvPr/>
        </p:nvSpPr>
        <p:spPr>
          <a:xfrm>
            <a:off x="2066191" y="2650228"/>
            <a:ext cx="2231136" cy="1520907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Which factors are most important to demand/level of service?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5D960-C0AF-2C28-A638-0502CB79A2F6}"/>
              </a:ext>
            </a:extLst>
          </p:cNvPr>
          <p:cNvSpPr/>
          <p:nvPr/>
        </p:nvSpPr>
        <p:spPr>
          <a:xfrm>
            <a:off x="7613966" y="2650228"/>
            <a:ext cx="2494622" cy="1520949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Which factors are most important to supply/cost efficiency of construction and maintenance?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6D5B6-AA39-AC80-8FC8-8EDAD52056FD}"/>
              </a:ext>
            </a:extLst>
          </p:cNvPr>
          <p:cNvSpPr/>
          <p:nvPr/>
        </p:nvSpPr>
        <p:spPr>
          <a:xfrm>
            <a:off x="822431" y="4917333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B0BF5-AE89-AD7A-1BAE-1CB59089EC7C}"/>
              </a:ext>
            </a:extLst>
          </p:cNvPr>
          <p:cNvSpPr/>
          <p:nvPr/>
        </p:nvSpPr>
        <p:spPr>
          <a:xfrm>
            <a:off x="2559879" y="4921209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ECF39-5086-098C-E1CC-D4E3DC8FD279}"/>
              </a:ext>
            </a:extLst>
          </p:cNvPr>
          <p:cNvSpPr/>
          <p:nvPr/>
        </p:nvSpPr>
        <p:spPr>
          <a:xfrm>
            <a:off x="4297327" y="4917333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E196B-B15B-0700-E029-53309AE25120}"/>
              </a:ext>
            </a:extLst>
          </p:cNvPr>
          <p:cNvSpPr/>
          <p:nvPr/>
        </p:nvSpPr>
        <p:spPr>
          <a:xfrm>
            <a:off x="6034775" y="4921209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41C4C-805D-0B2A-4F95-F7DD4DDE3E66}"/>
              </a:ext>
            </a:extLst>
          </p:cNvPr>
          <p:cNvSpPr/>
          <p:nvPr/>
        </p:nvSpPr>
        <p:spPr>
          <a:xfrm>
            <a:off x="7772223" y="4925085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763E4-75A8-42DA-266D-7D5100436E0A}"/>
              </a:ext>
            </a:extLst>
          </p:cNvPr>
          <p:cNvSpPr/>
          <p:nvPr/>
        </p:nvSpPr>
        <p:spPr>
          <a:xfrm>
            <a:off x="9509671" y="4921209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3B01C-935E-87F1-EAFA-374AB336468C}"/>
              </a:ext>
            </a:extLst>
          </p:cNvPr>
          <p:cNvCxnSpPr>
            <a:stCxn id="3" idx="2"/>
            <a:endCxn id="15" idx="0"/>
          </p:cNvCxnSpPr>
          <p:nvPr/>
        </p:nvCxnSpPr>
        <p:spPr>
          <a:xfrm flipH="1">
            <a:off x="1645480" y="4171135"/>
            <a:ext cx="1536279" cy="746198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5A538A-0951-70A4-FC69-AF7F27032DC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3181759" y="4171135"/>
            <a:ext cx="201169" cy="750074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F76088-6BBE-C014-6962-EB094116C8FE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181759" y="4171135"/>
            <a:ext cx="1938617" cy="746198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531FC2-8C66-A626-5AE0-9359A009EF3A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3181759" y="4171135"/>
            <a:ext cx="3676065" cy="750074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016523-F535-2B08-9696-843DE27AD237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181759" y="4171135"/>
            <a:ext cx="5413513" cy="753950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05D752-702B-2AFE-1B7C-2718A2F94B24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3181759" y="4171135"/>
            <a:ext cx="7150961" cy="750074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9D368E-36FB-5911-EB94-4330AA451C5C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1645480" y="4171177"/>
            <a:ext cx="7215797" cy="74615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98FDC6-FDAC-E2B9-BA56-2F7BAEE9D2B9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3382928" y="4171177"/>
            <a:ext cx="5478349" cy="750032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9BEFF6-ED89-3F38-0BBE-288C0DEF6E4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5120376" y="4171177"/>
            <a:ext cx="3740901" cy="746156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4B6510-9F10-706D-CC14-A4FAD47D8E5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6857824" y="4171177"/>
            <a:ext cx="2003453" cy="750032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2D772B-08E3-24D3-EE7C-3AFB6270A759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8595272" y="4171177"/>
            <a:ext cx="266005" cy="753908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3A61D3-32CE-58D1-CF8C-F9E1AAB065F6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8861277" y="4171177"/>
            <a:ext cx="1471443" cy="750032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BF90C0-FC84-10D8-9616-01D15FBD08FB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flipH="1">
            <a:off x="3181759" y="1765719"/>
            <a:ext cx="1524177" cy="884509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2585E4-4BF8-652F-AE21-C6C95D4C04FD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7180912" y="1765719"/>
            <a:ext cx="1680365" cy="884509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Supply/Demand Factors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(12/07/2022)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155F344-78B4-AA10-E9BC-A577E8F26F63}"/>
              </a:ext>
            </a:extLst>
          </p:cNvPr>
          <p:cNvSpPr/>
          <p:nvPr/>
        </p:nvSpPr>
        <p:spPr>
          <a:xfrm>
            <a:off x="4705936" y="1229271"/>
            <a:ext cx="2474976" cy="1072896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How important is cost efficiency versus level of service?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5949EA-663D-2476-723A-32FD14540931}"/>
              </a:ext>
            </a:extLst>
          </p:cNvPr>
          <p:cNvSpPr/>
          <p:nvPr/>
        </p:nvSpPr>
        <p:spPr>
          <a:xfrm>
            <a:off x="2066191" y="2650228"/>
            <a:ext cx="2231136" cy="1520907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Which factors are most important to demand/level of service?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5D960-C0AF-2C28-A638-0502CB79A2F6}"/>
              </a:ext>
            </a:extLst>
          </p:cNvPr>
          <p:cNvSpPr/>
          <p:nvPr/>
        </p:nvSpPr>
        <p:spPr>
          <a:xfrm>
            <a:off x="7613966" y="2650228"/>
            <a:ext cx="2494622" cy="1520949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Which factors are most important to supply/cost efficiency of construction and maintenance?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6D5B6-AA39-AC80-8FC8-8EDAD52056FD}"/>
              </a:ext>
            </a:extLst>
          </p:cNvPr>
          <p:cNvSpPr/>
          <p:nvPr/>
        </p:nvSpPr>
        <p:spPr>
          <a:xfrm>
            <a:off x="822431" y="4917333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B0BF5-AE89-AD7A-1BAE-1CB59089EC7C}"/>
              </a:ext>
            </a:extLst>
          </p:cNvPr>
          <p:cNvSpPr/>
          <p:nvPr/>
        </p:nvSpPr>
        <p:spPr>
          <a:xfrm>
            <a:off x="2559879" y="4921209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ECF39-5086-098C-E1CC-D4E3DC8FD279}"/>
              </a:ext>
            </a:extLst>
          </p:cNvPr>
          <p:cNvSpPr/>
          <p:nvPr/>
        </p:nvSpPr>
        <p:spPr>
          <a:xfrm>
            <a:off x="4297327" y="4917333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E196B-B15B-0700-E029-53309AE25120}"/>
              </a:ext>
            </a:extLst>
          </p:cNvPr>
          <p:cNvSpPr/>
          <p:nvPr/>
        </p:nvSpPr>
        <p:spPr>
          <a:xfrm>
            <a:off x="6034775" y="4921209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41C4C-805D-0B2A-4F95-F7DD4DDE3E66}"/>
              </a:ext>
            </a:extLst>
          </p:cNvPr>
          <p:cNvSpPr/>
          <p:nvPr/>
        </p:nvSpPr>
        <p:spPr>
          <a:xfrm>
            <a:off x="7772223" y="4925085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763E4-75A8-42DA-266D-7D5100436E0A}"/>
              </a:ext>
            </a:extLst>
          </p:cNvPr>
          <p:cNvSpPr/>
          <p:nvPr/>
        </p:nvSpPr>
        <p:spPr>
          <a:xfrm>
            <a:off x="9509671" y="4921209"/>
            <a:ext cx="1646097" cy="703012"/>
          </a:xfrm>
          <a:prstGeom prst="rect">
            <a:avLst/>
          </a:prstGeom>
          <a:solidFill>
            <a:srgbClr val="FDCC6B"/>
          </a:solidFill>
          <a:ln>
            <a:solidFill>
              <a:srgbClr val="7A0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Factor 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A3B01C-935E-87F1-EAFA-374AB336468C}"/>
              </a:ext>
            </a:extLst>
          </p:cNvPr>
          <p:cNvCxnSpPr>
            <a:stCxn id="3" idx="2"/>
            <a:endCxn id="15" idx="0"/>
          </p:cNvCxnSpPr>
          <p:nvPr/>
        </p:nvCxnSpPr>
        <p:spPr>
          <a:xfrm flipH="1">
            <a:off x="1645480" y="4171135"/>
            <a:ext cx="1536279" cy="746198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5A538A-0951-70A4-FC69-AF7F27032DC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3181759" y="4171135"/>
            <a:ext cx="201169" cy="750074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F76088-6BBE-C014-6962-EB094116C8FE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181759" y="4171135"/>
            <a:ext cx="1938617" cy="746198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4B6510-9F10-706D-CC14-A4FAD47D8E5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6857824" y="4171177"/>
            <a:ext cx="2003453" cy="750032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2D772B-08E3-24D3-EE7C-3AFB6270A759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8595272" y="4171177"/>
            <a:ext cx="266005" cy="753908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3A61D3-32CE-58D1-CF8C-F9E1AAB065F6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8861277" y="4171177"/>
            <a:ext cx="1471443" cy="750032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BF90C0-FC84-10D8-9616-01D15FBD08FB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flipH="1">
            <a:off x="3181759" y="1765719"/>
            <a:ext cx="1524177" cy="884509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2585E4-4BF8-652F-AE21-C6C95D4C04FD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7180912" y="1765719"/>
            <a:ext cx="1680365" cy="884509"/>
          </a:xfrm>
          <a:prstGeom prst="straightConnector1">
            <a:avLst/>
          </a:prstGeom>
          <a:ln>
            <a:solidFill>
              <a:srgbClr val="7A0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Set Cover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(12/07/2022)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61238D2-EDB9-F07D-A0C6-9DED43CEC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1" y="1430682"/>
            <a:ext cx="10292581" cy="2644339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B35AD635-F38A-EFDF-B1D9-81535001A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14" y="1627836"/>
            <a:ext cx="1412460" cy="8724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AF9DFB-5DA7-9F97-4C8B-3FAA54C18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4120286"/>
            <a:ext cx="5016500" cy="50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E2FEF6-13CF-01B1-ACF7-59193006B876}"/>
              </a:ext>
            </a:extLst>
          </p:cNvPr>
          <p:cNvSpPr txBox="1"/>
          <p:nvPr/>
        </p:nvSpPr>
        <p:spPr>
          <a:xfrm>
            <a:off x="9707077" y="1879371"/>
            <a:ext cx="19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(weighted by cost)</a:t>
            </a:r>
          </a:p>
        </p:txBody>
      </p:sp>
    </p:spTree>
    <p:extLst>
      <p:ext uri="{BB962C8B-B14F-4D97-AF65-F5344CB8AC3E}">
        <p14:creationId xmlns:p14="http://schemas.microsoft.com/office/powerpoint/2010/main" val="369380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Geometric Set Cover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(12/07/2022)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84DA41-F640-A8C5-4436-EB025313E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1575877"/>
            <a:ext cx="11794436" cy="1258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07307-62EB-4418-0058-D85CD1C00E3A}"/>
              </a:ext>
            </a:extLst>
          </p:cNvPr>
          <p:cNvSpPr txBox="1"/>
          <p:nvPr/>
        </p:nvSpPr>
        <p:spPr>
          <a:xfrm>
            <a:off x="1192714" y="4029724"/>
            <a:ext cx="338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unit disc cover problem - 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9045A9D-5B51-2D77-BF27-0F1381407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07" y="2834234"/>
            <a:ext cx="6528489" cy="32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243</Words>
  <Application>Microsoft Macintosh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Bikeshare Siting Improvements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302</cp:revision>
  <dcterms:created xsi:type="dcterms:W3CDTF">2022-09-13T16:54:18Z</dcterms:created>
  <dcterms:modified xsi:type="dcterms:W3CDTF">2022-12-07T18:22:17Z</dcterms:modified>
</cp:coreProperties>
</file>