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9" r:id="rId3"/>
    <p:sldId id="270" r:id="rId4"/>
    <p:sldId id="271" r:id="rId5"/>
    <p:sldId id="272" r:id="rId6"/>
    <p:sldId id="273" r:id="rId7"/>
    <p:sldId id="274" r:id="rId8"/>
    <p:sldId id="275" r:id="rId9"/>
    <p:sldId id="276"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19"/>
    <a:srgbClr val="FDCC6B"/>
    <a:srgbClr val="FFD2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3"/>
    <p:restoredTop sz="94607"/>
  </p:normalViewPr>
  <p:slideViewPr>
    <p:cSldViewPr snapToGrid="0">
      <p:cViewPr varScale="1">
        <p:scale>
          <a:sx n="100" d="100"/>
          <a:sy n="100" d="100"/>
        </p:scale>
        <p:origin x="160"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3:52:40.982"/>
    </inkml:context>
    <inkml:brush xml:id="br0">
      <inkml:brushProperty name="width" value="0.05" units="cm"/>
      <inkml:brushProperty name="height" value="0.05" units="cm"/>
      <inkml:brushProperty name="color" value="#E71224"/>
    </inkml:brush>
  </inkml:definitions>
  <inkml:trace contextRef="#ctx0" brushRef="#br0">239 322 24575,'0'-13'0,"0"-14"0,0 5 0,0-14 0,0 12 0,0-4 0,0 2 0,0 4 0,0 3 0,0 4 0,0 3 0,0 4 0,0 3 0,3 4 0,2 2 0,2 2 0,4 5 0,9 5 0,6 7 0,7 6 0,1 0 0,-7-5 0,-5-4 0,-5-6 0,-8-4 0,-1-2 0,-6-4 0,0 1 0,-1-1 0,-2 0 0,-5 0 0,-20-1 0,6 0 0,-29 0 0,4 0 0,-20-2 0,-6-2 0,7-1 0,13-1 0,15 2 0,17 2 0,10 0 0,6 0 0,2 0 0,7-4 0,7-4 0,13-4 0,13-6 0,6-2 0,6-3 0,0-1 0,-4 3 0,-5 3 0,-10 5 0,-10 5 0,-8 5 0,-6 3 0,-4 3 0,-6 6 0,-12 14 0,-13 21 0,-14 24 0,-7 11 0,-1 3 0,6-10 0,11-18 0,9-16 0,12-19 0,6-10 0,4-5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3:52:44.152"/>
    </inkml:context>
    <inkml:brush xml:id="br0">
      <inkml:brushProperty name="width" value="0.05" units="cm"/>
      <inkml:brushProperty name="height" value="0.05" units="cm"/>
      <inkml:brushProperty name="color" value="#E71224"/>
    </inkml:brush>
  </inkml:definitions>
  <inkml:trace contextRef="#ctx0" brushRef="#br0">282 297 24575,'0'-19'0,"0"-3"0,0 2 0,0-8 0,0 5 0,0-6 0,0 0 0,0 3 0,0 3 0,0 3 0,0 0 0,0 9 0,0-1 0,1 10 0,1 1 0,2 3 0,-1 0 0,1 4 0,0-2 0,2 2 0,2 3 0,1 1 0,2 3 0,2 0 0,3 0 0,1 0 0,-3 1 0,-1 1 0,-1 1 0,-1 0 0,-1 0 0,-2-2 0,-3-1 0,-1-3 0,-1-2 0,0-2 0,-2-3 0,-3-1 0,-5-4 0,-1-2 0,-15-6 0,-13-4 0,-19-6 0,-14-1 0,-3 3 0,8 4 0,12 3 0,16 5-6784,14 3 6784,11 2 0,6 0 0,3 0 0,4-2 0,5-1 0,7-2 0,9-2 6784,13-2-6784,11-4 0,11-2 0,6-2 0,-1 4 0,-5 4 0,-10 5 0,-10 4 0,-10 1 0,-7 0 0,-6 0 0,-2 0 0,-6 0 0,-1 0 0,-5 1 0,0 0 0,-5 5 0,-5 5 0,-8 11 0,-10 17 0,-6 12 0,-2 11 0,3 1 0,5-9 0,6-10 0,7-14 0,5-10 0,5-12 0,2-3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132EC-55D7-4A75-936D-7FA43CC884E5}" type="datetimeFigureOut">
              <a:rPr lang="en-US" smtClean="0"/>
              <a:t>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048A6-DD9B-4C41-A10A-B229D4D6BA90}" type="slidenum">
              <a:rPr lang="en-US" smtClean="0"/>
              <a:t>‹#›</a:t>
            </a:fld>
            <a:endParaRPr lang="en-US"/>
          </a:p>
        </p:txBody>
      </p:sp>
    </p:spTree>
    <p:extLst>
      <p:ext uri="{BB962C8B-B14F-4D97-AF65-F5344CB8AC3E}">
        <p14:creationId xmlns:p14="http://schemas.microsoft.com/office/powerpoint/2010/main" val="420747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2</a:t>
            </a:fld>
            <a:endParaRPr lang="en-US"/>
          </a:p>
        </p:txBody>
      </p:sp>
    </p:spTree>
    <p:extLst>
      <p:ext uri="{BB962C8B-B14F-4D97-AF65-F5344CB8AC3E}">
        <p14:creationId xmlns:p14="http://schemas.microsoft.com/office/powerpoint/2010/main" val="1688615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11</a:t>
            </a:fld>
            <a:endParaRPr lang="en-US"/>
          </a:p>
        </p:txBody>
      </p:sp>
    </p:spTree>
    <p:extLst>
      <p:ext uri="{BB962C8B-B14F-4D97-AF65-F5344CB8AC3E}">
        <p14:creationId xmlns:p14="http://schemas.microsoft.com/office/powerpoint/2010/main" val="313738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3</a:t>
            </a:fld>
            <a:endParaRPr lang="en-US"/>
          </a:p>
        </p:txBody>
      </p:sp>
    </p:spTree>
    <p:extLst>
      <p:ext uri="{BB962C8B-B14F-4D97-AF65-F5344CB8AC3E}">
        <p14:creationId xmlns:p14="http://schemas.microsoft.com/office/powerpoint/2010/main" val="417736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4</a:t>
            </a:fld>
            <a:endParaRPr lang="en-US"/>
          </a:p>
        </p:txBody>
      </p:sp>
    </p:spTree>
    <p:extLst>
      <p:ext uri="{BB962C8B-B14F-4D97-AF65-F5344CB8AC3E}">
        <p14:creationId xmlns:p14="http://schemas.microsoft.com/office/powerpoint/2010/main" val="3909732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5</a:t>
            </a:fld>
            <a:endParaRPr lang="en-US"/>
          </a:p>
        </p:txBody>
      </p:sp>
    </p:spTree>
    <p:extLst>
      <p:ext uri="{BB962C8B-B14F-4D97-AF65-F5344CB8AC3E}">
        <p14:creationId xmlns:p14="http://schemas.microsoft.com/office/powerpoint/2010/main" val="1846517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6</a:t>
            </a:fld>
            <a:endParaRPr lang="en-US"/>
          </a:p>
        </p:txBody>
      </p:sp>
    </p:spTree>
    <p:extLst>
      <p:ext uri="{BB962C8B-B14F-4D97-AF65-F5344CB8AC3E}">
        <p14:creationId xmlns:p14="http://schemas.microsoft.com/office/powerpoint/2010/main" val="176358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7</a:t>
            </a:fld>
            <a:endParaRPr lang="en-US"/>
          </a:p>
        </p:txBody>
      </p:sp>
    </p:spTree>
    <p:extLst>
      <p:ext uri="{BB962C8B-B14F-4D97-AF65-F5344CB8AC3E}">
        <p14:creationId xmlns:p14="http://schemas.microsoft.com/office/powerpoint/2010/main" val="3277527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8</a:t>
            </a:fld>
            <a:endParaRPr lang="en-US"/>
          </a:p>
        </p:txBody>
      </p:sp>
    </p:spTree>
    <p:extLst>
      <p:ext uri="{BB962C8B-B14F-4D97-AF65-F5344CB8AC3E}">
        <p14:creationId xmlns:p14="http://schemas.microsoft.com/office/powerpoint/2010/main" val="76278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9</a:t>
            </a:fld>
            <a:endParaRPr lang="en-US"/>
          </a:p>
        </p:txBody>
      </p:sp>
    </p:spTree>
    <p:extLst>
      <p:ext uri="{BB962C8B-B14F-4D97-AF65-F5344CB8AC3E}">
        <p14:creationId xmlns:p14="http://schemas.microsoft.com/office/powerpoint/2010/main" val="2691992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8A6-DD9B-4C41-A10A-B229D4D6BA90}" type="slidenum">
              <a:rPr lang="en-US" smtClean="0"/>
              <a:t>10</a:t>
            </a:fld>
            <a:endParaRPr lang="en-US"/>
          </a:p>
        </p:txBody>
      </p:sp>
    </p:spTree>
    <p:extLst>
      <p:ext uri="{BB962C8B-B14F-4D97-AF65-F5344CB8AC3E}">
        <p14:creationId xmlns:p14="http://schemas.microsoft.com/office/powerpoint/2010/main" val="153486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BA61-B21B-96F5-CB74-00883FE22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02155-693D-F3B3-F4FD-B5524DEEA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AD8BE7-0DDA-0990-75F6-140647458AEB}"/>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5" name="Footer Placeholder 4">
            <a:extLst>
              <a:ext uri="{FF2B5EF4-FFF2-40B4-BE49-F238E27FC236}">
                <a16:creationId xmlns:a16="http://schemas.microsoft.com/office/drawing/2014/main" id="{32952AC8-3E3D-1E1E-E217-B4A55B64A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99790-E680-F7EA-0C46-DBAAFFD63727}"/>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405933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6D88-B3A2-AAE0-0CB3-56B758A6F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17614C-7C32-1D8E-199E-E3FD19D885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EF5CF-D180-2C6E-BB35-4501912A31A9}"/>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5" name="Footer Placeholder 4">
            <a:extLst>
              <a:ext uri="{FF2B5EF4-FFF2-40B4-BE49-F238E27FC236}">
                <a16:creationId xmlns:a16="http://schemas.microsoft.com/office/drawing/2014/main" id="{D4B340D1-9819-962A-8B89-E13C0E24A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B4A61-4B0B-39F3-1F0D-501A4C26A26D}"/>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380735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00648-02AE-D826-856A-B5CFB006AA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C8A3C-EFB4-EA5A-7269-9B39D8C90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B6930-9092-7867-E5BC-66DC7CD67C82}"/>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5" name="Footer Placeholder 4">
            <a:extLst>
              <a:ext uri="{FF2B5EF4-FFF2-40B4-BE49-F238E27FC236}">
                <a16:creationId xmlns:a16="http://schemas.microsoft.com/office/drawing/2014/main" id="{C8854982-A427-2E62-C395-2CC7B0DD4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271A6-2DEA-13A3-632F-BC447F915D81}"/>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316993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08F4-6504-86E3-5A18-DBB5B397E2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13606-C3F8-180F-811B-43034EDE5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248B3-0567-DDCC-2F0F-CE40F266C775}"/>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5" name="Footer Placeholder 4">
            <a:extLst>
              <a:ext uri="{FF2B5EF4-FFF2-40B4-BE49-F238E27FC236}">
                <a16:creationId xmlns:a16="http://schemas.microsoft.com/office/drawing/2014/main" id="{998136FE-6C0B-8E89-75AB-0CF81F460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7AF08-2632-8BCA-E735-85E03637CB61}"/>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1574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C796-3301-4E92-118B-0D10B7B37C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8949C-252B-4B9F-C130-BA0DD82F02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F00E0-248E-E673-03C3-5B31FA2AA7C5}"/>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5" name="Footer Placeholder 4">
            <a:extLst>
              <a:ext uri="{FF2B5EF4-FFF2-40B4-BE49-F238E27FC236}">
                <a16:creationId xmlns:a16="http://schemas.microsoft.com/office/drawing/2014/main" id="{5D348ADF-5B8D-F9FA-53ED-52C424698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7DAB4-70CE-9DED-B6CE-C07886047900}"/>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309236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CCB8-62AA-747E-AE38-C444119DC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5390C-288A-7DD8-107E-2ADCED3BF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74B16C-B651-3F09-96E4-49EA1CC172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170B69-F392-7DC2-B2C9-AE76C00C1B59}"/>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6" name="Footer Placeholder 5">
            <a:extLst>
              <a:ext uri="{FF2B5EF4-FFF2-40B4-BE49-F238E27FC236}">
                <a16:creationId xmlns:a16="http://schemas.microsoft.com/office/drawing/2014/main" id="{25BF409A-E5B7-36F0-CBAF-FCFDE9B27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3B371-AD93-19BF-4663-BAADED9B304C}"/>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394717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E895-C3DD-07EA-1586-9957555230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F560D-AE97-BD36-9908-27ABD6ECC9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50644A-EAB7-9085-8238-9E5BA4F302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51F4C3-DA95-7457-1224-4ECBC2D317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845A89-626C-BAED-4451-7DFE14C025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600C64-6E4F-6886-0C46-59E627050AB9}"/>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8" name="Footer Placeholder 7">
            <a:extLst>
              <a:ext uri="{FF2B5EF4-FFF2-40B4-BE49-F238E27FC236}">
                <a16:creationId xmlns:a16="http://schemas.microsoft.com/office/drawing/2014/main" id="{57B13A63-A8C3-141A-EF9F-3A8E32BEE3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00C3E4-68A4-70AF-A069-A40E964E7F8E}"/>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152993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8BE9-3AB8-0280-FBE2-E6127E107B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707A52-D00A-4CC8-BFD3-63290125D899}"/>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4" name="Footer Placeholder 3">
            <a:extLst>
              <a:ext uri="{FF2B5EF4-FFF2-40B4-BE49-F238E27FC236}">
                <a16:creationId xmlns:a16="http://schemas.microsoft.com/office/drawing/2014/main" id="{AD33ADAC-1C78-F742-681F-9AA528653E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F94509-B3FF-103F-92B0-E2800F0ABD3A}"/>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325329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0FACC-8472-3DAE-DD04-9CBD469CDE2B}"/>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3" name="Footer Placeholder 2">
            <a:extLst>
              <a:ext uri="{FF2B5EF4-FFF2-40B4-BE49-F238E27FC236}">
                <a16:creationId xmlns:a16="http://schemas.microsoft.com/office/drawing/2014/main" id="{7375FB6A-C665-9843-750C-5B1663C445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A55E0D-5CC3-FF5C-4B5C-FEC628BDFD7F}"/>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351975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1C29-F8F0-F753-CDCB-25DC3E7D0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0720B-8C01-83A5-D654-D75B86217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53BA2-24B7-E50D-4998-9ED693054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7F284-77B8-B4CC-6F9B-FF8794EAEB78}"/>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6" name="Footer Placeholder 5">
            <a:extLst>
              <a:ext uri="{FF2B5EF4-FFF2-40B4-BE49-F238E27FC236}">
                <a16:creationId xmlns:a16="http://schemas.microsoft.com/office/drawing/2014/main" id="{223F9064-7BA7-00D6-F2C1-A0C0F0E32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B842C-0FDF-E14B-641F-C3CC2F2FC4AE}"/>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219323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DE66-A770-63E3-F303-4C0399195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1495E-24A1-7136-A0BC-5B3F9211D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B6451-E796-F3E7-5620-3D925B844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C7106-6B43-7459-1F4E-C39494F8316E}"/>
              </a:ext>
            </a:extLst>
          </p:cNvPr>
          <p:cNvSpPr>
            <a:spLocks noGrp="1"/>
          </p:cNvSpPr>
          <p:nvPr>
            <p:ph type="dt" sz="half" idx="10"/>
          </p:nvPr>
        </p:nvSpPr>
        <p:spPr/>
        <p:txBody>
          <a:bodyPr/>
          <a:lstStyle/>
          <a:p>
            <a:fld id="{DF719D84-A1B9-4C2B-A737-D1557E36CDEB}" type="datetimeFigureOut">
              <a:rPr lang="en-US" smtClean="0"/>
              <a:t>2/7/23</a:t>
            </a:fld>
            <a:endParaRPr lang="en-US"/>
          </a:p>
        </p:txBody>
      </p:sp>
      <p:sp>
        <p:nvSpPr>
          <p:cNvPr id="6" name="Footer Placeholder 5">
            <a:extLst>
              <a:ext uri="{FF2B5EF4-FFF2-40B4-BE49-F238E27FC236}">
                <a16:creationId xmlns:a16="http://schemas.microsoft.com/office/drawing/2014/main" id="{BF29D6ED-EFE4-C1A9-ECF1-E82594B5E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693A9-B334-B81F-3667-CE8D2DDE1C8B}"/>
              </a:ext>
            </a:extLst>
          </p:cNvPr>
          <p:cNvSpPr>
            <a:spLocks noGrp="1"/>
          </p:cNvSpPr>
          <p:nvPr>
            <p:ph type="sldNum" sz="quarter" idx="12"/>
          </p:nvPr>
        </p:nvSpPr>
        <p:spPr/>
        <p:txBody>
          <a:bodyPr/>
          <a:lstStyle/>
          <a:p>
            <a:fld id="{763B1BE7-AD70-4E4C-A51A-40F6B1F32D18}" type="slidenum">
              <a:rPr lang="en-US" smtClean="0"/>
              <a:t>‹#›</a:t>
            </a:fld>
            <a:endParaRPr lang="en-US"/>
          </a:p>
        </p:txBody>
      </p:sp>
    </p:spTree>
    <p:extLst>
      <p:ext uri="{BB962C8B-B14F-4D97-AF65-F5344CB8AC3E}">
        <p14:creationId xmlns:p14="http://schemas.microsoft.com/office/powerpoint/2010/main" val="14536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C40A5-07BB-A32A-74F5-6156460C3D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D602C1-191F-F5F4-8F9F-0C13086F6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717A1-637C-BBD4-0AC3-975645157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19D84-A1B9-4C2B-A737-D1557E36CDEB}" type="datetimeFigureOut">
              <a:rPr lang="en-US" smtClean="0"/>
              <a:t>2/7/23</a:t>
            </a:fld>
            <a:endParaRPr lang="en-US"/>
          </a:p>
        </p:txBody>
      </p:sp>
      <p:sp>
        <p:nvSpPr>
          <p:cNvPr id="5" name="Footer Placeholder 4">
            <a:extLst>
              <a:ext uri="{FF2B5EF4-FFF2-40B4-BE49-F238E27FC236}">
                <a16:creationId xmlns:a16="http://schemas.microsoft.com/office/drawing/2014/main" id="{E1526CFD-C71E-D061-6CAF-DB936D86E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C5D6BC-AC76-2454-DB26-A0AC70EDD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B1BE7-AD70-4E4C-A51A-40F6B1F32D18}" type="slidenum">
              <a:rPr lang="en-US" smtClean="0"/>
              <a:t>‹#›</a:t>
            </a:fld>
            <a:endParaRPr lang="en-US"/>
          </a:p>
        </p:txBody>
      </p:sp>
    </p:spTree>
    <p:extLst>
      <p:ext uri="{BB962C8B-B14F-4D97-AF65-F5344CB8AC3E}">
        <p14:creationId xmlns:p14="http://schemas.microsoft.com/office/powerpoint/2010/main" val="3503253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6048D1-1478-4337-3368-CFB52828E99E}"/>
              </a:ext>
            </a:extLst>
          </p:cNvPr>
          <p:cNvSpPr/>
          <p:nvPr/>
        </p:nvSpPr>
        <p:spPr>
          <a:xfrm>
            <a:off x="0" y="0"/>
            <a:ext cx="12192000" cy="68580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48641-970D-467A-DEE6-81BF8575E07C}"/>
              </a:ext>
            </a:extLst>
          </p:cNvPr>
          <p:cNvSpPr>
            <a:spLocks noGrp="1"/>
          </p:cNvSpPr>
          <p:nvPr>
            <p:ph type="ctrTitle"/>
          </p:nvPr>
        </p:nvSpPr>
        <p:spPr/>
        <p:txBody>
          <a:bodyPr>
            <a:normAutofit/>
          </a:bodyPr>
          <a:lstStyle/>
          <a:p>
            <a:r>
              <a:rPr lang="en-US" b="1" dirty="0">
                <a:solidFill>
                  <a:srgbClr val="7A0019"/>
                </a:solidFill>
              </a:rPr>
              <a:t>‘Disadvantaged Community’/Equity Metrics</a:t>
            </a:r>
          </a:p>
        </p:txBody>
      </p:sp>
      <p:sp>
        <p:nvSpPr>
          <p:cNvPr id="3" name="Subtitle 2">
            <a:extLst>
              <a:ext uri="{FF2B5EF4-FFF2-40B4-BE49-F238E27FC236}">
                <a16:creationId xmlns:a16="http://schemas.microsoft.com/office/drawing/2014/main" id="{D30068D0-E192-5ABA-7101-7A3FDA7752B4}"/>
              </a:ext>
            </a:extLst>
          </p:cNvPr>
          <p:cNvSpPr>
            <a:spLocks noGrp="1"/>
          </p:cNvSpPr>
          <p:nvPr>
            <p:ph type="subTitle" idx="1"/>
          </p:nvPr>
        </p:nvSpPr>
        <p:spPr/>
        <p:txBody>
          <a:bodyPr/>
          <a:lstStyle/>
          <a:p>
            <a:r>
              <a:rPr lang="en-US" b="1" dirty="0"/>
              <a:t>Hannah </a:t>
            </a:r>
            <a:r>
              <a:rPr lang="en-US" b="1" dirty="0" err="1"/>
              <a:t>DeBruin</a:t>
            </a:r>
            <a:endParaRPr lang="en-US" b="1" dirty="0"/>
          </a:p>
          <a:p>
            <a:r>
              <a:rPr lang="en-US" b="1" dirty="0"/>
              <a:t>Weekly Meeting: Transit Data Subgroup</a:t>
            </a:r>
          </a:p>
          <a:p>
            <a:r>
              <a:rPr lang="en-US" b="1" dirty="0"/>
              <a:t>02/07/23</a:t>
            </a:r>
          </a:p>
        </p:txBody>
      </p:sp>
      <p:pic>
        <p:nvPicPr>
          <p:cNvPr id="1028" name="Picture 4">
            <a:extLst>
              <a:ext uri="{FF2B5EF4-FFF2-40B4-BE49-F238E27FC236}">
                <a16:creationId xmlns:a16="http://schemas.microsoft.com/office/drawing/2014/main" id="{6407B8B7-366F-1734-2F41-52E26E510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698" y="5901848"/>
            <a:ext cx="1554302" cy="8742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81A34AE-69C1-41C3-0C17-F245B6578425}"/>
              </a:ext>
            </a:extLst>
          </p:cNvPr>
          <p:cNvPicPr>
            <a:picLocks noChangeAspect="1"/>
          </p:cNvPicPr>
          <p:nvPr/>
        </p:nvPicPr>
        <p:blipFill>
          <a:blip r:embed="rId3"/>
          <a:stretch>
            <a:fillRect/>
          </a:stretch>
        </p:blipFill>
        <p:spPr>
          <a:xfrm>
            <a:off x="3025223" y="655775"/>
            <a:ext cx="628650" cy="219075"/>
          </a:xfrm>
          <a:prstGeom prst="rect">
            <a:avLst/>
          </a:prstGeom>
        </p:spPr>
      </p:pic>
    </p:spTree>
    <p:extLst>
      <p:ext uri="{BB962C8B-B14F-4D97-AF65-F5344CB8AC3E}">
        <p14:creationId xmlns:p14="http://schemas.microsoft.com/office/powerpoint/2010/main" val="27173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Proposed Equity Metrics</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10</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B05BB7B-4141-7472-B7B5-0B2FA1D2F3DC}"/>
              </a:ext>
            </a:extLst>
          </p:cNvPr>
          <p:cNvSpPr txBox="1"/>
          <p:nvPr/>
        </p:nvSpPr>
        <p:spPr>
          <a:xfrm>
            <a:off x="300162" y="1756153"/>
            <a:ext cx="2316479" cy="3693319"/>
          </a:xfrm>
          <a:prstGeom prst="rect">
            <a:avLst/>
          </a:prstGeom>
          <a:noFill/>
          <a:ln w="38100">
            <a:solidFill>
              <a:schemeClr val="tx1"/>
            </a:solidFill>
          </a:ln>
        </p:spPr>
        <p:txBody>
          <a:bodyPr wrap="square" rtlCol="0">
            <a:spAutoFit/>
          </a:bodyPr>
          <a:lstStyle/>
          <a:p>
            <a:pPr marL="0" marR="0"/>
            <a:r>
              <a:rPr lang="en-US" sz="1800" dirty="0">
                <a:effectLst/>
                <a:latin typeface="CharisSIL"/>
                <a:ea typeface="Times New Roman" panose="02020603050405020304" pitchFamily="18" charset="0"/>
              </a:rPr>
              <a:t>“Spatial Equity of Micromobility Systems: A Comparison of Shared E-scooters and</a:t>
            </a:r>
          </a:p>
          <a:p>
            <a:pPr marL="0" marR="0"/>
            <a:r>
              <a:rPr lang="en-US" sz="1800" dirty="0">
                <a:effectLst/>
                <a:latin typeface="CharisSIL"/>
                <a:ea typeface="Times New Roman" panose="02020603050405020304" pitchFamily="18" charset="0"/>
              </a:rPr>
              <a:t>Docked Bikeshare in Washington DC”</a:t>
            </a:r>
          </a:p>
          <a:p>
            <a:pPr marL="0" marR="0"/>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Washington DC</a:t>
            </a:r>
            <a:endParaRPr lang="en-US" dirty="0">
              <a:effectLst/>
            </a:endParaRPr>
          </a:p>
          <a:p>
            <a:br>
              <a:rPr lang="en-US" dirty="0">
                <a:latin typeface="Calibri" panose="020F0502020204030204" pitchFamily="34" charset="0"/>
                <a:cs typeface="Times New Roman" panose="02020603050405020304" pitchFamily="18" charset="0"/>
              </a:rPr>
            </a:br>
            <a:r>
              <a:rPr lang="en-US" dirty="0">
                <a:latin typeface="Calibri" panose="020F0502020204030204" pitchFamily="34" charset="0"/>
                <a:cs typeface="Times New Roman" panose="02020603050405020304" pitchFamily="18" charset="0"/>
              </a:rPr>
              <a:t>Lin </a:t>
            </a:r>
            <a:r>
              <a:rPr lang="en-US" dirty="0" err="1">
                <a:latin typeface="Calibri" panose="020F0502020204030204" pitchFamily="34" charset="0"/>
                <a:cs typeface="Times New Roman" panose="02020603050405020304" pitchFamily="18" charset="0"/>
              </a:rPr>
              <a:t>Su</a:t>
            </a:r>
            <a:r>
              <a:rPr lang="en-US" dirty="0">
                <a:latin typeface="Calibri" panose="020F0502020204030204" pitchFamily="34" charset="0"/>
                <a:cs typeface="Times New Roman" panose="02020603050405020304" pitchFamily="18" charset="0"/>
              </a:rPr>
              <a:t>, Xiang Yan, </a:t>
            </a:r>
            <a:r>
              <a:rPr lang="en-US" dirty="0" err="1">
                <a:latin typeface="Calibri" panose="020F0502020204030204" pitchFamily="34" charset="0"/>
                <a:cs typeface="Times New Roman" panose="02020603050405020304" pitchFamily="18" charset="0"/>
              </a:rPr>
              <a:t>Xilei</a:t>
            </a:r>
            <a:r>
              <a:rPr lang="en-US" dirty="0">
                <a:latin typeface="Calibri" panose="020F0502020204030204" pitchFamily="34" charset="0"/>
                <a:cs typeface="Times New Roman" panose="02020603050405020304" pitchFamily="18" charset="0"/>
              </a:rPr>
              <a:t> Zhao, Ph.D. (unpublished)</a:t>
            </a:r>
          </a:p>
        </p:txBody>
      </p:sp>
      <p:sp>
        <p:nvSpPr>
          <p:cNvPr id="3" name="TextBox 2">
            <a:extLst>
              <a:ext uri="{FF2B5EF4-FFF2-40B4-BE49-F238E27FC236}">
                <a16:creationId xmlns:a16="http://schemas.microsoft.com/office/drawing/2014/main" id="{85BA4D65-684F-20BD-8A89-59062A79787D}"/>
              </a:ext>
            </a:extLst>
          </p:cNvPr>
          <p:cNvSpPr txBox="1"/>
          <p:nvPr/>
        </p:nvSpPr>
        <p:spPr>
          <a:xfrm>
            <a:off x="2838511" y="1894652"/>
            <a:ext cx="9053327" cy="3416320"/>
          </a:xfrm>
          <a:prstGeom prst="rect">
            <a:avLst/>
          </a:prstGeom>
          <a:noFill/>
        </p:spPr>
        <p:txBody>
          <a:bodyPr wrap="square" rtlCol="0">
            <a:spAutoFit/>
          </a:bodyPr>
          <a:lstStyle/>
          <a:p>
            <a:pPr marL="342900" marR="0" lvl="0" indent="-342900">
              <a:spcBef>
                <a:spcPts val="0"/>
              </a:spcBef>
              <a:spcAft>
                <a:spcPts val="0"/>
              </a:spcAft>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“Equity Emphasis Area” status determined by income levels, racial and ethnic compositions as determined by National Capital Region Transportation Planning Board</a:t>
            </a:r>
          </a:p>
          <a:p>
            <a:pPr marL="742950" marR="0" lvl="1" indent="-285750">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Quartiles of household median income, identified as “low income” as bottom quartile, ”middle income”, and “high income” as top quartile</a:t>
            </a:r>
          </a:p>
          <a:p>
            <a:pPr marL="742950" marR="0" lvl="1" indent="-285750">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More than 50% residents of a specific single race as “X-majority” block groups, otherwise “No Majority”</a:t>
            </a:r>
          </a:p>
          <a:p>
            <a:pPr marL="342900" marR="0" lvl="0" indent="-342900">
              <a:spcBef>
                <a:spcPts val="0"/>
              </a:spcBef>
              <a:spcAft>
                <a:spcPts val="0"/>
              </a:spcAft>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LEHD O-D Employment Statistics aggregated to the block group level were used to calculate Accessibility, measured by kernel density (predefined search radius distance, highest values on top of the bike station, smooth curve as approaching search radius, averaged across block groups) </a:t>
            </a:r>
          </a:p>
          <a:p>
            <a:pPr marL="342900" marR="0" lvl="0" indent="-342900">
              <a:spcBef>
                <a:spcPts val="0"/>
              </a:spcBef>
              <a:spcAft>
                <a:spcPts val="0"/>
              </a:spcAft>
              <a:buFont typeface="Symbol" pitchFamily="2" charset="2"/>
              <a:buChar char=""/>
            </a:pPr>
            <a:r>
              <a:rPr lang="en-US" dirty="0"/>
              <a:t>Vehicle availability and accessibility compared among “X-majority” and ”income level” block groups</a:t>
            </a:r>
          </a:p>
        </p:txBody>
      </p:sp>
    </p:spTree>
    <p:extLst>
      <p:ext uri="{BB962C8B-B14F-4D97-AF65-F5344CB8AC3E}">
        <p14:creationId xmlns:p14="http://schemas.microsoft.com/office/powerpoint/2010/main" val="79635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What I Intend to Do</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11</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5BA4D65-684F-20BD-8A89-59062A79787D}"/>
              </a:ext>
            </a:extLst>
          </p:cNvPr>
          <p:cNvSpPr txBox="1"/>
          <p:nvPr/>
        </p:nvSpPr>
        <p:spPr>
          <a:xfrm>
            <a:off x="395473" y="1386652"/>
            <a:ext cx="11292551" cy="3139321"/>
          </a:xfrm>
          <a:prstGeom prst="rect">
            <a:avLst/>
          </a:prstGeom>
          <a:noFill/>
        </p:spPr>
        <p:txBody>
          <a:bodyPr wrap="square" rtlCol="0">
            <a:spAutoFit/>
          </a:bodyPr>
          <a:lstStyle/>
          <a:p>
            <a:pPr marL="342900" marR="0" lvl="0" indent="-342900">
              <a:spcBef>
                <a:spcPts val="0"/>
              </a:spcBef>
              <a:spcAft>
                <a:spcPts val="0"/>
              </a:spcAft>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ACS data to determine </a:t>
            </a:r>
            <a:r>
              <a:rPr lang="en-US" dirty="0">
                <a:latin typeface="Calibri" panose="020F0502020204030204" pitchFamily="34" charset="0"/>
                <a:ea typeface="Calibri" panose="020F0502020204030204" pitchFamily="34" charset="0"/>
                <a:cs typeface="Times New Roman" panose="02020603050405020304" pitchFamily="18" charset="0"/>
              </a:rPr>
              <a:t>whether or not census tract should be considered an “equity zone”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Symbol" pitchFamily="2" charset="2"/>
              <a:buChar char=""/>
            </a:pPr>
            <a:r>
              <a:rPr lang="en-US" dirty="0">
                <a:latin typeface="Calibri" panose="020F0502020204030204" pitchFamily="34" charset="0"/>
                <a:cs typeface="Times New Roman" panose="02020603050405020304" pitchFamily="18" charset="0"/>
              </a:rPr>
              <a:t>Median household income level (bottom quartile of tracts)</a:t>
            </a:r>
          </a:p>
          <a:p>
            <a:pPr marL="800100" lvl="1" indent="-342900">
              <a:buFont typeface="Symbol" pitchFamily="2" charset="2"/>
              <a:buChar char=""/>
            </a:pPr>
            <a:r>
              <a:rPr lang="en-US" dirty="0">
                <a:latin typeface="Calibri" panose="020F0502020204030204" pitchFamily="34" charset="0"/>
                <a:cs typeface="Times New Roman" panose="02020603050405020304" pitchFamily="18" charset="0"/>
              </a:rPr>
              <a:t>Percent households without a vehicle (if this is greater than 10%)</a:t>
            </a:r>
          </a:p>
          <a:p>
            <a:pPr marL="800100" lvl="1" indent="-342900">
              <a:buFont typeface="Symbol" pitchFamily="2" charset="2"/>
              <a:buChar char=""/>
            </a:pPr>
            <a:r>
              <a:rPr lang="en-US" dirty="0">
                <a:latin typeface="Calibri" panose="020F0502020204030204" pitchFamily="34" charset="0"/>
                <a:cs typeface="Times New Roman" panose="02020603050405020304" pitchFamily="18" charset="0"/>
              </a:rPr>
              <a:t>(MAYBE) percent minority population – in Iowa City this might not make much of a difference anyway</a:t>
            </a:r>
          </a:p>
          <a:p>
            <a:pPr marL="800100" lvl="1" indent="-342900">
              <a:buFont typeface="Symbol" pitchFamily="2" charset="2"/>
              <a:buChar char=""/>
            </a:pPr>
            <a:endParaRPr lang="en-US" dirty="0">
              <a:latin typeface="Calibri" panose="020F0502020204030204" pitchFamily="34" charset="0"/>
              <a:cs typeface="Times New Roman" panose="02020603050405020304" pitchFamily="18" charset="0"/>
            </a:endParaRPr>
          </a:p>
          <a:p>
            <a:pPr marL="342900" indent="-342900">
              <a:buFont typeface="Symbol" pitchFamily="2" charset="2"/>
              <a:buChar char=""/>
            </a:pPr>
            <a:r>
              <a:rPr lang="en-US" dirty="0">
                <a:latin typeface="Calibri" panose="020F0502020204030204" pitchFamily="34" charset="0"/>
                <a:cs typeface="Times New Roman" panose="02020603050405020304" pitchFamily="18" charset="0"/>
              </a:rPr>
              <a:t>LEHD data for job, grocery store, hospitals, schools to calculate accessibility like “High Impact Prioritization” study</a:t>
            </a:r>
          </a:p>
          <a:p>
            <a:pPr marL="800100" lvl="1" indent="-342900">
              <a:buFont typeface="Symbol" pitchFamily="2" charset="2"/>
              <a:buChar char=""/>
            </a:pPr>
            <a:r>
              <a:rPr lang="en-US" dirty="0">
                <a:latin typeface="Calibri" panose="020F0502020204030204" pitchFamily="34" charset="0"/>
                <a:cs typeface="Times New Roman" panose="02020603050405020304" pitchFamily="18" charset="0"/>
              </a:rPr>
              <a:t>By center of census tract, comparing just transit/walking to transit/walking/cycling time</a:t>
            </a:r>
          </a:p>
          <a:p>
            <a:pPr marL="800100" lvl="1" indent="-342900">
              <a:buFont typeface="Symbol" pitchFamily="2" charset="2"/>
              <a:buChar char=""/>
            </a:pPr>
            <a:r>
              <a:rPr lang="en-US" dirty="0"/>
              <a:t>Will have to determine GIS tool/Google Maps API for travel time calculations</a:t>
            </a:r>
          </a:p>
          <a:p>
            <a:pPr lvl="1"/>
            <a:endParaRPr lang="en-US" dirty="0"/>
          </a:p>
          <a:p>
            <a:pPr marL="342900" indent="-342900">
              <a:buFont typeface="Symbol" pitchFamily="2" charset="2"/>
              <a:buChar char=""/>
            </a:pPr>
            <a:r>
              <a:rPr lang="en-US" dirty="0"/>
              <a:t>For identified “equity zone” census tracts, the change in accessibility will be used as the weight of the equity input</a:t>
            </a:r>
          </a:p>
          <a:p>
            <a:pPr marL="800100" lvl="1" indent="-342900">
              <a:buFont typeface="Symbol" pitchFamily="2" charset="2"/>
              <a:buChar char=""/>
            </a:pPr>
            <a:r>
              <a:rPr lang="en-US" dirty="0"/>
              <a:t>greatly improved accessibility for equity zones = ten points, no improvement = one point</a:t>
            </a:r>
          </a:p>
        </p:txBody>
      </p:sp>
    </p:spTree>
    <p:extLst>
      <p:ext uri="{BB962C8B-B14F-4D97-AF65-F5344CB8AC3E}">
        <p14:creationId xmlns:p14="http://schemas.microsoft.com/office/powerpoint/2010/main" val="169966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Micromobility Design Equity Goals</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2</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pic>
        <p:nvPicPr>
          <p:cNvPr id="3" name="Picture 2" descr="Timeline&#10;&#10;Description automatically generated with low confidence">
            <a:extLst>
              <a:ext uri="{FF2B5EF4-FFF2-40B4-BE49-F238E27FC236}">
                <a16:creationId xmlns:a16="http://schemas.microsoft.com/office/drawing/2014/main" id="{F331275D-64B8-3553-4747-19BC6C60E4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217" y="1005270"/>
            <a:ext cx="10377775" cy="5182760"/>
          </a:xfrm>
          <a:prstGeom prst="rect">
            <a:avLst/>
          </a:prstGeom>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6BBDF263-D6B2-D507-87D2-989C71AA87A2}"/>
                  </a:ext>
                </a:extLst>
              </p14:cNvPr>
              <p14:cNvContentPartPr/>
              <p14:nvPr/>
            </p14:nvContentPartPr>
            <p14:xfrm>
              <a:off x="2462766" y="4138473"/>
              <a:ext cx="168120" cy="172440"/>
            </p14:xfrm>
          </p:contentPart>
        </mc:Choice>
        <mc:Fallback>
          <p:pic>
            <p:nvPicPr>
              <p:cNvPr id="5" name="Ink 4">
                <a:extLst>
                  <a:ext uri="{FF2B5EF4-FFF2-40B4-BE49-F238E27FC236}">
                    <a16:creationId xmlns:a16="http://schemas.microsoft.com/office/drawing/2014/main" id="{6BBDF263-D6B2-D507-87D2-989C71AA87A2}"/>
                  </a:ext>
                </a:extLst>
              </p:cNvPr>
              <p:cNvPicPr/>
              <p:nvPr/>
            </p:nvPicPr>
            <p:blipFill>
              <a:blip r:embed="rId6"/>
              <a:stretch>
                <a:fillRect/>
              </a:stretch>
            </p:blipFill>
            <p:spPr>
              <a:xfrm>
                <a:off x="2453766" y="4129833"/>
                <a:ext cx="18576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E22F51F4-5C1B-F886-DB47-E8E4D1670754}"/>
                  </a:ext>
                </a:extLst>
              </p14:cNvPr>
              <p14:cNvContentPartPr/>
              <p14:nvPr/>
            </p14:nvContentPartPr>
            <p14:xfrm>
              <a:off x="4401373" y="3063990"/>
              <a:ext cx="198000" cy="150480"/>
            </p14:xfrm>
          </p:contentPart>
        </mc:Choice>
        <mc:Fallback>
          <p:pic>
            <p:nvPicPr>
              <p:cNvPr id="15" name="Ink 14">
                <a:extLst>
                  <a:ext uri="{FF2B5EF4-FFF2-40B4-BE49-F238E27FC236}">
                    <a16:creationId xmlns:a16="http://schemas.microsoft.com/office/drawing/2014/main" id="{E22F51F4-5C1B-F886-DB47-E8E4D1670754}"/>
                  </a:ext>
                </a:extLst>
              </p:cNvPr>
              <p:cNvPicPr/>
              <p:nvPr/>
            </p:nvPicPr>
            <p:blipFill>
              <a:blip r:embed="rId8"/>
              <a:stretch>
                <a:fillRect/>
              </a:stretch>
            </p:blipFill>
            <p:spPr>
              <a:xfrm>
                <a:off x="4392373" y="3055350"/>
                <a:ext cx="215640" cy="168120"/>
              </a:xfrm>
              <a:prstGeom prst="rect">
                <a:avLst/>
              </a:prstGeom>
            </p:spPr>
          </p:pic>
        </mc:Fallback>
      </mc:AlternateContent>
      <p:pic>
        <p:nvPicPr>
          <p:cNvPr id="18" name="Picture 17">
            <a:extLst>
              <a:ext uri="{FF2B5EF4-FFF2-40B4-BE49-F238E27FC236}">
                <a16:creationId xmlns:a16="http://schemas.microsoft.com/office/drawing/2014/main" id="{7605F359-21F1-5AE5-3049-19E4FDFA27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7392" y="5576158"/>
            <a:ext cx="4982816" cy="632940"/>
          </a:xfrm>
          <a:prstGeom prst="rect">
            <a:avLst/>
          </a:prstGeom>
        </p:spPr>
      </p:pic>
      <p:pic>
        <p:nvPicPr>
          <p:cNvPr id="20" name="Picture 19" descr="Text&#10;&#10;Description automatically generated with medium confidence">
            <a:extLst>
              <a:ext uri="{FF2B5EF4-FFF2-40B4-BE49-F238E27FC236}">
                <a16:creationId xmlns:a16="http://schemas.microsoft.com/office/drawing/2014/main" id="{F5F613D7-13C4-18B3-0B62-464EBA6518A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46826" y="7095726"/>
            <a:ext cx="4292600" cy="696780"/>
          </a:xfrm>
          <a:prstGeom prst="rect">
            <a:avLst/>
          </a:prstGeom>
        </p:spPr>
      </p:pic>
    </p:spTree>
    <p:extLst>
      <p:ext uri="{BB962C8B-B14F-4D97-AF65-F5344CB8AC3E}">
        <p14:creationId xmlns:p14="http://schemas.microsoft.com/office/powerpoint/2010/main" val="232092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What Cities Currently Require (Spatially)</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3</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graphicFrame>
        <p:nvGraphicFramePr>
          <p:cNvPr id="4" name="Table 13">
            <a:extLst>
              <a:ext uri="{FF2B5EF4-FFF2-40B4-BE49-F238E27FC236}">
                <a16:creationId xmlns:a16="http://schemas.microsoft.com/office/drawing/2014/main" id="{DF5E3F94-527E-D53D-F9A6-345444950885}"/>
              </a:ext>
            </a:extLst>
          </p:cNvPr>
          <p:cNvGraphicFramePr>
            <a:graphicFrameLocks noGrp="1"/>
          </p:cNvGraphicFramePr>
          <p:nvPr>
            <p:extLst>
              <p:ext uri="{D42A27DB-BD31-4B8C-83A1-F6EECF244321}">
                <p14:modId xmlns:p14="http://schemas.microsoft.com/office/powerpoint/2010/main" val="2962482296"/>
              </p:ext>
            </p:extLst>
          </p:nvPr>
        </p:nvGraphicFramePr>
        <p:xfrm>
          <a:off x="426225" y="1165077"/>
          <a:ext cx="11261799" cy="3887765"/>
        </p:xfrm>
        <a:graphic>
          <a:graphicData uri="http://schemas.openxmlformats.org/drawingml/2006/table">
            <a:tbl>
              <a:tblPr firstRow="1" bandRow="1">
                <a:tableStyleId>{F5AB1C69-6EDB-4FF4-983F-18BD219EF322}</a:tableStyleId>
              </a:tblPr>
              <a:tblGrid>
                <a:gridCol w="2932188">
                  <a:extLst>
                    <a:ext uri="{9D8B030D-6E8A-4147-A177-3AD203B41FA5}">
                      <a16:colId xmlns:a16="http://schemas.microsoft.com/office/drawing/2014/main" val="2156659350"/>
                    </a:ext>
                  </a:extLst>
                </a:gridCol>
                <a:gridCol w="8329611">
                  <a:extLst>
                    <a:ext uri="{9D8B030D-6E8A-4147-A177-3AD203B41FA5}">
                      <a16:colId xmlns:a16="http://schemas.microsoft.com/office/drawing/2014/main" val="281181322"/>
                    </a:ext>
                  </a:extLst>
                </a:gridCol>
              </a:tblGrid>
              <a:tr h="450920">
                <a:tc>
                  <a:txBody>
                    <a:bodyPr/>
                    <a:lstStyle/>
                    <a:p>
                      <a:pPr algn="ctr"/>
                      <a:r>
                        <a:rPr lang="en-US" dirty="0"/>
                        <a:t>CITY</a:t>
                      </a:r>
                    </a:p>
                  </a:txBody>
                  <a:tcPr anchor="ctr"/>
                </a:tc>
                <a:tc>
                  <a:txBody>
                    <a:bodyPr/>
                    <a:lstStyle/>
                    <a:p>
                      <a:pPr algn="ctr"/>
                      <a:r>
                        <a:rPr lang="en-US" dirty="0"/>
                        <a:t>SPATIAL EQUITY REQUIREMENT</a:t>
                      </a:r>
                    </a:p>
                  </a:txBody>
                  <a:tcPr anchor="ctr"/>
                </a:tc>
                <a:extLst>
                  <a:ext uri="{0D108BD9-81ED-4DB2-BD59-A6C34878D82A}">
                    <a16:rowId xmlns:a16="http://schemas.microsoft.com/office/drawing/2014/main" val="3553431834"/>
                  </a:ext>
                </a:extLst>
              </a:tr>
              <a:tr h="578323">
                <a:tc>
                  <a:txBody>
                    <a:bodyPr/>
                    <a:lstStyle/>
                    <a:p>
                      <a:r>
                        <a:rPr lang="en-US" b="1" dirty="0"/>
                        <a:t>Baltimore</a:t>
                      </a:r>
                    </a:p>
                  </a:txBody>
                  <a:tcPr/>
                </a:tc>
                <a:tc>
                  <a:txBody>
                    <a:bodyPr/>
                    <a:lstStyle/>
                    <a:p>
                      <a:r>
                        <a:rPr lang="en-US" dirty="0"/>
                        <a:t>No less than 5%, no more than 25% of fleet to each deployment district defined by the DOT and most deploy at least three vehicles in each </a:t>
                      </a:r>
                      <a:r>
                        <a:rPr lang="en-US" b="1" dirty="0"/>
                        <a:t>equity zone</a:t>
                      </a:r>
                    </a:p>
                  </a:txBody>
                  <a:tcPr/>
                </a:tc>
                <a:extLst>
                  <a:ext uri="{0D108BD9-81ED-4DB2-BD59-A6C34878D82A}">
                    <a16:rowId xmlns:a16="http://schemas.microsoft.com/office/drawing/2014/main" val="3852230645"/>
                  </a:ext>
                </a:extLst>
              </a:tr>
              <a:tr h="1074029">
                <a:tc>
                  <a:txBody>
                    <a:bodyPr/>
                    <a:lstStyle/>
                    <a:p>
                      <a:r>
                        <a:rPr lang="en-US" b="1" dirty="0"/>
                        <a:t>Denver</a:t>
                      </a:r>
                    </a:p>
                  </a:txBody>
                  <a:tcPr/>
                </a:tc>
                <a:tc>
                  <a:txBody>
                    <a:bodyPr/>
                    <a:lstStyle/>
                    <a:p>
                      <a:r>
                        <a:rPr lang="en-US" sz="1800" kern="1200" dirty="0">
                          <a:solidFill>
                            <a:schemeClr val="dk1"/>
                          </a:solidFill>
                          <a:effectLst/>
                        </a:rPr>
                        <a:t>At least 30 percent of vehicles will be made available daily (at morning deployment) in communities ("opportunity areas") that have historically been underinvested in to increase their access to new transportation options, particularly focusing on areas with </a:t>
                      </a:r>
                      <a:r>
                        <a:rPr lang="en-US" sz="1800" b="1" kern="1200" dirty="0">
                          <a:solidFill>
                            <a:schemeClr val="dk1"/>
                          </a:solidFill>
                          <a:effectLst/>
                        </a:rPr>
                        <a:t>low vehicle ownership </a:t>
                      </a:r>
                      <a:r>
                        <a:rPr lang="en-US" sz="1800" kern="1200" dirty="0">
                          <a:solidFill>
                            <a:schemeClr val="dk1"/>
                          </a:solidFill>
                          <a:effectLst/>
                        </a:rPr>
                        <a:t>and </a:t>
                      </a:r>
                      <a:r>
                        <a:rPr lang="en-US" sz="1800" b="1" kern="1200" dirty="0">
                          <a:solidFill>
                            <a:schemeClr val="dk1"/>
                          </a:solidFill>
                          <a:effectLst/>
                        </a:rPr>
                        <a:t>high transit ridership</a:t>
                      </a:r>
                      <a:r>
                        <a:rPr lang="en-US" sz="1800" kern="1200" dirty="0">
                          <a:solidFill>
                            <a:schemeClr val="dk1"/>
                          </a:solidFill>
                          <a:effectLst/>
                        </a:rPr>
                        <a:t>. </a:t>
                      </a:r>
                      <a:endParaRPr lang="en-US" dirty="0"/>
                    </a:p>
                  </a:txBody>
                  <a:tcPr/>
                </a:tc>
                <a:extLst>
                  <a:ext uri="{0D108BD9-81ED-4DB2-BD59-A6C34878D82A}">
                    <a16:rowId xmlns:a16="http://schemas.microsoft.com/office/drawing/2014/main" val="2433525134"/>
                  </a:ext>
                </a:extLst>
              </a:tr>
              <a:tr h="967965">
                <a:tc>
                  <a:txBody>
                    <a:bodyPr/>
                    <a:lstStyle/>
                    <a:p>
                      <a:r>
                        <a:rPr lang="en-US" b="1" dirty="0"/>
                        <a:t>Chicago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Licensees are required make scooters available to all residents of the city and the commissioner is authorized to create </a:t>
                      </a:r>
                      <a:r>
                        <a:rPr lang="en-US" sz="1800" b="1" kern="1200" dirty="0">
                          <a:solidFill>
                            <a:schemeClr val="dk1"/>
                          </a:solidFill>
                          <a:effectLst/>
                        </a:rPr>
                        <a:t>geographic areas </a:t>
                      </a:r>
                      <a:r>
                        <a:rPr lang="en-US" sz="1800" kern="1200" dirty="0">
                          <a:solidFill>
                            <a:schemeClr val="dk1"/>
                          </a:solidFill>
                          <a:effectLst/>
                        </a:rPr>
                        <a:t>for the purpose of requiring and implementing the equitable distribution of scooters. </a:t>
                      </a:r>
                      <a:endParaRPr lang="en-US" dirty="0"/>
                    </a:p>
                  </a:txBody>
                  <a:tcPr/>
                </a:tc>
                <a:extLst>
                  <a:ext uri="{0D108BD9-81ED-4DB2-BD59-A6C34878D82A}">
                    <a16:rowId xmlns:a16="http://schemas.microsoft.com/office/drawing/2014/main" val="3734049922"/>
                  </a:ext>
                </a:extLst>
              </a:tr>
              <a:tr h="450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rPr>
                        <a:t>Charleston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Contractor asked to describe their plan for ensuring bicycle access in </a:t>
                      </a:r>
                      <a:r>
                        <a:rPr lang="en-US" sz="1800" b="1" kern="1200" dirty="0">
                          <a:solidFill>
                            <a:schemeClr val="dk1"/>
                          </a:solidFill>
                          <a:effectLst/>
                        </a:rPr>
                        <a:t>equity zones </a:t>
                      </a:r>
                      <a:r>
                        <a:rPr lang="en-US" sz="1800" kern="1200" dirty="0">
                          <a:solidFill>
                            <a:schemeClr val="dk1"/>
                          </a:solidFill>
                          <a:effectLst/>
                        </a:rPr>
                        <a:t>defined by the city</a:t>
                      </a:r>
                      <a:endParaRPr lang="en-US" dirty="0"/>
                    </a:p>
                  </a:txBody>
                  <a:tcPr/>
                </a:tc>
                <a:extLst>
                  <a:ext uri="{0D108BD9-81ED-4DB2-BD59-A6C34878D82A}">
                    <a16:rowId xmlns:a16="http://schemas.microsoft.com/office/drawing/2014/main" val="1226697018"/>
                  </a:ext>
                </a:extLst>
              </a:tr>
            </a:tbl>
          </a:graphicData>
        </a:graphic>
      </p:graphicFrame>
    </p:spTree>
    <p:extLst>
      <p:ext uri="{BB962C8B-B14F-4D97-AF65-F5344CB8AC3E}">
        <p14:creationId xmlns:p14="http://schemas.microsoft.com/office/powerpoint/2010/main" val="91126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Minneapolis</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4</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B436D7A-29B3-B812-7D9B-CDC71E61558B}"/>
              </a:ext>
            </a:extLst>
          </p:cNvPr>
          <p:cNvSpPr txBox="1"/>
          <p:nvPr/>
        </p:nvSpPr>
        <p:spPr>
          <a:xfrm>
            <a:off x="1472578" y="1324176"/>
            <a:ext cx="9189503" cy="646331"/>
          </a:xfrm>
          <a:prstGeom prst="rect">
            <a:avLst/>
          </a:prstGeom>
          <a:noFill/>
        </p:spPr>
        <p:txBody>
          <a:bodyPr wrap="none" rtlCol="0">
            <a:spAutoFit/>
          </a:bodyPr>
          <a:lstStyle/>
          <a:p>
            <a:r>
              <a:rPr lang="en-US" dirty="0"/>
              <a:t>In the process of updating their methodology for defining ‘Equity Distribution Areas’!</a:t>
            </a:r>
          </a:p>
          <a:p>
            <a:r>
              <a:rPr lang="en-US" dirty="0"/>
              <a:t>https://</a:t>
            </a:r>
            <a:r>
              <a:rPr lang="en-US" dirty="0" err="1"/>
              <a:t>metrocouncil.org</a:t>
            </a:r>
            <a:r>
              <a:rPr lang="en-US" dirty="0"/>
              <a:t>/Data-and-Maps/Research-and-Data/Place-based-Equity-</a:t>
            </a:r>
            <a:r>
              <a:rPr lang="en-US" dirty="0" err="1"/>
              <a:t>Research.aspx</a:t>
            </a:r>
            <a:endParaRPr lang="en-US" dirty="0"/>
          </a:p>
        </p:txBody>
      </p:sp>
      <p:sp>
        <p:nvSpPr>
          <p:cNvPr id="3" name="TextBox 2">
            <a:extLst>
              <a:ext uri="{FF2B5EF4-FFF2-40B4-BE49-F238E27FC236}">
                <a16:creationId xmlns:a16="http://schemas.microsoft.com/office/drawing/2014/main" id="{06A79BE5-9D87-F1A6-E281-8463E9911C2B}"/>
              </a:ext>
            </a:extLst>
          </p:cNvPr>
          <p:cNvSpPr txBox="1"/>
          <p:nvPr/>
        </p:nvSpPr>
        <p:spPr>
          <a:xfrm>
            <a:off x="633684" y="2161959"/>
            <a:ext cx="1086729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Currently, a minimum of 25 scooters are required to be distributed in identified ‘Equity Distribution Areas’, which were selected from ACP and ACP50 census tracts. This used to be 5%, but was changed because the EDAs were residential and scooters were underutilized</a:t>
            </a:r>
          </a:p>
          <a:p>
            <a:endParaRPr lang="en-US" dirty="0"/>
          </a:p>
          <a:p>
            <a:pPr marL="285750" indent="-285750">
              <a:buFont typeface="Arial" panose="020B0604020202020204" pitchFamily="34" charset="0"/>
              <a:buChar char="•"/>
            </a:pPr>
            <a:r>
              <a:rPr lang="en-US" dirty="0"/>
              <a:t>“Areas of Concentrated Poverty (ACPs) as census tracts where 40% of more of the residents have family or individual incomes that area less than 185% of the federal poverty threshold.”</a:t>
            </a:r>
          </a:p>
          <a:p>
            <a:endParaRPr lang="en-US" dirty="0"/>
          </a:p>
          <a:p>
            <a:pPr marL="285750" indent="-285750">
              <a:buFont typeface="Arial" panose="020B0604020202020204" pitchFamily="34" charset="0"/>
              <a:buChar char="•"/>
            </a:pPr>
            <a:r>
              <a:rPr lang="en-US" dirty="0"/>
              <a:t>“To identify areas where people of color experience the most exposure to concentrated poverty, the Council further differentiated Areas of Concentrated Poverty where 50% or more of the residents are people of color as ACP50s. “ – They are phasing this idea out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new Equity Considerations dataset will only evaluate ACPs and new ‘Areas of Concentrated Affluence’ to better capture inequality throughout the Twin Cities. TBD on how spatial distribution requirements will be affected.</a:t>
            </a:r>
          </a:p>
        </p:txBody>
      </p:sp>
    </p:spTree>
    <p:extLst>
      <p:ext uri="{BB962C8B-B14F-4D97-AF65-F5344CB8AC3E}">
        <p14:creationId xmlns:p14="http://schemas.microsoft.com/office/powerpoint/2010/main" val="85229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MPOJC</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5</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10;&#10;Description automatically generated">
            <a:extLst>
              <a:ext uri="{FF2B5EF4-FFF2-40B4-BE49-F238E27FC236}">
                <a16:creationId xmlns:a16="http://schemas.microsoft.com/office/drawing/2014/main" id="{695964A7-D6D8-3352-B92A-2EA9EAE881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22" y="1310606"/>
            <a:ext cx="3783102" cy="2851729"/>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CE2B1414-D326-C1B7-5858-E07BE8095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5624" y="1095858"/>
            <a:ext cx="7772400" cy="3001314"/>
          </a:xfrm>
          <a:prstGeom prst="rect">
            <a:avLst/>
          </a:prstGeom>
        </p:spPr>
      </p:pic>
      <p:pic>
        <p:nvPicPr>
          <p:cNvPr id="18" name="Picture 17" descr="Text&#10;&#10;Description automatically generated">
            <a:extLst>
              <a:ext uri="{FF2B5EF4-FFF2-40B4-BE49-F238E27FC236}">
                <a16:creationId xmlns:a16="http://schemas.microsoft.com/office/drawing/2014/main" id="{CF2C299B-D2A1-7188-4F35-F74FDA2729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7882" y="4699000"/>
            <a:ext cx="6934200" cy="1244600"/>
          </a:xfrm>
          <a:prstGeom prst="rect">
            <a:avLst/>
          </a:prstGeom>
        </p:spPr>
      </p:pic>
      <p:sp>
        <p:nvSpPr>
          <p:cNvPr id="19" name="TextBox 18">
            <a:extLst>
              <a:ext uri="{FF2B5EF4-FFF2-40B4-BE49-F238E27FC236}">
                <a16:creationId xmlns:a16="http://schemas.microsoft.com/office/drawing/2014/main" id="{7CAD6AE7-691B-7175-D326-223AF38F5A22}"/>
              </a:ext>
            </a:extLst>
          </p:cNvPr>
          <p:cNvSpPr txBox="1"/>
          <p:nvPr/>
        </p:nvSpPr>
        <p:spPr>
          <a:xfrm>
            <a:off x="3583909" y="4307036"/>
            <a:ext cx="2433295" cy="369332"/>
          </a:xfrm>
          <a:prstGeom prst="rect">
            <a:avLst/>
          </a:prstGeom>
          <a:noFill/>
        </p:spPr>
        <p:txBody>
          <a:bodyPr wrap="none" rtlCol="0">
            <a:spAutoFit/>
          </a:bodyPr>
          <a:lstStyle/>
          <a:p>
            <a:r>
              <a:rPr lang="en-US" b="1" dirty="0"/>
              <a:t>Project Scoring Criteria:</a:t>
            </a:r>
          </a:p>
        </p:txBody>
      </p:sp>
    </p:spTree>
    <p:extLst>
      <p:ext uri="{BB962C8B-B14F-4D97-AF65-F5344CB8AC3E}">
        <p14:creationId xmlns:p14="http://schemas.microsoft.com/office/powerpoint/2010/main" val="11811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General Takeaways from TRB “Micromobility, Bicycles, and the Future of Cities” Workshop and “Overview of Equity Performance Measures and Analysis” Panel</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6</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0D88F6-AA0F-2C9D-6BA3-427024A123E6}"/>
              </a:ext>
            </a:extLst>
          </p:cNvPr>
          <p:cNvSpPr txBox="1"/>
          <p:nvPr/>
        </p:nvSpPr>
        <p:spPr>
          <a:xfrm>
            <a:off x="335280" y="1205253"/>
            <a:ext cx="11352744" cy="4801314"/>
          </a:xfrm>
          <a:prstGeom prst="rect">
            <a:avLst/>
          </a:prstGeom>
          <a:noFill/>
        </p:spPr>
        <p:txBody>
          <a:bodyPr wrap="square" rtlCol="0">
            <a:spAutoFit/>
          </a:bodyPr>
          <a:lstStyle/>
          <a:p>
            <a:pPr marL="285750" indent="-285750">
              <a:buFont typeface="Arial" panose="020B0604020202020204" pitchFamily="34" charset="0"/>
              <a:buChar char="•"/>
            </a:pPr>
            <a:r>
              <a:rPr lang="en-US" dirty="0"/>
              <a:t>Move away from “who lives near this service” and towards “who benefits from this service” using access-to-opportunity metrics (quantifying potential destinations, </a:t>
            </a:r>
            <a:r>
              <a:rPr lang="en-US" dirty="0" err="1"/>
              <a:t>ie</a:t>
            </a:r>
            <a:r>
              <a:rPr lang="en-US" dirty="0"/>
              <a:t> jobs, or travel times to destinations</a:t>
            </a:r>
          </a:p>
          <a:p>
            <a:pPr marL="285750" indent="-285750">
              <a:buFont typeface="Arial" panose="020B0604020202020204" pitchFamily="34" charset="0"/>
              <a:buChar char="•"/>
            </a:pPr>
            <a:r>
              <a:rPr lang="en-US" dirty="0"/>
              <a:t>Various populations to consider that may have different needs/require different approaches for service</a:t>
            </a:r>
          </a:p>
          <a:p>
            <a:pPr marL="742950" lvl="1" indent="-285750">
              <a:buFont typeface="Arial" panose="020B0604020202020204" pitchFamily="34" charset="0"/>
              <a:buChar char="•"/>
            </a:pPr>
            <a:r>
              <a:rPr lang="en-US" dirty="0"/>
              <a:t>Low income households</a:t>
            </a:r>
          </a:p>
          <a:p>
            <a:pPr marL="742950" lvl="1" indent="-285750">
              <a:buFont typeface="Arial" panose="020B0604020202020204" pitchFamily="34" charset="0"/>
              <a:buChar char="•"/>
            </a:pPr>
            <a:r>
              <a:rPr lang="en-US" dirty="0"/>
              <a:t>Households without cars</a:t>
            </a:r>
          </a:p>
          <a:p>
            <a:pPr marL="742950" lvl="1" indent="-285750">
              <a:buFont typeface="Arial" panose="020B0604020202020204" pitchFamily="34" charset="0"/>
              <a:buChar char="•"/>
            </a:pPr>
            <a:r>
              <a:rPr lang="en-US" dirty="0"/>
              <a:t>Minorities</a:t>
            </a:r>
          </a:p>
          <a:p>
            <a:pPr marL="742950" lvl="1" indent="-285750">
              <a:buFont typeface="Arial" panose="020B0604020202020204" pitchFamily="34" charset="0"/>
              <a:buChar char="•"/>
            </a:pPr>
            <a:r>
              <a:rPr lang="en-US" dirty="0"/>
              <a:t>Seniors – often not spatially concentrated</a:t>
            </a:r>
          </a:p>
          <a:p>
            <a:pPr marL="742950" lvl="1" indent="-285750">
              <a:buFont typeface="Arial" panose="020B0604020202020204" pitchFamily="34" charset="0"/>
              <a:buChar char="•"/>
            </a:pPr>
            <a:r>
              <a:rPr lang="en-US" dirty="0"/>
              <a:t>Limited English Proficiency</a:t>
            </a:r>
          </a:p>
          <a:p>
            <a:pPr marL="742950" lvl="1" indent="-285750">
              <a:buFont typeface="Arial" panose="020B0604020202020204" pitchFamily="34" charset="0"/>
              <a:buChar char="•"/>
            </a:pPr>
            <a:r>
              <a:rPr lang="en-US" dirty="0"/>
              <a:t>Disability – often not spatially concentrated</a:t>
            </a:r>
          </a:p>
          <a:p>
            <a:pPr marL="285750" indent="-285750">
              <a:buFont typeface="Arial" panose="020B0604020202020204" pitchFamily="34" charset="0"/>
              <a:buChar char="•"/>
            </a:pPr>
            <a:r>
              <a:rPr lang="en-US" dirty="0"/>
              <a:t>Various benefits/metrics to consider that might require additional calculation/data collection:</a:t>
            </a:r>
          </a:p>
          <a:p>
            <a:pPr marL="742950" lvl="1" indent="-285750">
              <a:buFont typeface="Arial" panose="020B0604020202020204" pitchFamily="34" charset="0"/>
              <a:buChar char="•"/>
            </a:pPr>
            <a:r>
              <a:rPr lang="en-US" dirty="0"/>
              <a:t>Bike and pedestrian crash locations</a:t>
            </a:r>
          </a:p>
          <a:p>
            <a:pPr marL="742950" lvl="1" indent="-285750">
              <a:buFont typeface="Arial" panose="020B0604020202020204" pitchFamily="34" charset="0"/>
              <a:buChar char="•"/>
            </a:pPr>
            <a:r>
              <a:rPr lang="en-US" dirty="0"/>
              <a:t>Diesel Particulate Matter exposure</a:t>
            </a:r>
          </a:p>
          <a:p>
            <a:pPr marL="742950" lvl="1" indent="-285750">
              <a:buFont typeface="Arial" panose="020B0604020202020204" pitchFamily="34" charset="0"/>
              <a:buChar char="•"/>
            </a:pPr>
            <a:r>
              <a:rPr lang="en-US" dirty="0"/>
              <a:t>Job Accessibility</a:t>
            </a:r>
          </a:p>
          <a:p>
            <a:pPr marL="742950" lvl="1" indent="-285750">
              <a:buFont typeface="Arial" panose="020B0604020202020204" pitchFamily="34" charset="0"/>
              <a:buChar char="•"/>
            </a:pPr>
            <a:r>
              <a:rPr lang="en-US" dirty="0"/>
              <a:t>Affordability/Cost of Living (</a:t>
            </a:r>
            <a:r>
              <a:rPr lang="en-US" dirty="0" err="1"/>
              <a:t>ie</a:t>
            </a:r>
            <a:r>
              <a:rPr lang="en-US" dirty="0"/>
              <a:t> transportation burden or housing burden)</a:t>
            </a:r>
          </a:p>
          <a:p>
            <a:pPr marL="285750" indent="-285750">
              <a:buFont typeface="Arial" panose="020B0604020202020204" pitchFamily="34" charset="0"/>
              <a:buChar char="•"/>
            </a:pPr>
            <a:r>
              <a:rPr lang="en-US" dirty="0"/>
              <a:t>ACS Census Tract Data is one helpful/reliable data source, but don’t discount qualitative data</a:t>
            </a:r>
          </a:p>
          <a:p>
            <a:pPr marL="285750" indent="-285750">
              <a:buFont typeface="Arial" panose="020B0604020202020204" pitchFamily="34" charset="0"/>
              <a:buChar char="•"/>
            </a:pPr>
            <a:r>
              <a:rPr lang="en-US" dirty="0"/>
              <a:t>Some metrics use quantifiable data for certain equitable policies or outcomes, others have staff subjectively evaluate policies or outcomes</a:t>
            </a:r>
          </a:p>
        </p:txBody>
      </p:sp>
    </p:spTree>
    <p:extLst>
      <p:ext uri="{BB962C8B-B14F-4D97-AF65-F5344CB8AC3E}">
        <p14:creationId xmlns:p14="http://schemas.microsoft.com/office/powerpoint/2010/main" val="57392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Proposed Equity Metrics</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7</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B05BB7B-4141-7472-B7B5-0B2FA1D2F3DC}"/>
              </a:ext>
            </a:extLst>
          </p:cNvPr>
          <p:cNvSpPr txBox="1"/>
          <p:nvPr/>
        </p:nvSpPr>
        <p:spPr>
          <a:xfrm>
            <a:off x="300162" y="1756153"/>
            <a:ext cx="2316479" cy="3416320"/>
          </a:xfrm>
          <a:prstGeom prst="rect">
            <a:avLst/>
          </a:prstGeom>
          <a:noFill/>
          <a:ln w="38100">
            <a:solidFill>
              <a:schemeClr val="tx1"/>
            </a:solidFill>
          </a:ln>
        </p:spPr>
        <p:txBody>
          <a:bodyPr wrap="square" rtlCol="0">
            <a:spAutoFit/>
          </a:bodyPr>
          <a:lstStyle/>
          <a:p>
            <a:pPr marL="0" marR="0"/>
            <a:r>
              <a:rPr lang="en-US" dirty="0">
                <a:latin typeface="CharisSIL"/>
                <a:ea typeface="Times New Roman" panose="02020603050405020304" pitchFamily="18" charset="0"/>
              </a:rPr>
              <a:t>”</a:t>
            </a:r>
            <a:r>
              <a:rPr lang="en-US" sz="1800" dirty="0">
                <a:effectLst/>
                <a:latin typeface="CharisSIL"/>
                <a:ea typeface="Times New Roman" panose="02020603050405020304" pitchFamily="18" charset="0"/>
              </a:rPr>
              <a:t>Enhancing equitable service level: Which can address better, </a:t>
            </a:r>
            <a:r>
              <a:rPr lang="en-US" sz="1800" dirty="0" err="1">
                <a:effectLst/>
                <a:latin typeface="CharisSIL"/>
                <a:ea typeface="Times New Roman" panose="02020603050405020304" pitchFamily="18" charset="0"/>
              </a:rPr>
              <a:t>dockless</a:t>
            </a:r>
            <a:r>
              <a:rPr lang="en-US" sz="1800" dirty="0">
                <a:effectLst/>
                <a:latin typeface="CharisSIL"/>
                <a:ea typeface="Times New Roman" panose="02020603050405020304" pitchFamily="18" charset="0"/>
              </a:rPr>
              <a:t> or dock-based Bikeshare systems?”</a:t>
            </a:r>
          </a:p>
          <a:p>
            <a:pPr marL="0" marR="0"/>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San Francisco </a:t>
            </a:r>
          </a:p>
          <a:p>
            <a:endParaRPr lang="en-US" dirty="0">
              <a:latin typeface="Calibri" panose="020F0502020204030204" pitchFamily="34" charset="0"/>
              <a:cs typeface="Times New Roman" panose="02020603050405020304" pitchFamily="18" charset="0"/>
            </a:endParaRPr>
          </a:p>
          <a:p>
            <a:r>
              <a:rPr lang="en-US" sz="1800" dirty="0" err="1">
                <a:effectLst/>
                <a:latin typeface="CharisSIL"/>
              </a:rPr>
              <a:t>Xiaodong</a:t>
            </a:r>
            <a:r>
              <a:rPr lang="en-US" sz="1800" dirty="0">
                <a:effectLst/>
                <a:latin typeface="CharisSIL"/>
              </a:rPr>
              <a:t> Qian, Miguel </a:t>
            </a:r>
            <a:r>
              <a:rPr lang="en-US" sz="1800" dirty="0" err="1">
                <a:effectLst/>
                <a:latin typeface="CharisSIL"/>
              </a:rPr>
              <a:t>Jallerb</a:t>
            </a:r>
            <a:r>
              <a:rPr lang="en-US" sz="1800" dirty="0">
                <a:effectLst/>
                <a:latin typeface="CharisSIL"/>
              </a:rPr>
              <a:t>, Debbie </a:t>
            </a:r>
            <a:r>
              <a:rPr lang="en-US" sz="1800" dirty="0" err="1">
                <a:effectLst/>
                <a:latin typeface="CharisSIL"/>
              </a:rPr>
              <a:t>Niemeier</a:t>
            </a:r>
            <a:endParaRPr lang="en-US" dirty="0"/>
          </a:p>
        </p:txBody>
      </p:sp>
      <p:sp>
        <p:nvSpPr>
          <p:cNvPr id="3" name="TextBox 2">
            <a:extLst>
              <a:ext uri="{FF2B5EF4-FFF2-40B4-BE49-F238E27FC236}">
                <a16:creationId xmlns:a16="http://schemas.microsoft.com/office/drawing/2014/main" id="{19FA80BC-B0B1-3CFC-5CBE-73F1E9130B4A}"/>
              </a:ext>
            </a:extLst>
          </p:cNvPr>
          <p:cNvSpPr txBox="1"/>
          <p:nvPr/>
        </p:nvSpPr>
        <p:spPr>
          <a:xfrm>
            <a:off x="2778394" y="1568459"/>
            <a:ext cx="9113444" cy="3970318"/>
          </a:xfrm>
          <a:prstGeom prst="rect">
            <a:avLst/>
          </a:prstGeom>
          <a:noFill/>
        </p:spPr>
        <p:txBody>
          <a:bodyPr wrap="square" rtlCol="0">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IDed “communities of concern” census tracts (with ACS data)  by regional planning commission factors and concentration thresholds (different combinations defined to be considered a CoC)</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Minority – 70%</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low income (&lt;200% federal poverty level) – 30%</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Limited English Proficiency – 20%</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Zero-vehicle households -10%</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Seniors 75+ - 10%</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Disability – 25%</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Single Parent Family – 20%</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Severely rent-burdened – 15%</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Different combinations of thresholds were evaluated</a:t>
            </a:r>
          </a:p>
          <a:p>
            <a:pPr marR="0" lvl="0">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Service areas calculated as a quarter mile buffer around station, census tract data in that service area was averaged (weighted by population)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852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Proposed Equity Metrics</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8</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B05BB7B-4141-7472-B7B5-0B2FA1D2F3DC}"/>
              </a:ext>
            </a:extLst>
          </p:cNvPr>
          <p:cNvSpPr txBox="1"/>
          <p:nvPr/>
        </p:nvSpPr>
        <p:spPr>
          <a:xfrm>
            <a:off x="300162" y="1756153"/>
            <a:ext cx="2316479" cy="3693319"/>
          </a:xfrm>
          <a:prstGeom prst="rect">
            <a:avLst/>
          </a:prstGeom>
          <a:noFill/>
          <a:ln w="38100">
            <a:solidFill>
              <a:schemeClr val="tx1"/>
            </a:solidFill>
          </a:ln>
        </p:spPr>
        <p:txBody>
          <a:bodyPr wrap="square" rtlCol="0">
            <a:spAutoFit/>
          </a:bodyPr>
          <a:lstStyle/>
          <a:p>
            <a:pPr marL="0" marR="0"/>
            <a:r>
              <a:rPr lang="en-US" sz="1800" dirty="0">
                <a:effectLst/>
                <a:latin typeface="CharisSIL"/>
                <a:ea typeface="Times New Roman" panose="02020603050405020304" pitchFamily="18" charset="0"/>
              </a:rPr>
              <a:t>“High impact prioritization of bikeshare program investment to improve disadvantaged communities' access to jobs and essential services”</a:t>
            </a:r>
          </a:p>
          <a:p>
            <a:pPr marL="0" marR="0"/>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Chicago, Philadelphia</a:t>
            </a:r>
            <a:r>
              <a:rPr lang="en-US" dirty="0">
                <a:effectLst/>
              </a:rPr>
              <a:t> </a:t>
            </a:r>
          </a:p>
          <a:p>
            <a:endParaRPr lang="en-US" dirty="0">
              <a:latin typeface="Calibri" panose="020F0502020204030204" pitchFamily="34" charset="0"/>
              <a:cs typeface="Times New Roman" panose="02020603050405020304" pitchFamily="18" charset="0"/>
            </a:endParaRPr>
          </a:p>
          <a:p>
            <a:r>
              <a:rPr lang="en-US" sz="1800" dirty="0" err="1">
                <a:effectLst/>
                <a:latin typeface="CharisSIL"/>
              </a:rPr>
              <a:t>Xiaodong</a:t>
            </a:r>
            <a:r>
              <a:rPr lang="en-US" sz="1800" dirty="0">
                <a:effectLst/>
                <a:latin typeface="CharisSIL"/>
              </a:rPr>
              <a:t> Qian, Deb </a:t>
            </a:r>
            <a:r>
              <a:rPr lang="en-US" sz="1800" dirty="0" err="1">
                <a:effectLst/>
                <a:latin typeface="CharisSIL"/>
              </a:rPr>
              <a:t>Niemeier</a:t>
            </a:r>
            <a:endParaRPr lang="en-US" dirty="0"/>
          </a:p>
        </p:txBody>
      </p:sp>
      <p:sp>
        <p:nvSpPr>
          <p:cNvPr id="3" name="TextBox 2">
            <a:extLst>
              <a:ext uri="{FF2B5EF4-FFF2-40B4-BE49-F238E27FC236}">
                <a16:creationId xmlns:a16="http://schemas.microsoft.com/office/drawing/2014/main" id="{19FA80BC-B0B1-3CFC-5CBE-73F1E9130B4A}"/>
              </a:ext>
            </a:extLst>
          </p:cNvPr>
          <p:cNvSpPr txBox="1"/>
          <p:nvPr/>
        </p:nvSpPr>
        <p:spPr>
          <a:xfrm>
            <a:off x="2778394" y="1247772"/>
            <a:ext cx="9113444" cy="5355312"/>
          </a:xfrm>
          <a:prstGeom prst="rect">
            <a:avLst/>
          </a:prstGeom>
          <a:noFill/>
        </p:spPr>
        <p:txBody>
          <a:bodyPr wrap="square" rtlCol="0">
            <a:spAutoFit/>
          </a:bodyPr>
          <a:lstStyle/>
          <a:p>
            <a:pPr marL="342900" marR="0" lvl="0" indent="-342900">
              <a:spcBef>
                <a:spcPts val="0"/>
              </a:spcBef>
              <a:spcAft>
                <a:spcPts val="0"/>
              </a:spcAft>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Disadvantaged census tracts =</a:t>
            </a:r>
          </a:p>
          <a:p>
            <a:pPr marL="742950" marR="0" lvl="1" indent="-285750">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Median household income</a:t>
            </a:r>
          </a:p>
          <a:p>
            <a:pPr marL="742950" marR="0" lvl="1" indent="-285750">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 minority population (High, moderate, low thresholds)</a:t>
            </a:r>
          </a:p>
          <a:p>
            <a:pPr marL="742950" marR="0" lvl="1" indent="-285750">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 households owning 0-1 vehicles (High, moderate, low thresholds)</a:t>
            </a:r>
          </a:p>
          <a:p>
            <a:pPr marL="342900" marR="0" lvl="0" indent="-342900">
              <a:spcBef>
                <a:spcPts val="0"/>
              </a:spcBef>
              <a:spcAft>
                <a:spcPts val="0"/>
              </a:spcAft>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Accessibility Improvement Metric:</a:t>
            </a:r>
          </a:p>
          <a:p>
            <a:pPr marL="800100" lvl="1" indent="-342900">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Jobs data from LEHD database</a:t>
            </a:r>
          </a:p>
          <a:p>
            <a:pPr marL="1200150" lvl="2" indent="-285750">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Low-wage jobs ($3333/month or less)</a:t>
            </a:r>
          </a:p>
          <a:p>
            <a:pPr marL="1200150" lvl="2" indent="-285750">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Transit stations</a:t>
            </a:r>
          </a:p>
          <a:p>
            <a:pPr marL="1200150" lvl="2" indent="-285750">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Grocery stores</a:t>
            </a:r>
          </a:p>
          <a:p>
            <a:pPr marL="1200150" lvl="2" indent="-285750">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Hospitals</a:t>
            </a:r>
          </a:p>
          <a:p>
            <a:pPr marL="1200150" lvl="2" indent="-285750">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Schools</a:t>
            </a:r>
          </a:p>
          <a:p>
            <a:pPr marL="742950" lvl="1"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Used google maps API for two scenarios: walking and transit only, then assuming immediate access to bikeshare. Calculated travel times using standard walking, biking speeds and GTFS data from center of one census tract to another</a:t>
            </a:r>
          </a:p>
          <a:p>
            <a:pPr marL="742950" lvl="1"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Improvement in accessibility reported (high, moderate, and low). </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Level of bikeshare infrastructure also evaluated Low, Moderate, High</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All potential combinations of High, Moderate, Low inputs were categorized and assigned priority level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D0409FEB-DB77-84CE-D7EB-6ED026FD4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2457" y="2727036"/>
            <a:ext cx="2660072" cy="1403927"/>
          </a:xfrm>
          <a:prstGeom prst="rect">
            <a:avLst/>
          </a:prstGeom>
        </p:spPr>
      </p:pic>
    </p:spTree>
    <p:extLst>
      <p:ext uri="{BB962C8B-B14F-4D97-AF65-F5344CB8AC3E}">
        <p14:creationId xmlns:p14="http://schemas.microsoft.com/office/powerpoint/2010/main" val="263382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61F757-5FE6-8944-9079-B89C87116178}"/>
              </a:ext>
            </a:extLst>
          </p:cNvPr>
          <p:cNvSpPr/>
          <p:nvPr/>
        </p:nvSpPr>
        <p:spPr>
          <a:xfrm>
            <a:off x="0" y="0"/>
            <a:ext cx="12192000" cy="914400"/>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490133-61A0-B82F-5D94-E0A8E0400FBC}"/>
              </a:ext>
            </a:extLst>
          </p:cNvPr>
          <p:cNvSpPr/>
          <p:nvPr/>
        </p:nvSpPr>
        <p:spPr>
          <a:xfrm>
            <a:off x="0" y="6374296"/>
            <a:ext cx="12192000" cy="483704"/>
          </a:xfrm>
          <a:prstGeom prst="rect">
            <a:avLst/>
          </a:prstGeom>
          <a:solidFill>
            <a:srgbClr val="FDC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34147C9-E4D0-916C-627A-C19443066AD8}"/>
              </a:ext>
            </a:extLst>
          </p:cNvPr>
          <p:cNvSpPr txBox="1">
            <a:spLocks/>
          </p:cNvSpPr>
          <p:nvPr/>
        </p:nvSpPr>
        <p:spPr>
          <a:xfrm>
            <a:off x="132522" y="181458"/>
            <a:ext cx="10529560" cy="7329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A0019"/>
                </a:solidFill>
              </a:rPr>
              <a:t>Proposed Equity Metrics</a:t>
            </a:r>
          </a:p>
        </p:txBody>
      </p:sp>
      <p:pic>
        <p:nvPicPr>
          <p:cNvPr id="9" name="Picture 8">
            <a:extLst>
              <a:ext uri="{FF2B5EF4-FFF2-40B4-BE49-F238E27FC236}">
                <a16:creationId xmlns:a16="http://schemas.microsoft.com/office/drawing/2014/main" id="{D73CD910-860C-CB0A-C212-AFDECCEC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8992" y="90729"/>
            <a:ext cx="1303008" cy="7329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C2E7B39-B250-7E4A-E206-0CEFE73E44DC}"/>
              </a:ext>
            </a:extLst>
          </p:cNvPr>
          <p:cNvSpPr txBox="1">
            <a:spLocks/>
          </p:cNvSpPr>
          <p:nvPr/>
        </p:nvSpPr>
        <p:spPr>
          <a:xfrm>
            <a:off x="0" y="6421598"/>
            <a:ext cx="6096000" cy="4364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A0019"/>
                </a:solidFill>
              </a:rPr>
              <a:t>Weekly Meeting (02/07/2023)</a:t>
            </a:r>
          </a:p>
        </p:txBody>
      </p:sp>
      <p:sp>
        <p:nvSpPr>
          <p:cNvPr id="11" name="Title 1">
            <a:extLst>
              <a:ext uri="{FF2B5EF4-FFF2-40B4-BE49-F238E27FC236}">
                <a16:creationId xmlns:a16="http://schemas.microsoft.com/office/drawing/2014/main" id="{864E8814-3F2A-F196-4C31-485623E683AB}"/>
              </a:ext>
            </a:extLst>
          </p:cNvPr>
          <p:cNvSpPr txBox="1">
            <a:spLocks/>
          </p:cNvSpPr>
          <p:nvPr/>
        </p:nvSpPr>
        <p:spPr>
          <a:xfrm>
            <a:off x="7613966" y="6422506"/>
            <a:ext cx="4074058" cy="48370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solidFill>
                  <a:srgbClr val="7A0019"/>
                </a:solidFill>
              </a:rPr>
              <a:t>Hannah </a:t>
            </a:r>
            <a:r>
              <a:rPr lang="en-US" sz="2400" b="1" dirty="0" err="1">
                <a:solidFill>
                  <a:srgbClr val="7A0019"/>
                </a:solidFill>
              </a:rPr>
              <a:t>DeBruin</a:t>
            </a:r>
            <a:endParaRPr lang="en-US" sz="2400" b="1" dirty="0">
              <a:solidFill>
                <a:srgbClr val="7A0019"/>
              </a:solidFill>
            </a:endParaRPr>
          </a:p>
        </p:txBody>
      </p:sp>
      <p:sp>
        <p:nvSpPr>
          <p:cNvPr id="12" name="Slide Number Placeholder 7">
            <a:extLst>
              <a:ext uri="{FF2B5EF4-FFF2-40B4-BE49-F238E27FC236}">
                <a16:creationId xmlns:a16="http://schemas.microsoft.com/office/drawing/2014/main" id="{F431375F-1FC4-92DB-2AE9-FC70B62604EC}"/>
              </a:ext>
            </a:extLst>
          </p:cNvPr>
          <p:cNvSpPr>
            <a:spLocks noGrp="1"/>
          </p:cNvSpPr>
          <p:nvPr>
            <p:ph type="sldNum" sz="quarter" idx="12"/>
          </p:nvPr>
        </p:nvSpPr>
        <p:spPr>
          <a:xfrm>
            <a:off x="9448800" y="6374295"/>
            <a:ext cx="2743200" cy="483704"/>
          </a:xfrm>
        </p:spPr>
        <p:txBody>
          <a:bodyPr/>
          <a:lstStyle/>
          <a:p>
            <a:fld id="{763B1BE7-AD70-4E4C-A51A-40F6B1F32D18}" type="slidenum">
              <a:rPr lang="en-US" sz="2000" smtClean="0">
                <a:solidFill>
                  <a:schemeClr val="tx1"/>
                </a:solidFill>
              </a:rPr>
              <a:t>9</a:t>
            </a:fld>
            <a:endParaRPr lang="en-US" sz="2000" dirty="0">
              <a:solidFill>
                <a:schemeClr val="tx1"/>
              </a:solidFill>
            </a:endParaRPr>
          </a:p>
        </p:txBody>
      </p:sp>
      <p:cxnSp>
        <p:nvCxnSpPr>
          <p:cNvPr id="13" name="Straight Connector 12">
            <a:extLst>
              <a:ext uri="{FF2B5EF4-FFF2-40B4-BE49-F238E27FC236}">
                <a16:creationId xmlns:a16="http://schemas.microsoft.com/office/drawing/2014/main" id="{5E514DB5-8F56-FCE0-121A-69103026D710}"/>
              </a:ext>
            </a:extLst>
          </p:cNvPr>
          <p:cNvCxnSpPr>
            <a:cxnSpLocks/>
          </p:cNvCxnSpPr>
          <p:nvPr/>
        </p:nvCxnSpPr>
        <p:spPr>
          <a:xfrm>
            <a:off x="0" y="6376332"/>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8EFF8D-291B-8A00-4962-DC0CA31A9125}"/>
              </a:ext>
            </a:extLst>
          </p:cNvPr>
          <p:cNvCxnSpPr>
            <a:cxnSpLocks/>
          </p:cNvCxnSpPr>
          <p:nvPr/>
        </p:nvCxnSpPr>
        <p:spPr>
          <a:xfrm>
            <a:off x="0" y="914400"/>
            <a:ext cx="12192000" cy="0"/>
          </a:xfrm>
          <a:prstGeom prst="line">
            <a:avLst/>
          </a:prstGeom>
          <a:ln w="76200">
            <a:solidFill>
              <a:srgbClr val="7A0019"/>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B05BB7B-4141-7472-B7B5-0B2FA1D2F3DC}"/>
              </a:ext>
            </a:extLst>
          </p:cNvPr>
          <p:cNvSpPr txBox="1"/>
          <p:nvPr/>
        </p:nvSpPr>
        <p:spPr>
          <a:xfrm>
            <a:off x="300162" y="1756153"/>
            <a:ext cx="2316479" cy="3693319"/>
          </a:xfrm>
          <a:prstGeom prst="rect">
            <a:avLst/>
          </a:prstGeom>
          <a:noFill/>
          <a:ln w="38100">
            <a:solidFill>
              <a:schemeClr val="tx1"/>
            </a:solidFill>
          </a:ln>
        </p:spPr>
        <p:txBody>
          <a:bodyPr wrap="square" rtlCol="0">
            <a:spAutoFit/>
          </a:bodyPr>
          <a:lstStyle/>
          <a:p>
            <a:pPr marL="0" marR="0"/>
            <a:r>
              <a:rPr lang="en-US" sz="1800" dirty="0">
                <a:effectLst/>
                <a:latin typeface="CharisSIL"/>
                <a:ea typeface="Times New Roman" panose="02020603050405020304" pitchFamily="18" charset="0"/>
              </a:rPr>
              <a:t>“High impact prioritization of bikeshare program investment to improve disadvantaged communities' access to jobs and essential services”</a:t>
            </a:r>
          </a:p>
          <a:p>
            <a:pPr marL="0" marR="0"/>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Chicago, Philadelphia</a:t>
            </a:r>
            <a:r>
              <a:rPr lang="en-US" dirty="0">
                <a:effectLst/>
              </a:rPr>
              <a:t> </a:t>
            </a:r>
          </a:p>
          <a:p>
            <a:endParaRPr lang="en-US" dirty="0">
              <a:latin typeface="Calibri" panose="020F0502020204030204" pitchFamily="34" charset="0"/>
              <a:cs typeface="Times New Roman" panose="02020603050405020304" pitchFamily="18" charset="0"/>
            </a:endParaRPr>
          </a:p>
          <a:p>
            <a:r>
              <a:rPr lang="en-US" sz="1800" dirty="0" err="1">
                <a:effectLst/>
                <a:latin typeface="CharisSIL"/>
              </a:rPr>
              <a:t>Xiaodong</a:t>
            </a:r>
            <a:r>
              <a:rPr lang="en-US" sz="1800" dirty="0">
                <a:effectLst/>
                <a:latin typeface="CharisSIL"/>
              </a:rPr>
              <a:t> Qian, Deb </a:t>
            </a:r>
            <a:r>
              <a:rPr lang="en-US" sz="1800" dirty="0" err="1">
                <a:effectLst/>
                <a:latin typeface="CharisSIL"/>
              </a:rPr>
              <a:t>Niemeier</a:t>
            </a:r>
            <a:endParaRPr lang="en-US" dirty="0"/>
          </a:p>
        </p:txBody>
      </p:sp>
      <p:pic>
        <p:nvPicPr>
          <p:cNvPr id="14" name="Picture 13">
            <a:extLst>
              <a:ext uri="{FF2B5EF4-FFF2-40B4-BE49-F238E27FC236}">
                <a16:creationId xmlns:a16="http://schemas.microsoft.com/office/drawing/2014/main" id="{79016987-E4A0-B128-359C-6FF529FE91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163" y="1683338"/>
            <a:ext cx="8954675" cy="3740560"/>
          </a:xfrm>
          <a:prstGeom prst="rect">
            <a:avLst/>
          </a:prstGeom>
        </p:spPr>
      </p:pic>
    </p:spTree>
    <p:extLst>
      <p:ext uri="{BB962C8B-B14F-4D97-AF65-F5344CB8AC3E}">
        <p14:creationId xmlns:p14="http://schemas.microsoft.com/office/powerpoint/2010/main" val="340647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2916</TotalTime>
  <Words>1299</Words>
  <Application>Microsoft Macintosh PowerPoint</Application>
  <PresentationFormat>Widescreen</PresentationFormat>
  <Paragraphs>152</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CharisSIL</vt:lpstr>
      <vt:lpstr>Courier New</vt:lpstr>
      <vt:lpstr>Symbol</vt:lpstr>
      <vt:lpstr>Times New Roman</vt:lpstr>
      <vt:lpstr>Office Theme</vt:lpstr>
      <vt:lpstr>‘Disadvantaged Community’/Equity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PEV Equity, Public Charging, &amp; Justice40 Initiative</dc:title>
  <dc:creator>Hannah Debruin</dc:creator>
  <cp:lastModifiedBy>Hannah DeBruin</cp:lastModifiedBy>
  <cp:revision>366</cp:revision>
  <dcterms:created xsi:type="dcterms:W3CDTF">2022-09-13T16:54:18Z</dcterms:created>
  <dcterms:modified xsi:type="dcterms:W3CDTF">2023-02-07T16:01:35Z</dcterms:modified>
</cp:coreProperties>
</file>