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69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19"/>
    <a:srgbClr val="FDCC6B"/>
    <a:srgbClr val="FFD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975"/>
    <p:restoredTop sz="94607"/>
  </p:normalViewPr>
  <p:slideViewPr>
    <p:cSldViewPr snapToGrid="0">
      <p:cViewPr>
        <p:scale>
          <a:sx n="84" d="100"/>
          <a:sy n="84" d="100"/>
        </p:scale>
        <p:origin x="-352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132EC-55D7-4A75-936D-7FA43CC884E5}" type="datetimeFigureOut">
              <a:rPr lang="en-US" smtClean="0"/>
              <a:t>1/17/23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048A6-DD9B-4C41-A10A-B229D4D6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72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BA61-B21B-96F5-CB74-00883FE22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02155-693D-F3B3-F4FD-B5524DEEA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D8BE7-0DDA-0990-75F6-14064745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52AC8-3E3D-1E1E-E217-B4A55B64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99790-E680-F7EA-0C46-DBAAFFD63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36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86D88-B3A2-AAE0-0CB3-56B758A6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7614C-7C32-1D8E-199E-E3FD19D88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EF5CF-D180-2C6E-BB35-4501912A3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340D1-9819-962A-8B89-E13C0E24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B4A61-4B0B-39F3-1F0D-501A4C26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5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00648-02AE-D826-856A-B5CFB006A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C8A3C-EFB4-EA5A-7269-9B39D8C90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B6930-9092-7867-E5BC-66DC7CD67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54982-A427-2E62-C395-2CC7B0D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271A6-2DEA-13A3-632F-BC447F915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3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08F4-6504-86E3-5A18-DBB5B397E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13606-C3F8-180F-811B-43034EDE5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248B3-0567-DDCC-2F0F-CE40F266C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136FE-6C0B-8E89-75AB-0CF81F46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7AF08-2632-8BCA-E735-85E03637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FC796-3301-4E92-118B-0D10B7B37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8949C-252B-4B9F-C130-BA0DD82F0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F00E0-248E-E673-03C3-5B31FA2A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48ADF-5B8D-F9FA-53ED-52C424698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7DAB4-70CE-9DED-B6CE-C0788604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6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CCB8-62AA-747E-AE38-C444119D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5390C-288A-7DD8-107E-2ADCED3BF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4B16C-B651-3F09-96E4-49EA1CC17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70B69-F392-7DC2-B2C9-AE76C00C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F409A-E5B7-36F0-CBAF-FCFDE9B2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3B371-AD93-19BF-4663-BAADED9B3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7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CE895-C3DD-07EA-1586-995755523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F560D-AE97-BD36-9908-27ABD6ECC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0644A-EAB7-9085-8238-9E5BA4F30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51F4C3-DA95-7457-1224-4ECBC2D31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845A89-626C-BAED-4451-7DFE14C02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600C64-6E4F-6886-0C46-59E627050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B13A63-A8C3-141A-EF9F-3A8E32BEE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00C3E4-68A4-70AF-A069-A40E964E7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3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8BE9-3AB8-0280-FBE2-E6127E107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07A52-D00A-4CC8-BFD3-63290125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3ADAC-1C78-F742-681F-9AA528653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94509-B3FF-103F-92B0-E2800F0AB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9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E0FACC-8472-3DAE-DD04-9CBD469C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75FB6A-C665-9843-750C-5B1663C4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55E0D-5CC3-FF5C-4B5C-FEC628BD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5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1C29-F8F0-F753-CDCB-25DC3E7D0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0720B-8C01-83A5-D654-D75B86217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53BA2-24B7-E50D-4998-9ED693054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7F284-77B8-B4CC-6F9B-FF8794EA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F9064-7BA7-00D6-F2C1-A0C0F0E3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B842C-0FDF-E14B-641F-C3CC2F2F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3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DE66-A770-63E3-F303-4C039919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41495E-24A1-7136-A0BC-5B3F9211D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B6451-E796-F3E7-5620-3D925B844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C7106-6B43-7459-1F4E-C39494F83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9D6ED-EFE4-C1A9-ECF1-E82594B5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693A9-B334-B81F-3667-CE8D2DDE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6C40A5-07BB-A32A-74F5-6156460C3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602C1-191F-F5F4-8F9F-0C13086F6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717A1-637C-BBD4-0AC3-975645157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19D84-A1B9-4C2B-A737-D1557E36CDEB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26CFD-C71E-D061-6CAF-DB936D86E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5D6BC-AC76-2454-DB26-A0AC70EDD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5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6048D1-1478-4337-3368-CFB52828E9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48641-970D-467A-DEE6-81BF8575E0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A0019"/>
                </a:solidFill>
              </a:rPr>
              <a:t>Western Project Pre-Implementation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068D0-E192-5ABA-7101-7A3FDA775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Hannah </a:t>
            </a:r>
            <a:r>
              <a:rPr lang="en-US" b="1" dirty="0" err="1"/>
              <a:t>DeBruin</a:t>
            </a:r>
            <a:endParaRPr lang="en-US" b="1" dirty="0"/>
          </a:p>
          <a:p>
            <a:r>
              <a:rPr lang="en-US" b="1" dirty="0"/>
              <a:t>Weekly Meeting: Transit Data Subgroup</a:t>
            </a:r>
          </a:p>
          <a:p>
            <a:r>
              <a:rPr lang="en-US" b="1" dirty="0"/>
              <a:t>01/17/22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407B8B7-366F-1734-2F41-52E26E510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698" y="5901848"/>
            <a:ext cx="1554302" cy="87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A34AE-69C1-41C3-0C17-F245B6578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223" y="655775"/>
            <a:ext cx="62865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9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90133-61A0-B82F-5D94-E0A8E0400F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TCRP Sample Design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C2E7B39-B250-7E4A-E206-0CEFE73E44DC}"/>
              </a:ext>
            </a:extLst>
          </p:cNvPr>
          <p:cNvSpPr txBox="1">
            <a:spLocks/>
          </p:cNvSpPr>
          <p:nvPr/>
        </p:nvSpPr>
        <p:spPr>
          <a:xfrm>
            <a:off x="0" y="6421598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(01/17/2023)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E8814-3F2A-F196-4C31-485623E683AB}"/>
              </a:ext>
            </a:extLst>
          </p:cNvPr>
          <p:cNvSpPr txBox="1">
            <a:spLocks/>
          </p:cNvSpPr>
          <p:nvPr/>
        </p:nvSpPr>
        <p:spPr>
          <a:xfrm>
            <a:off x="7613966" y="6422506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2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14DB5-8F56-FCE0-121A-69103026D710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07B93FC-8644-D0C6-AD72-0869CFC82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274" y="1062161"/>
            <a:ext cx="3809895" cy="49225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A447E31-4F1F-88C0-B305-7871FB2262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231" y="1129746"/>
            <a:ext cx="3204569" cy="478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05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90133-61A0-B82F-5D94-E0A8E0400F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TCRP Sample Design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C2E7B39-B250-7E4A-E206-0CEFE73E44DC}"/>
              </a:ext>
            </a:extLst>
          </p:cNvPr>
          <p:cNvSpPr txBox="1">
            <a:spLocks/>
          </p:cNvSpPr>
          <p:nvPr/>
        </p:nvSpPr>
        <p:spPr>
          <a:xfrm>
            <a:off x="0" y="6421598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(01/17/2023)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E8814-3F2A-F196-4C31-485623E683AB}"/>
              </a:ext>
            </a:extLst>
          </p:cNvPr>
          <p:cNvSpPr txBox="1">
            <a:spLocks/>
          </p:cNvSpPr>
          <p:nvPr/>
        </p:nvSpPr>
        <p:spPr>
          <a:xfrm>
            <a:off x="7613966" y="6422506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3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14DB5-8F56-FCE0-121A-69103026D710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83438-39F1-EBD4-A95E-3EE0FD479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949"/>
            <a:ext cx="10515600" cy="4351338"/>
          </a:xfrm>
        </p:spPr>
        <p:txBody>
          <a:bodyPr/>
          <a:lstStyle/>
          <a:p>
            <a:r>
              <a:rPr lang="en-US" dirty="0"/>
              <a:t>Theoretical Population = Study Population</a:t>
            </a:r>
          </a:p>
          <a:p>
            <a:pPr lvl="1"/>
            <a:r>
              <a:rPr lang="en-US" dirty="0"/>
              <a:t>In Western project, population is riders of transit services (attitudes)</a:t>
            </a:r>
          </a:p>
          <a:p>
            <a:pPr lvl="1"/>
            <a:r>
              <a:rPr lang="en-US" dirty="0"/>
              <a:t>In Southern project, population is trips taken on transit services (O&amp;D patterns)</a:t>
            </a:r>
          </a:p>
          <a:p>
            <a:r>
              <a:rPr lang="en-US" dirty="0"/>
              <a:t>Sample Frame: the specific routes &amp; trips surveyed</a:t>
            </a:r>
          </a:p>
          <a:p>
            <a:pPr lvl="1"/>
            <a:r>
              <a:rPr lang="en-US" dirty="0"/>
              <a:t>One approach is to survey only high ridership routes. However, lower ridership routes may produce different, uncaptured results.</a:t>
            </a:r>
          </a:p>
          <a:p>
            <a:pPr lvl="1"/>
            <a:r>
              <a:rPr lang="en-US" dirty="0"/>
              <a:t>Can be further defined by time of day, choice of weekday/weekend, and direction of travel for a representative sample</a:t>
            </a:r>
          </a:p>
        </p:txBody>
      </p:sp>
    </p:spTree>
    <p:extLst>
      <p:ext uri="{BB962C8B-B14F-4D97-AF65-F5344CB8AC3E}">
        <p14:creationId xmlns:p14="http://schemas.microsoft.com/office/powerpoint/2010/main" val="2320924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90133-61A0-B82F-5D94-E0A8E0400F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TCRP Sample Design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C2E7B39-B250-7E4A-E206-0CEFE73E44DC}"/>
              </a:ext>
            </a:extLst>
          </p:cNvPr>
          <p:cNvSpPr txBox="1">
            <a:spLocks/>
          </p:cNvSpPr>
          <p:nvPr/>
        </p:nvSpPr>
        <p:spPr>
          <a:xfrm>
            <a:off x="0" y="6421598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(01/17/2023)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E8814-3F2A-F196-4C31-485623E683AB}"/>
              </a:ext>
            </a:extLst>
          </p:cNvPr>
          <p:cNvSpPr txBox="1">
            <a:spLocks/>
          </p:cNvSpPr>
          <p:nvPr/>
        </p:nvSpPr>
        <p:spPr>
          <a:xfrm>
            <a:off x="7613966" y="6422506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4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14DB5-8F56-FCE0-121A-69103026D710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83438-39F1-EBD4-A95E-3EE0FD479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949"/>
            <a:ext cx="10515600" cy="4351338"/>
          </a:xfrm>
        </p:spPr>
        <p:txBody>
          <a:bodyPr/>
          <a:lstStyle/>
          <a:p>
            <a:r>
              <a:rPr lang="en-US" dirty="0"/>
              <a:t>A subset of the sample frame is usually selected through simple random procedures</a:t>
            </a:r>
          </a:p>
          <a:p>
            <a:pPr lvl="1"/>
            <a:r>
              <a:rPr lang="en-US" dirty="0"/>
              <a:t>Maintain the principal that each unit has an equal chance of being selected. However, can be logistically difficult if workers must continuously move between routes, directions, trips,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Usually every nth rider is chosen for on-board sampling. Some agencies are less strict and instead instruct operators to distribute surveys to a cross section of riders, which can affect the integrity of the sample, but might be logistically/budgetarily necessary</a:t>
            </a:r>
          </a:p>
        </p:txBody>
      </p:sp>
    </p:spTree>
    <p:extLst>
      <p:ext uri="{BB962C8B-B14F-4D97-AF65-F5344CB8AC3E}">
        <p14:creationId xmlns:p14="http://schemas.microsoft.com/office/powerpoint/2010/main" val="355460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90133-61A0-B82F-5D94-E0A8E0400F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TCRP Sample Design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C2E7B39-B250-7E4A-E206-0CEFE73E44DC}"/>
              </a:ext>
            </a:extLst>
          </p:cNvPr>
          <p:cNvSpPr txBox="1">
            <a:spLocks/>
          </p:cNvSpPr>
          <p:nvPr/>
        </p:nvSpPr>
        <p:spPr>
          <a:xfrm>
            <a:off x="0" y="6421598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(01/17/2023)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E8814-3F2A-F196-4C31-485623E683AB}"/>
              </a:ext>
            </a:extLst>
          </p:cNvPr>
          <p:cNvSpPr txBox="1">
            <a:spLocks/>
          </p:cNvSpPr>
          <p:nvPr/>
        </p:nvSpPr>
        <p:spPr>
          <a:xfrm>
            <a:off x="7613966" y="6422506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5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14DB5-8F56-FCE0-121A-69103026D710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83438-39F1-EBD4-A95E-3EE0FD479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088" y="1095858"/>
            <a:ext cx="10849824" cy="4905613"/>
          </a:xfrm>
        </p:spPr>
        <p:txBody>
          <a:bodyPr>
            <a:normAutofit/>
          </a:bodyPr>
          <a:lstStyle/>
          <a:p>
            <a:r>
              <a:rPr lang="en-US" dirty="0"/>
              <a:t>Stratified Sampling was used by ¼ of transit agencies</a:t>
            </a:r>
          </a:p>
          <a:p>
            <a:pPr lvl="1"/>
            <a:r>
              <a:rPr lang="en-US" dirty="0"/>
              <a:t>Most often applied to time of day, route, and direction to ensure that peak and non-peak hours, each route, and each direction, are represented in the sample</a:t>
            </a:r>
          </a:p>
          <a:p>
            <a:pPr lvl="1"/>
            <a:r>
              <a:rPr lang="en-US" dirty="0"/>
              <a:t>Divide sample frame into relatively homogeneous, mutually exclusive and exhaustive subsets (strata), then choose a simple random sample of elements from each subset</a:t>
            </a:r>
          </a:p>
          <a:p>
            <a:pPr lvl="1"/>
            <a:r>
              <a:rPr lang="en-US" dirty="0"/>
              <a:t>Some agencies stratified based on service area, some on groupings of bus routes</a:t>
            </a:r>
          </a:p>
          <a:p>
            <a:pPr lvl="1"/>
            <a:r>
              <a:rPr lang="en-US" dirty="0"/>
              <a:t>Almost universally, agencies reported using the same sampling fraction for each strata (aka a proportionate stratified random sample)</a:t>
            </a:r>
          </a:p>
          <a:p>
            <a:pPr lvl="1"/>
            <a:r>
              <a:rPr lang="en-US" dirty="0"/>
              <a:t>Alternatively, can use different fractions to provide statistically significant results for relatively small subgroups (like </a:t>
            </a:r>
            <a:r>
              <a:rPr lang="en-US" dirty="0" err="1"/>
              <a:t>Kwangho</a:t>
            </a:r>
            <a:r>
              <a:rPr lang="en-US" dirty="0"/>
              <a:t> did for the Western project)</a:t>
            </a:r>
          </a:p>
          <a:p>
            <a:pPr lvl="1"/>
            <a:r>
              <a:rPr lang="en-US" dirty="0"/>
              <a:t>Either way, weights for each strata are most commonly based on ridership (like </a:t>
            </a:r>
            <a:r>
              <a:rPr lang="en-US" dirty="0" err="1"/>
              <a:t>Kwangho</a:t>
            </a:r>
            <a:r>
              <a:rPr lang="en-US" dirty="0"/>
              <a:t> did for the Western project)</a:t>
            </a:r>
          </a:p>
        </p:txBody>
      </p:sp>
    </p:spTree>
    <p:extLst>
      <p:ext uri="{BB962C8B-B14F-4D97-AF65-F5344CB8AC3E}">
        <p14:creationId xmlns:p14="http://schemas.microsoft.com/office/powerpoint/2010/main" val="3384353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90133-61A0-B82F-5D94-E0A8E0400F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Accounting for Sampling Error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C2E7B39-B250-7E4A-E206-0CEFE73E44DC}"/>
              </a:ext>
            </a:extLst>
          </p:cNvPr>
          <p:cNvSpPr txBox="1">
            <a:spLocks/>
          </p:cNvSpPr>
          <p:nvPr/>
        </p:nvSpPr>
        <p:spPr>
          <a:xfrm>
            <a:off x="0" y="6421598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(01/17/2023)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E8814-3F2A-F196-4C31-485623E683AB}"/>
              </a:ext>
            </a:extLst>
          </p:cNvPr>
          <p:cNvSpPr txBox="1">
            <a:spLocks/>
          </p:cNvSpPr>
          <p:nvPr/>
        </p:nvSpPr>
        <p:spPr>
          <a:xfrm>
            <a:off x="7613966" y="6422506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6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14DB5-8F56-FCE0-121A-69103026D710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83438-39F1-EBD4-A95E-3EE0FD479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088" y="1095859"/>
            <a:ext cx="10849824" cy="988974"/>
          </a:xfrm>
        </p:spPr>
        <p:txBody>
          <a:bodyPr>
            <a:normAutofit/>
          </a:bodyPr>
          <a:lstStyle/>
          <a:p>
            <a:r>
              <a:rPr lang="en-US" dirty="0"/>
              <a:t>Sample size needed depends on the population size and level of precision desired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FBE34291-FA43-E3D4-4642-3A6E1B9DD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2130098"/>
            <a:ext cx="52578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46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2435</TotalTime>
  <Words>410</Words>
  <Application>Microsoft Macintosh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Western Project Pre-Implementation Survey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PEV Equity, Public Charging, &amp; Justice40 Initiative</dc:title>
  <dc:creator>Hannah Debruin</dc:creator>
  <cp:lastModifiedBy>Hannah DeBruin</cp:lastModifiedBy>
  <cp:revision>279</cp:revision>
  <dcterms:created xsi:type="dcterms:W3CDTF">2022-09-13T16:54:18Z</dcterms:created>
  <dcterms:modified xsi:type="dcterms:W3CDTF">2023-01-17T19:47:30Z</dcterms:modified>
</cp:coreProperties>
</file>