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19"/>
    <a:srgbClr val="FDCC6B"/>
    <a:srgbClr val="FFD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26"/>
    <p:restoredTop sz="94651"/>
  </p:normalViewPr>
  <p:slideViewPr>
    <p:cSldViewPr snapToGrid="0">
      <p:cViewPr>
        <p:scale>
          <a:sx n="83" d="100"/>
          <a:sy n="83" d="100"/>
        </p:scale>
        <p:origin x="-208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9:47:48.25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0 141 16383,'86'0'0,"-37"0"0,3 0 0,10 0 0,2 0 0,4 0 0,2 0 0,1 0 0,1 0 0,-1 0 0,0 0 0,-3 0 0,1 0 0,-2 0 0,0 0 0,-4 0 0,-2 0 0,-4 0 0,-1 0 0,43 0 0,-12 0 0,-8 0 0,-10 0 0,-3 0 0,-5 0 0,-1 0 0,-3 0 0,-4 0 0,-7 0 0,-6 0 0,-7 0 0,-2 0 0,-1 0 0,0 0 0,-1 0 0,-3 0 0,-2-3 0,-4-1 0,4-2 0,0-1 0,3 2 0,-1 0 0,-1 0 0,-2-1 0,-4-1 0,0 1 0,22-1 0,34 0 0,19 0 0,-37 2 0,0-1 0,0 1 0,-1 0 0,-4 0 0,1 1 0,1 0 0,0-1 0,41-5 0,-10 3 0,-9 0 0,-4 4 0,-3 3 0,0 0 0,-1 0 0,1 0 0,0 0 0,-2 0 0,1 0 0,-3 0 0,0 0 0,-4 0 0,-4 0 0,-4 0 0,-6 0 0,-1 0 0,-5 0 0,2 0 0,-1 0 0,-1 0 0,1 0 0,1 0 0,1 0 0,3 0 0,2 0 0,4 0 0,4 0 0,2 0 0,1 0 0,-3 0 0,-3 0 0,-5 0 0,-3 0 0,1 0 0,-1 0 0,3 0 0,2 0 0,4 0 0,6 0 0,5 0 0,5 0 0,3 0 0,1 0 0,6 0 0,5 2 0,5 4 0,4 0 0,5 1 0,-48-5 0,1-1 0,1 0 0,1-1 0,-2 0 0,0 0 0,-2 0 0,-1 0 0,46 0 0,-7 0 0,-5 0 0,-5 0 0,-3 0 0,-4 0 0,-3 0 0,-5 0 0,-1 0 0,-1 0 0,0 0 0,2 0 0,8 3 0,8 0 0,8 4 0,4 3 0,-2-3 0,-1 2 0,-1-2 0,1-1 0,-2 2 0,-4 0 0,0 1 0,0 1 0,8-3 0,8-2 0,-48-3 0,0-1 0,1-1 0,0 0 0,-1 0 0,0 0 0,46 0 0,0 0 0,-4 0 0,0 0 0,-1 0 0,1 0 0,0 0 0,4 0 0,-4 0 0,-7 0 0,-14 0 0,-18-2 0,-18-7 0,-18-2 0,-8-1 0,20 4 0,52 7 0,-23 2 0,-2 0 0,3 1 0,21 5 0,-28-3 0,2 0 0,2 1 0,-1 0 0,44 1 0,-14 0 0,-9-1 0,-8 2 0,-3-1 0,-1-3 0,4 0 0,2-3 0,3 0 0,2 0 0,0 0 0,-3 0 0,-2 0 0,-2 0 0,-4 0 0,2 0 0,-2 0 0,3 0 0,1 0 0,3 0 0,6 0 0,6 0 0,12 0 0,-45 0 0,0 0 0,0 0 0,1 0 0,-1 0 0,0 0 0,42 0 0,-11 0 0,-6 0 0,1 0 0,9 0 0,12 0 0,-46 0 0,1 0 0,0 0 0,-1 0 0,48 0 0,-9 0 0,-13 0 0,-10 0 0,-10 0 0,-7 0 0,-1 0 0,-1 0 0,1 0 0,4 0 0,6 0 0,-2 0 0,3 0 0,-1 0 0,-3 0 0,3 0 0,-1 0 0,2 0 0,-2 0 0,0 0 0,2 0 0,2 0 0,3 0 0,2 0 0,0-3 0,-3 0 0,0 0 0,-4-2 0,3 1 0,2-2 0,1 1 0,0 0 0,-7 0 0,-7 2 0,-10 0 0,-4 2 0,-2 1 0,1 0 0,-1 0 0,-6 0 0,-3 0 0,-6 0 0,-5 0 0,1 0 0,-4 0 0,-2-16 0,-3-4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9:47:55.47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70 16383,'71'0'0,"0"0"0,10 4 0,2 2 0,12 3 0,2 2 0,-28-2 0,0 2 0,0 1 0,26 7 0,0 1 0,-25-6 0,1 0 0,-6-2 0,-2 0 0,-3-1 0,15 1 0,-3-2 0,11-4 0,-30-2 0,0 0 0,0-1 0,0 0 0,44 2 0,-6-1 0,-1 1 0,-3 1 0,-5-1 0,-6 2 0,-7-1 0,-4 0 0,-8-2 0,-6-2 0,-10-1 0,-9-1 0,-5 0 0,-3 0 0,-4-2 0,-8-5 0,5-7 0,19 5 0,48-1 0,-17 10 0,-4-1 0,7 2 0,-8 0 0,3 0 0,19 1 0,5 1 0,7-1 0,-1 1 0,-4-1 0,-4 0 0,-7-1 0,-3-1 0,-6 0 0,-1 0 0,-7 0 0,-1 0 0,-4 0 0,-2 0 0,-2 0 0,-1 0 0,-2 0 0,-1 0 0,45 0 0,-7 0 0,-8 0 0,-5 2 0,-3 1 0,-2 0 0,1 0 0,8-2 0,9-1 0,-37 1 0,2-2 0,4-1 0,0-1 0,-1-2 0,-1-1 0,-3 0 0,-1-1 0,41-9 0,-7 5 0,3 2 0,6 3 0,4 2 0,-46 3 0,1 0 0,0 1 0,-1 0 0,2 0 0,-2 0 0,48-2 0,-10-1 0,-6 0 0,-10-3 0,-5 2 0,-5-2 0,0 0 0,5-1 0,4 1 0,7-1 0,5 0 0,5 0 0,1-2 0,-8 2 0,-15 2 0,-14-1 0,-12 3 0,-4 0 0,4 1 0,0 2 0,1 0 0,2 0 0,0 0 0,5 0 0,0 0 0,0 0 0,0 0 0,3 0 0,13 0 0,7 0 0,2 0 0,-8 0 0,-8 0 0,-6 0 0,0 0 0,4 2 0,0 3 0,2 4 0,-2 0 0,-3 0 0,-6-3 0,-10-2 0,-8-6 0,-14 1 0,5-4 0,31 5 0,28 0 0,-23 0 0,5 0 0,13 0 0,3 0 0,3 0 0,3 0 0,11 0 0,4 0 0,-30 0 0,2 0 0,-1 0 0,0 0 0,-1 0 0,1 0 0,2 0 0,1 0 0,0 0 0,-1 0 0,0 1 0,0-1 0,-4 1 0,0 0 0,-1 0 0,32 1 0,-2 0 0,-9 0 0,-2 0 0,-7 0 0,-3-1 0,-5-1 0,-2 0 0,-7 0 0,-3 0 0,-7 0 0,-2 0 0,36 0 0,-15 0 0,-6 0 0,-4 0 0,-1 0 0,4 0 0,8 0 0,10 0 0,-32 0 0,2 0 0,7 0 0,2 0 0,7 0 0,0 0 0,3 0 0,1 0 0,-5 0 0,-1 0 0,-4 0 0,-1 0 0,-2 0 0,0 0 0,-1 0 0,2 0 0,1 0 0,2 0 0,2-1 0,2-1 0,2 0 0,-1-2 0,1-1 0,-1 0 0,-3-1 0,-2 1 0,-4 0 0,-2 2 0,39-1 0,-15 4 0,-13 0 0,-7 0 0,-1 0 0,-1 0 0,-3 0 0,1 0 0,1 0 0,7 0 0,9 0 0,11 0 0,7 0 0,1 0 0,-8 0 0,-14 0 0,-13 0 0,-13 0 0,-11 0 0,-10-3 0,-12-9 0,6 7 0,22-6 0,37 11 0,-12 0 0,-14 0 0,2 0 0,29 0 0,-23 0 0,4 0 0,7 0 0,3 0 0,8 0 0,1 0 0,4 0 0,0 0 0,2 0 0,-1 0 0,-1 0 0,-1 0 0,-6 1 0,-1 1 0,-6 1 0,-2 1 0,-8 2 0,-2 1 0,-6 1 0,-2 1 0,42 8 0,-2-3 0,-4-5 0,-5-3 0,-8-3 0,-7-1 0,-4-2 0,2 0 0,2 0 0,-4 0 0,-3 0 0,-6 0 0,-2 0 0,3 0 0,5 0 0,7 0 0,5 0 0,7 0 0,1 0 0,0 0 0,-1 0 0,-6 0 0,-2 0 0,-3-2 0,-2-4 0,-3-4 0,-2-4 0,-2-1 0,0 0 0,0-2 0,3 2 0,0-1 0,-2 1 0,-5 3 0,-9 1 0,-2 0 0,-4 1 0,3 0 0,-1 2 0,-2 3 0,-6 0 0,-4 0 0,-2 3 0,-4-1 0,-1 3 0,-3 0 0,-1 0 0,1 0 0,0 0 0,0 0 0,0 0 0,0 0 0,2 0 0,5 0 0,7 0 0,6 0 0,1 0 0,-1 0 0,-3 0 0,-2 0 0,3 0 0,3 3 0,1 0 0,-3 0 0,-7-1 0,-6 1 0,-3 0 0,-3-1 0,-1 1 0,4 1 0,-10-3 0,3 4 0,-10-5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9:47:57.91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1 16383,'80'0'0,"-21"0"0,6 0 0,15 0 0,7 0 0,-17 0 0,4 1 0,3 1 0,18 3 0,3 2 0,-7-1 0,-5-1 0,-1 1 0,-10 2 0,4 1 0,-8 0 0,-8-1 0,-3 0 0,20 3 0,5 1 0,2 0 0,0 0 0,-9 0 0,-3-1 0,-10-2 0,-2-1 0,-11-2 0,-1-1 0,32 2 0,-9-2 0,-5-2 0,-3 0 0,3-1 0,-4-2 0,0 0 0,-1 2 0,-9 1 0,-5 0 0,-7 0 0,-3-3 0,3 0 0,4 0 0,6 0 0,6 0 0,6 0 0,2 0 0,3-3 0,-2-2 0,-1-2 0,-2-1 0,-6 2 0,-5 2 0,-8 2 0,-9 1 0,-7-1 0,-6-1 0,-3 0 0,0 1 0,0 2 0,7 0 0,7 0 0,8 0 0,7 0 0,0 0 0,-3 0 0,-5 0 0,-5 0 0,-3 0 0,2 0 0,0 2 0,1 2 0,-4-1 0,-6-1 0,-5-2 0,-6 0 0,-3 0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132EC-55D7-4A75-936D-7FA43CC884E5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048A6-DD9B-4C41-A10A-B229D4D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7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Satisfaction survey existing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BA61-B21B-96F5-CB74-00883FE22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02155-693D-F3B3-F4FD-B5524DEEA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8BE7-0DDA-0990-75F6-14064745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2AC8-3E3D-1E1E-E217-B4A55B64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99790-E680-F7EA-0C46-DBAAFFD6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3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6D88-B3A2-AAE0-0CB3-56B758A6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7614C-7C32-1D8E-199E-E3FD19D88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F5CF-D180-2C6E-BB35-4501912A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340D1-9819-962A-8B89-E13C0E24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B4A61-4B0B-39F3-1F0D-501A4C26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5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00648-02AE-D826-856A-B5CFB006A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C8A3C-EFB4-EA5A-7269-9B39D8C90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B6930-9092-7867-E5BC-66DC7CD6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54982-A427-2E62-C395-2CC7B0D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271A6-2DEA-13A3-632F-BC447F91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3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08F4-6504-86E3-5A18-DBB5B397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3606-C3F8-180F-811B-43034EDE5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48B3-0567-DDCC-2F0F-CE40F266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136FE-6C0B-8E89-75AB-0CF81F46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AF08-2632-8BCA-E735-85E03637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C796-3301-4E92-118B-0D10B7B3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8949C-252B-4B9F-C130-BA0DD82F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F00E0-248E-E673-03C3-5B31FA2A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48ADF-5B8D-F9FA-53ED-52C42469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7DAB4-70CE-9DED-B6CE-C0788604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6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CB8-62AA-747E-AE38-C444119D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390C-288A-7DD8-107E-2ADCED3BF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4B16C-B651-3F09-96E4-49EA1CC17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70B69-F392-7DC2-B2C9-AE76C00C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F409A-E5B7-36F0-CBAF-FCFDE9B2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3B371-AD93-19BF-4663-BAADED9B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7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E895-C3DD-07EA-1586-99575552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F560D-AE97-BD36-9908-27ABD6ECC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0644A-EAB7-9085-8238-9E5BA4F30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1F4C3-DA95-7457-1224-4ECBC2D31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45A89-626C-BAED-4451-7DFE14C02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00C64-6E4F-6886-0C46-59E62705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13A63-A8C3-141A-EF9F-3A8E32BE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0C3E4-68A4-70AF-A069-A40E964E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8BE9-3AB8-0280-FBE2-E6127E10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07A52-D00A-4CC8-BFD3-63290125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3ADAC-1C78-F742-681F-9AA52865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94509-B3FF-103F-92B0-E2800F0A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0FACC-8472-3DAE-DD04-9CBD469C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5FB6A-C665-9843-750C-5B1663C4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55E0D-5CC3-FF5C-4B5C-FEC628BD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5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1C29-F8F0-F753-CDCB-25DC3E7D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720B-8C01-83A5-D654-D75B86217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53BA2-24B7-E50D-4998-9ED693054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7F284-77B8-B4CC-6F9B-FF8794EA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F9064-7BA7-00D6-F2C1-A0C0F0E3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B842C-0FDF-E14B-641F-C3CC2F2F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3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DE66-A770-63E3-F303-4C039919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1495E-24A1-7136-A0BC-5B3F9211D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B6451-E796-F3E7-5620-3D925B844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C7106-6B43-7459-1F4E-C39494F8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9D6ED-EFE4-C1A9-ECF1-E82594B5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693A9-B334-B81F-3667-CE8D2DDE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C40A5-07BB-A32A-74F5-6156460C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602C1-191F-F5F4-8F9F-0C13086F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17A1-637C-BBD4-0AC3-975645157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9D84-A1B9-4C2B-A737-D1557E36CDE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6CFD-C71E-D061-6CAF-DB936D86E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5D6BC-AC76-2454-DB26-A0AC70EDD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5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8.png"/><Relationship Id="rId4" Type="http://schemas.openxmlformats.org/officeDocument/2006/relationships/customXml" Target="../ink/ink1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6048D1-1478-4337-3368-CFB52828E9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48641-970D-467A-DEE6-81BF8575E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A0019"/>
                </a:solidFill>
              </a:rPr>
              <a:t>Western Project Pre-Implementation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068D0-E192-5ABA-7101-7A3FDA775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Hannah </a:t>
            </a:r>
            <a:r>
              <a:rPr lang="en-US" b="1" dirty="0" err="1"/>
              <a:t>DeBruin</a:t>
            </a:r>
            <a:endParaRPr lang="en-US" b="1" dirty="0"/>
          </a:p>
          <a:p>
            <a:r>
              <a:rPr lang="en-US" b="1" dirty="0"/>
              <a:t>Weekly Meeting: Transit Data Subgroup</a:t>
            </a:r>
          </a:p>
          <a:p>
            <a:r>
              <a:rPr lang="en-US" b="1" dirty="0"/>
              <a:t>11/21/22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407B8B7-366F-1734-2F41-52E26E510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698" y="5901848"/>
            <a:ext cx="1554302" cy="87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A34AE-69C1-41C3-0C17-F245B6578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223" y="655775"/>
            <a:ext cx="6286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Contactless Fare Payment Resource from CTS Conference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(11/21/2022)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10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418AAB0-C3B2-1855-C0D7-EA6E8746C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50" y="1552987"/>
            <a:ext cx="10000504" cy="20913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B5DDBD-99AB-CECD-00F5-36FF3F492079}"/>
              </a:ext>
            </a:extLst>
          </p:cNvPr>
          <p:cNvSpPr txBox="1"/>
          <p:nvPr/>
        </p:nvSpPr>
        <p:spPr>
          <a:xfrm>
            <a:off x="643485" y="4249143"/>
            <a:ext cx="1090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</a:t>
            </a:r>
            <a:r>
              <a:rPr lang="en-US" dirty="0" err="1"/>
              <a:t>Yingling</a:t>
            </a:r>
            <a:r>
              <a:rPr lang="en-US" dirty="0"/>
              <a:t> Fan to request summary of results from our study area? Ask if there were any questions the team wishes they would’ve asked?</a:t>
            </a:r>
          </a:p>
        </p:txBody>
      </p:sp>
    </p:spTree>
    <p:extLst>
      <p:ext uri="{BB962C8B-B14F-4D97-AF65-F5344CB8AC3E}">
        <p14:creationId xmlns:p14="http://schemas.microsoft.com/office/powerpoint/2010/main" val="129810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50D354-293B-5989-D613-C98740372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21" y="1633969"/>
            <a:ext cx="11102975" cy="116417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Pre-Implementation Scope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(11/21/2022)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2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745C9C6-F9E4-96AF-0523-8136D7A7C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49" y="4318451"/>
            <a:ext cx="11102975" cy="17171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63A98B2-8C81-274C-42DD-2D2371015AED}"/>
              </a:ext>
            </a:extLst>
          </p:cNvPr>
          <p:cNvSpPr txBox="1"/>
          <p:nvPr/>
        </p:nvSpPr>
        <p:spPr>
          <a:xfrm>
            <a:off x="4282611" y="3932895"/>
            <a:ext cx="341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Compared to second two surveys:</a:t>
            </a:r>
          </a:p>
        </p:txBody>
      </p:sp>
    </p:spTree>
    <p:extLst>
      <p:ext uri="{BB962C8B-B14F-4D97-AF65-F5344CB8AC3E}">
        <p14:creationId xmlns:p14="http://schemas.microsoft.com/office/powerpoint/2010/main" val="388500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Pre-Implementation Scope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(11/21/2022)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3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D579B009-EE5A-445E-EBB8-9068FB6D4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10" y="1294612"/>
            <a:ext cx="10886413" cy="41858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25B901-7366-2660-54AC-259C25C30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77" y="5269628"/>
            <a:ext cx="9939543" cy="7670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05E652-032A-C1FE-3998-C83EAE7095A7}"/>
              </a:ext>
            </a:extLst>
          </p:cNvPr>
          <p:cNvSpPr txBox="1"/>
          <p:nvPr/>
        </p:nvSpPr>
        <p:spPr>
          <a:xfrm>
            <a:off x="7361297" y="5681990"/>
            <a:ext cx="4579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Logistic regression model?</a:t>
            </a:r>
          </a:p>
          <a:p>
            <a:r>
              <a:rPr lang="en-US" sz="1400" dirty="0"/>
              <a:t>Binary regression using cash, using contactless fare payment</a:t>
            </a:r>
          </a:p>
        </p:txBody>
      </p:sp>
    </p:spTree>
    <p:extLst>
      <p:ext uri="{BB962C8B-B14F-4D97-AF65-F5344CB8AC3E}">
        <p14:creationId xmlns:p14="http://schemas.microsoft.com/office/powerpoint/2010/main" val="35096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Pre-Implementation Scope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(11/21/2022)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4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8D3335EB-99B7-5585-9B84-4FAB270EE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95" y="1095858"/>
            <a:ext cx="8589010" cy="48504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A7E2D36-ED44-E634-3E5D-937EE1752D29}"/>
                  </a:ext>
                </a:extLst>
              </p14:cNvPr>
              <p14:cNvContentPartPr/>
              <p14:nvPr/>
            </p14:nvContentPartPr>
            <p14:xfrm>
              <a:off x="4305794" y="2924668"/>
              <a:ext cx="5706720" cy="54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A7E2D36-ED44-E634-3E5D-937EE1752D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1794" y="2816668"/>
                <a:ext cx="58143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FB87D80-D4E4-8F69-7331-460C81555B7E}"/>
                  </a:ext>
                </a:extLst>
              </p14:cNvPr>
              <p14:cNvContentPartPr/>
              <p14:nvPr/>
            </p14:nvContentPartPr>
            <p14:xfrm>
              <a:off x="2544314" y="3222388"/>
              <a:ext cx="7448400" cy="117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FB87D80-D4E4-8F69-7331-460C81555B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90674" y="3114388"/>
                <a:ext cx="75560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87289C6-461A-BA17-060D-2CF460C9D1FF}"/>
                  </a:ext>
                </a:extLst>
              </p14:cNvPr>
              <p14:cNvContentPartPr/>
              <p14:nvPr/>
            </p14:nvContentPartPr>
            <p14:xfrm>
              <a:off x="2519834" y="3548908"/>
              <a:ext cx="1575720" cy="73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87289C6-461A-BA17-060D-2CF460C9D1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6194" y="3441268"/>
                <a:ext cx="1683360" cy="2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997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Attitudes to Analyze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(11/21/2022)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5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68803E-8637-CB02-0839-8CFB163D5013}"/>
              </a:ext>
            </a:extLst>
          </p:cNvPr>
          <p:cNvSpPr txBox="1"/>
          <p:nvPr/>
        </p:nvSpPr>
        <p:spPr>
          <a:xfrm>
            <a:off x="677056" y="1095858"/>
            <a:ext cx="10837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Targeting both riders and surrounding community of 8 partner transit agencies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delivery mode? What has been discussed with office assisting us with implementation?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2-5 minutes, completed online or on paper aboard transit vehicles, second survey distributed through text to previous participants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“Current attitudes and behavior regarding public transit”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”With particular attention to fare payment technology” “whether the technology reduces contact between drivers and passengers to improve COVID-19 safety protocols and to increase rider boarding efficiency”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Goal: 1000 respondents, representative of the project area</a:t>
            </a:r>
          </a:p>
        </p:txBody>
      </p:sp>
    </p:spTree>
    <p:extLst>
      <p:ext uri="{BB962C8B-B14F-4D97-AF65-F5344CB8AC3E}">
        <p14:creationId xmlns:p14="http://schemas.microsoft.com/office/powerpoint/2010/main" val="190751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Attitudes to Analyze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(11/21/2022)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6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68803E-8637-CB02-0839-8CFB163D5013}"/>
              </a:ext>
            </a:extLst>
          </p:cNvPr>
          <p:cNvSpPr txBox="1"/>
          <p:nvPr/>
        </p:nvSpPr>
        <p:spPr>
          <a:xfrm>
            <a:off x="677056" y="1095858"/>
            <a:ext cx="10837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Targeting both riders and surrounding community of 8 partner transit agencies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2-5 minutes, completed online or on paper aboard transit vehicles, second and third survey distributed through text to previous participants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 sure to minimize number of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Collect cell phone numbers in first survey, for use in second and third surveys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”Current attitudes and behavior regarding public transit”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”With particular attention to fare payment technology” “whether the technology reduces contact between drivers and passengers to improve COVID-19 safety protocols and to increase rider boarding efficiency”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Goal: 1000 respondents, representative of the project area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5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Attitudes to Analyze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(11/21/2022)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7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68803E-8637-CB02-0839-8CFB163D5013}"/>
              </a:ext>
            </a:extLst>
          </p:cNvPr>
          <p:cNvSpPr txBox="1"/>
          <p:nvPr/>
        </p:nvSpPr>
        <p:spPr>
          <a:xfrm>
            <a:off x="677056" y="1095858"/>
            <a:ext cx="10837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Targeting both riders and surrounding community of 8 partner transit agencies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2-5 minutes, completed online or on paper aboard transit vehicles, second survey distributed through text to previous participants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”Current attitudes and behavior regarding public transit”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Frequency of use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Satisfaction with service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Service frequency, reliability, coverage satisfaction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Quality of buses, drivers,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Ease/efficiency of payment (could be compared in second survey?)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Concern about the risk of COVID-19 on transit vehicles (could be compared in second survey?)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Access to information for trip-planning (could be compared in third survey?)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”With particular attention to fare payment technology” “whether the technology reduces contact between drivers and passengers to improve COVID-19 safety protocols and to increase rider boarding efficiency”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Goal: 1000 respondents, representative of the project area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5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Attitudes to Analyze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(11/21/2022)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8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68803E-8637-CB02-0839-8CFB163D5013}"/>
              </a:ext>
            </a:extLst>
          </p:cNvPr>
          <p:cNvSpPr txBox="1"/>
          <p:nvPr/>
        </p:nvSpPr>
        <p:spPr>
          <a:xfrm>
            <a:off x="677056" y="1095858"/>
            <a:ext cx="108378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Targeting both riders and surrounding community of 8 partner transit agencies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2-5 minutes, completed online or on paper aboard transit vehicles, second survey distributed through text to previous participants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”Current attitudes and behavior regarding public transit”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”With particular attention to fare payment technology” “whether the technology reduces contact between drivers and passengers to improve COVID-19 safety protocols and to increase rider boarding efficiency”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Smartphone ownership, data plan restrictions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Banked status (access to savings account, checking account, debit card, credit card, prepaid/gift card, </a:t>
            </a:r>
            <a:r>
              <a:rPr lang="en-US" dirty="0" err="1"/>
              <a:t>paypal</a:t>
            </a:r>
            <a:r>
              <a:rPr lang="en-US" dirty="0"/>
              <a:t>/</a:t>
            </a:r>
            <a:r>
              <a:rPr lang="en-US" dirty="0" err="1"/>
              <a:t>venmo</a:t>
            </a:r>
            <a:r>
              <a:rPr lang="en-US" dirty="0"/>
              <a:t>/cash app) (use of contactless tap card payment since pandemic?)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Current payment method, comfort with contactless payment methods (</a:t>
            </a:r>
            <a:r>
              <a:rPr lang="en-US" dirty="0" err="1"/>
              <a:t>ie</a:t>
            </a:r>
            <a:r>
              <a:rPr lang="en-US" dirty="0"/>
              <a:t> sharing card information on website/app to buy fares), if cash wasn’t allowed in the future, what would they switch to?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Analysis should look at importance of fare payment in decision to use transit vs other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Goal: 1000 respondents, representative of the project area</a:t>
            </a:r>
          </a:p>
        </p:txBody>
      </p:sp>
    </p:spTree>
    <p:extLst>
      <p:ext uri="{BB962C8B-B14F-4D97-AF65-F5344CB8AC3E}">
        <p14:creationId xmlns:p14="http://schemas.microsoft.com/office/powerpoint/2010/main" val="391857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Attitudes to Analyze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(11/21/2022)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9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68803E-8637-CB02-0839-8CFB163D5013}"/>
              </a:ext>
            </a:extLst>
          </p:cNvPr>
          <p:cNvSpPr txBox="1"/>
          <p:nvPr/>
        </p:nvSpPr>
        <p:spPr>
          <a:xfrm>
            <a:off x="677056" y="1095858"/>
            <a:ext cx="10837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Targeting both riders and surrounding community of 8 partner transit agencies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2-5 minutes, completed online or on paper aboard transit vehicles, second survey distributed through text to previous participants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”Current attitudes and behavior regarding public transit”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”With particular attention to fare payment technology” “whether the technology reduces contact between drivers and passengers to improve COVID-19 safety protocols and to increase rider boarding efficiency”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Goal: 1000 respondents, representative of the project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Demographic information (age, gender, race, ethnicity, education level, employment status, income level, primary language, disability) (zip code?)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</TotalTime>
  <Words>796</Words>
  <Application>Microsoft Macintosh PowerPoint</Application>
  <PresentationFormat>Widescreen</PresentationFormat>
  <Paragraphs>86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Western Project Pre-Implementation 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PEV Equity, Public Charging, &amp; Justice40 Initiative</dc:title>
  <dc:creator>Hannah Debruin</dc:creator>
  <cp:lastModifiedBy>Hannah Debruin</cp:lastModifiedBy>
  <cp:revision>273</cp:revision>
  <dcterms:created xsi:type="dcterms:W3CDTF">2022-09-13T16:54:18Z</dcterms:created>
  <dcterms:modified xsi:type="dcterms:W3CDTF">2022-12-05T17:07:32Z</dcterms:modified>
</cp:coreProperties>
</file>