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77" r:id="rId4"/>
    <p:sldId id="276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9"/>
    <a:srgbClr val="FDCC6B"/>
    <a:srgbClr val="FFD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89"/>
    <p:restoredTop sz="94670"/>
  </p:normalViewPr>
  <p:slideViewPr>
    <p:cSldViewPr snapToGrid="0">
      <p:cViewPr varScale="1">
        <p:scale>
          <a:sx n="89" d="100"/>
          <a:sy n="89" d="100"/>
        </p:scale>
        <p:origin x="20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132EC-55D7-4A75-936D-7FA43CC884E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048A6-DD9B-4C41-A10A-B229D4D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BA61-B21B-96F5-CB74-00883FE22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02155-693D-F3B3-F4FD-B5524DEEA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8BE7-0DDA-0990-75F6-14064745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2AC8-3E3D-1E1E-E217-B4A55B64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9790-E680-F7EA-0C46-DBAAFFD6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3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6D88-B3A2-AAE0-0CB3-56B758A6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7614C-7C32-1D8E-199E-E3FD19D88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F5CF-D180-2C6E-BB35-4501912A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340D1-9819-962A-8B89-E13C0E24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B4A61-4B0B-39F3-1F0D-501A4C26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5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00648-02AE-D826-856A-B5CFB006A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C8A3C-EFB4-EA5A-7269-9B39D8C90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6930-9092-7867-E5BC-66DC7CD6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4982-A427-2E62-C395-2CC7B0D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71A6-2DEA-13A3-632F-BC447F91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08F4-6504-86E3-5A18-DBB5B397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3606-C3F8-180F-811B-43034EDE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48B3-0567-DDCC-2F0F-CE40F266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136FE-6C0B-8E89-75AB-0CF81F4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AF08-2632-8BCA-E735-85E03637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C796-3301-4E92-118B-0D10B7B3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8949C-252B-4B9F-C130-BA0DD82F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00E0-248E-E673-03C3-5B31FA2A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48ADF-5B8D-F9FA-53ED-52C42469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7DAB4-70CE-9DED-B6CE-C0788604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6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CB8-62AA-747E-AE38-C444119D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390C-288A-7DD8-107E-2ADCED3BF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4B16C-B651-3F09-96E4-49EA1CC17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70B69-F392-7DC2-B2C9-AE76C00C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409A-E5B7-36F0-CBAF-FCFDE9B2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B371-AD93-19BF-4663-BAADED9B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7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E895-C3DD-07EA-1586-99575552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F560D-AE97-BD36-9908-27ABD6ECC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0644A-EAB7-9085-8238-9E5BA4F30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1F4C3-DA95-7457-1224-4ECBC2D31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45A89-626C-BAED-4451-7DFE14C02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00C64-6E4F-6886-0C46-59E62705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13A63-A8C3-141A-EF9F-3A8E32BE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0C3E4-68A4-70AF-A069-A40E964E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8BE9-3AB8-0280-FBE2-E6127E10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07A52-D00A-4CC8-BFD3-63290125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3ADAC-1C78-F742-681F-9AA52865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94509-B3FF-103F-92B0-E2800F0A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0FACC-8472-3DAE-DD04-9CBD469C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5FB6A-C665-9843-750C-5B1663C4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55E0D-5CC3-FF5C-4B5C-FEC628BD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5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1C29-F8F0-F753-CDCB-25DC3E7D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720B-8C01-83A5-D654-D75B86217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53BA2-24B7-E50D-4998-9ED693054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7F284-77B8-B4CC-6F9B-FF8794EA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9064-7BA7-00D6-F2C1-A0C0F0E3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B842C-0FDF-E14B-641F-C3CC2F2F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3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DE66-A770-63E3-F303-4C039919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1495E-24A1-7136-A0BC-5B3F9211D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B6451-E796-F3E7-5620-3D925B844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C7106-6B43-7459-1F4E-C39494F8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9D6ED-EFE4-C1A9-ECF1-E82594B5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693A9-B334-B81F-3667-CE8D2DDE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C40A5-07BB-A32A-74F5-6156460C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602C1-191F-F5F4-8F9F-0C13086F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17A1-637C-BBD4-0AC3-975645157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9D84-A1B9-4C2B-A737-D1557E36CDEB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6CFD-C71E-D061-6CAF-DB936D86E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D6BC-AC76-2454-DB26-A0AC70EDD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6048D1-1478-4337-3368-CFB52828E9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48641-970D-467A-DEE6-81BF8575E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A0019"/>
                </a:solidFill>
              </a:rPr>
              <a:t>Contactless Fare Payment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068D0-E192-5ABA-7101-7A3FDA775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Hannah </a:t>
            </a:r>
            <a:r>
              <a:rPr lang="en-US" b="1" dirty="0" err="1"/>
              <a:t>DeBruin</a:t>
            </a:r>
            <a:endParaRPr lang="en-US" b="1" dirty="0"/>
          </a:p>
          <a:p>
            <a:r>
              <a:rPr lang="en-US" b="1" dirty="0"/>
              <a:t>Weekly Meeting: Transit Data Subgroup</a:t>
            </a:r>
          </a:p>
          <a:p>
            <a:r>
              <a:rPr lang="en-US" b="1" dirty="0"/>
              <a:t>10/12/22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407B8B7-366F-1734-2F41-52E26E51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698" y="5901848"/>
            <a:ext cx="1554302" cy="87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A34AE-69C1-41C3-0C17-F245B657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223" y="655775"/>
            <a:ext cx="6286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Open Loop Contactless Fare Payment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(10/03/2022)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2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A8F2AB13-FDC5-25EC-CDFC-BAC37D872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262"/>
            <a:ext cx="10515600" cy="4732337"/>
          </a:xfrm>
        </p:spPr>
        <p:txBody>
          <a:bodyPr>
            <a:normAutofit/>
          </a:bodyPr>
          <a:lstStyle/>
          <a:p>
            <a:r>
              <a:rPr lang="en-US" dirty="0"/>
              <a:t>Chicago and Salt Lake City before the pandemic, but had low rates of adoption</a:t>
            </a:r>
          </a:p>
          <a:p>
            <a:r>
              <a:rPr lang="en-US" dirty="0"/>
              <a:t>December 2020 NYC started entirely contactless pay, with Apple Pay, Google Pay, contactless bank cards, or special-purpose OMNY cards. Tap-to-pay increased 225% since the start of 2021 (MTA data July 2021)</a:t>
            </a:r>
          </a:p>
          <a:p>
            <a:r>
              <a:rPr lang="en-US" dirty="0"/>
              <a:t>In 2019 Dayton, Ohio installed validators that charged riders via the Transit app</a:t>
            </a:r>
          </a:p>
          <a:p>
            <a:r>
              <a:rPr lang="en-US" dirty="0"/>
              <a:t>Portland, Oregon was the first to use Google Pay, and has used Apple Pay since 2019</a:t>
            </a:r>
          </a:p>
        </p:txBody>
      </p:sp>
    </p:spTree>
    <p:extLst>
      <p:ext uri="{BB962C8B-B14F-4D97-AF65-F5344CB8AC3E}">
        <p14:creationId xmlns:p14="http://schemas.microsoft.com/office/powerpoint/2010/main" val="388500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Contactless Payment Generally Since Pandemic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(10/03/2022)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3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A8F2AB13-FDC5-25EC-CDFC-BAC37D872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262"/>
            <a:ext cx="10515600" cy="4732337"/>
          </a:xfrm>
        </p:spPr>
        <p:txBody>
          <a:bodyPr>
            <a:normAutofit/>
          </a:bodyPr>
          <a:lstStyle/>
          <a:p>
            <a:r>
              <a:rPr lang="en-US" dirty="0"/>
              <a:t>April 2020 Mastercard global (19 countries) consumer study:</a:t>
            </a:r>
          </a:p>
          <a:p>
            <a:pPr lvl="1"/>
            <a:r>
              <a:rPr lang="en-US" dirty="0"/>
              <a:t>80% use contactless payment</a:t>
            </a:r>
          </a:p>
          <a:p>
            <a:pPr lvl="1"/>
            <a:r>
              <a:rPr lang="en-US" dirty="0"/>
              <a:t>82% view contactless as the cleaner way to pay</a:t>
            </a:r>
          </a:p>
          <a:p>
            <a:pPr lvl="1"/>
            <a:r>
              <a:rPr lang="en-US" dirty="0"/>
              <a:t>Contactless payments 10 times faster than other in-person payment methods</a:t>
            </a:r>
          </a:p>
          <a:p>
            <a:pPr lvl="1"/>
            <a:r>
              <a:rPr lang="en-US" dirty="0"/>
              <a:t>52% of respondents under 35 years old use contactless-enabled cards</a:t>
            </a:r>
          </a:p>
          <a:p>
            <a:pPr lvl="1"/>
            <a:r>
              <a:rPr lang="en-US" dirty="0"/>
              <a:t>74% will continue to use contactless post-pandemic</a:t>
            </a:r>
          </a:p>
          <a:p>
            <a:pPr lvl="1"/>
            <a:r>
              <a:rPr lang="en-US" dirty="0"/>
              <a:t>40% growth in total # contactless transactions in first quarter of 2020</a:t>
            </a:r>
          </a:p>
          <a:p>
            <a:pPr lvl="1"/>
            <a:r>
              <a:rPr lang="en-US" dirty="0"/>
              <a:t>80% of contactless transactions are under $25 (could replace cash purchases)</a:t>
            </a:r>
          </a:p>
        </p:txBody>
      </p:sp>
    </p:spTree>
    <p:extLst>
      <p:ext uri="{BB962C8B-B14F-4D97-AF65-F5344CB8AC3E}">
        <p14:creationId xmlns:p14="http://schemas.microsoft.com/office/powerpoint/2010/main" val="84992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Survey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(10/03/2022)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4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AEDF701E-9243-7AEC-9B51-08E55B72F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262"/>
            <a:ext cx="5257800" cy="4732337"/>
          </a:xfrm>
        </p:spPr>
        <p:txBody>
          <a:bodyPr>
            <a:normAutofit/>
          </a:bodyPr>
          <a:lstStyle/>
          <a:p>
            <a:r>
              <a:rPr lang="en-US" dirty="0"/>
              <a:t>Target existing riders v potential riders?</a:t>
            </a:r>
          </a:p>
          <a:p>
            <a:pPr lvl="1"/>
            <a:r>
              <a:rPr lang="en-US" dirty="0"/>
              <a:t>On-board paper surveys v web/mail surveys</a:t>
            </a:r>
          </a:p>
          <a:p>
            <a:r>
              <a:rPr lang="en-US" dirty="0"/>
              <a:t>Paper surveys v digital surveys</a:t>
            </a:r>
          </a:p>
          <a:p>
            <a:pPr lvl="1"/>
            <a:r>
              <a:rPr lang="en-US" dirty="0"/>
              <a:t>Data synthesis easier with a digital format, but is it accessible/intuitive to all?</a:t>
            </a:r>
          </a:p>
          <a:p>
            <a:pPr lvl="1"/>
            <a:r>
              <a:rPr lang="en-US" dirty="0"/>
              <a:t>Want to minimize response bias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8B52BAE-B480-B2B6-22FE-611FA8529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493" y="1129747"/>
            <a:ext cx="552622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Will Continue Reviewing for Survey Distribution Choices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(10/03/2022)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5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2FF0814-B042-BFAD-2CA5-D7A2CC77E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2" y="1647342"/>
            <a:ext cx="6819959" cy="4351337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825517-9F19-8A20-7C29-482C5AE74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95" y="2145576"/>
            <a:ext cx="5577441" cy="189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1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275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Contactless Fare Payment Review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PEV Equity, Public Charging, &amp; Justice40 Initiative</dc:title>
  <dc:creator>Hannah Debruin</dc:creator>
  <cp:lastModifiedBy>Hannah Debruin</cp:lastModifiedBy>
  <cp:revision>181</cp:revision>
  <dcterms:created xsi:type="dcterms:W3CDTF">2022-09-13T16:54:18Z</dcterms:created>
  <dcterms:modified xsi:type="dcterms:W3CDTF">2022-10-12T15:00:37Z</dcterms:modified>
</cp:coreProperties>
</file>