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64592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19"/>
    <a:srgbClr val="FFC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/>
    <p:restoredTop sz="94694"/>
  </p:normalViewPr>
  <p:slideViewPr>
    <p:cSldViewPr snapToGrid="0">
      <p:cViewPr varScale="1">
        <p:scale>
          <a:sx n="75" d="100"/>
          <a:sy n="75" d="100"/>
        </p:scale>
        <p:origin x="1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795781"/>
            <a:ext cx="1399032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763261"/>
            <a:ext cx="123444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2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4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584200"/>
            <a:ext cx="354901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584200"/>
            <a:ext cx="10441305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3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5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735583"/>
            <a:ext cx="1419606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343143"/>
            <a:ext cx="1419606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0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7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84202"/>
            <a:ext cx="141960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689861"/>
            <a:ext cx="6963012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008120"/>
            <a:ext cx="6963012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689861"/>
            <a:ext cx="699730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008120"/>
            <a:ext cx="6997304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3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0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579882"/>
            <a:ext cx="833247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9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579882"/>
            <a:ext cx="833247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0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84202"/>
            <a:ext cx="141960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921000"/>
            <a:ext cx="141960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0170162"/>
            <a:ext cx="55549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4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E994BBF-F5E1-E389-5EBA-DDC05AAC9E53}"/>
              </a:ext>
            </a:extLst>
          </p:cNvPr>
          <p:cNvSpPr>
            <a:spLocks noChangeAspect="1"/>
          </p:cNvSpPr>
          <p:nvPr/>
        </p:nvSpPr>
        <p:spPr>
          <a:xfrm>
            <a:off x="-26815391" y="-61540894"/>
            <a:ext cx="65273605" cy="65212361"/>
          </a:xfrm>
          <a:prstGeom prst="ellipse">
            <a:avLst/>
          </a:prstGeom>
          <a:solidFill>
            <a:srgbClr val="FFC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0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F80E42-2DB0-8C6C-B388-A98A8FFB5055}"/>
              </a:ext>
            </a:extLst>
          </p:cNvPr>
          <p:cNvSpPr>
            <a:spLocks noChangeAspect="1"/>
          </p:cNvSpPr>
          <p:nvPr/>
        </p:nvSpPr>
        <p:spPr>
          <a:xfrm>
            <a:off x="12985114" y="7888493"/>
            <a:ext cx="4046953" cy="4043157"/>
          </a:xfrm>
          <a:prstGeom prst="ellipse">
            <a:avLst/>
          </a:prstGeom>
          <a:solidFill>
            <a:srgbClr val="FFC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09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73B1055-8671-5C29-18E4-D0D4B9B92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4414" y="9105181"/>
            <a:ext cx="2294965" cy="129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1789AA-794C-2AB9-9AB1-8529C1C10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2455" y="367602"/>
            <a:ext cx="2677193" cy="1511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8CA802-6695-5B1D-6B9F-F953144B7559}"/>
              </a:ext>
            </a:extLst>
          </p:cNvPr>
          <p:cNvSpPr txBox="1"/>
          <p:nvPr/>
        </p:nvSpPr>
        <p:spPr>
          <a:xfrm>
            <a:off x="1612541" y="352455"/>
            <a:ext cx="8134663" cy="961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47" b="1" dirty="0"/>
              <a:t>Transit Survey Participants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946E0-8606-5898-D30C-124035DDA81B}"/>
              </a:ext>
            </a:extLst>
          </p:cNvPr>
          <p:cNvSpPr txBox="1"/>
          <p:nvPr/>
        </p:nvSpPr>
        <p:spPr>
          <a:xfrm>
            <a:off x="1612540" y="870841"/>
            <a:ext cx="4915000" cy="1830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94" b="1" u="sng" dirty="0">
                <a:solidFill>
                  <a:srgbClr val="7A0019"/>
                </a:solidFill>
              </a:rPr>
              <a:t>Wanted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6DDC64-0557-2686-3C2D-4CE073426176}"/>
              </a:ext>
            </a:extLst>
          </p:cNvPr>
          <p:cNvGrpSpPr>
            <a:grpSpLocks noChangeAspect="1"/>
          </p:cNvGrpSpPr>
          <p:nvPr/>
        </p:nvGrpSpPr>
        <p:grpSpPr>
          <a:xfrm>
            <a:off x="9065970" y="3379704"/>
            <a:ext cx="5814583" cy="5809129"/>
            <a:chOff x="4828894" y="3108813"/>
            <a:chExt cx="4118663" cy="41148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D004A68-7707-9694-CE36-1F11A42831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28894" y="3108813"/>
              <a:ext cx="4118663" cy="4114800"/>
            </a:xfrm>
            <a:prstGeom prst="ellipse">
              <a:avLst/>
            </a:prstGeom>
            <a:solidFill>
              <a:srgbClr val="7A00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909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435720-0E39-298C-C4C5-4689EAA76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6274" y="3734262"/>
              <a:ext cx="2863902" cy="2863902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E4611CA-7E56-FED9-803F-144F664714F5}"/>
              </a:ext>
            </a:extLst>
          </p:cNvPr>
          <p:cNvSpPr txBox="1"/>
          <p:nvPr/>
        </p:nvSpPr>
        <p:spPr>
          <a:xfrm>
            <a:off x="1612540" y="2604432"/>
            <a:ext cx="10306882" cy="70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53" b="1" dirty="0"/>
              <a:t>Enter to win one of ten $50 Visa </a:t>
            </a:r>
            <a:r>
              <a:rPr lang="en-US" sz="3953" b="1" dirty="0" err="1"/>
              <a:t>giftcards</a:t>
            </a:r>
            <a:r>
              <a:rPr lang="en-US" sz="3953" b="1" dirty="0"/>
              <a:t>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0EE3C6-B262-C1DC-A3F4-3C6ED0020C4B}"/>
              </a:ext>
            </a:extLst>
          </p:cNvPr>
          <p:cNvSpPr txBox="1"/>
          <p:nvPr/>
        </p:nvSpPr>
        <p:spPr>
          <a:xfrm>
            <a:off x="1205233" y="4044212"/>
            <a:ext cx="6905675" cy="5827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88" b="1" dirty="0"/>
              <a:t>The University of Minnesota is seeking Western Minnesota residents age 18+ to study regional attitudes about public transit, health and safety measures during the COVID-19 pandemic, and transit fare payment methods before the deployment of new technology.</a:t>
            </a:r>
          </a:p>
          <a:p>
            <a:endParaRPr lang="en-US" sz="3388" b="1" dirty="0"/>
          </a:p>
          <a:p>
            <a:r>
              <a:rPr lang="en-US" sz="3388" b="1" dirty="0"/>
              <a:t>If </a:t>
            </a:r>
            <a:r>
              <a:rPr lang="en-US" sz="3388" b="1" dirty="0">
                <a:latin typeface="Calibri" panose="020F0502020204030204" pitchFamily="34" charset="0"/>
                <a:cs typeface="Calibri" panose="020F0502020204030204" pitchFamily="34" charset="0"/>
              </a:rPr>
              <a:t>interested in participating, scan the QR code or visit the following link: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96DE66-C8CE-D5FD-6DE2-6F00AA3DF183}"/>
              </a:ext>
            </a:extLst>
          </p:cNvPr>
          <p:cNvSpPr txBox="1"/>
          <p:nvPr/>
        </p:nvSpPr>
        <p:spPr>
          <a:xfrm>
            <a:off x="1205233" y="9910072"/>
            <a:ext cx="7961347" cy="483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41" b="1" dirty="0">
                <a:solidFill>
                  <a:srgbClr val="2629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2541" b="1" dirty="0" err="1">
                <a:solidFill>
                  <a:srgbClr val="2629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umn.qualtrics.com</a:t>
            </a:r>
            <a:r>
              <a:rPr lang="en-US" sz="2541" b="1" dirty="0">
                <a:solidFill>
                  <a:srgbClr val="2629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541" b="1" dirty="0" err="1">
                <a:solidFill>
                  <a:srgbClr val="2629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jfe</a:t>
            </a:r>
            <a:r>
              <a:rPr lang="en-US" sz="2541" b="1" dirty="0">
                <a:solidFill>
                  <a:srgbClr val="2629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/form/SV_bvjdpx7YlDK4j3g</a:t>
            </a:r>
          </a:p>
        </p:txBody>
      </p:sp>
    </p:spTree>
    <p:extLst>
      <p:ext uri="{BB962C8B-B14F-4D97-AF65-F5344CB8AC3E}">
        <p14:creationId xmlns:p14="http://schemas.microsoft.com/office/powerpoint/2010/main" val="38159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55</TotalTime>
  <Words>86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DeBruin</dc:creator>
  <cp:lastModifiedBy>Hannah DeBruin</cp:lastModifiedBy>
  <cp:revision>10</cp:revision>
  <dcterms:created xsi:type="dcterms:W3CDTF">2023-01-27T19:51:15Z</dcterms:created>
  <dcterms:modified xsi:type="dcterms:W3CDTF">2023-02-01T14:33:33Z</dcterms:modified>
</cp:coreProperties>
</file>