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DCC6B"/>
    <a:srgbClr val="FF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936"/>
    <p:restoredTop sz="94700"/>
  </p:normalViewPr>
  <p:slideViewPr>
    <p:cSldViewPr snapToGrid="0">
      <p:cViewPr varScale="1">
        <p:scale>
          <a:sx n="74" d="100"/>
          <a:sy n="74" d="100"/>
        </p:scale>
        <p:origin x="18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132EC-55D7-4A75-936D-7FA43CC884E5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8A6-DD9B-4C41-A10A-B229D4D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6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2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61-B21B-96F5-CB74-00883FE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2155-693D-F3B3-F4FD-B5524DEE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8BE7-0DDA-0990-75F6-1406474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AC8-3E3D-1E1E-E217-B4A55B6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9790-E680-F7EA-0C46-DBAAFFD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D88-B3A2-AAE0-0CB3-56B758A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614C-7C32-1D8E-199E-E3FD19D8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F5CF-D180-2C6E-BB35-4501912A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40D1-9819-962A-8B89-E13C0E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4A61-4B0B-39F3-1F0D-501A4C2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0648-02AE-D826-856A-B5CFB006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C8A3C-EFB4-EA5A-7269-9B39D8C9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6930-9092-7867-E5BC-66DC7CD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4982-A427-2E62-C395-2CC7B0D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1A6-2DEA-13A3-632F-BC447F9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8F4-6504-86E3-5A18-DBB5B39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606-C3F8-180F-811B-43034E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48B3-0567-DDCC-2F0F-CE40F26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6FE-6C0B-8E89-75AB-0CF81F4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AF08-2632-8BCA-E735-85E0363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796-3301-4E92-118B-0D10B7B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949C-252B-4B9F-C130-BA0DD82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00E0-248E-E673-03C3-5B31FA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8ADF-5B8D-F9FA-53ED-52C4246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DAB4-70CE-9DED-B6CE-C078860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8-62AA-747E-AE38-C444119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90C-288A-7DD8-107E-2ADCED3B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B16C-B651-3F09-96E4-49EA1CC1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0B69-F392-7DC2-B2C9-AE76C00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09A-E5B7-36F0-CBAF-FCFDE9B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371-AD93-19BF-4663-BAADED9B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895-C3DD-07EA-1586-9957555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60D-AE97-BD36-9908-27ABD6EC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644A-EAB7-9085-8238-9E5BA4F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F4C3-DA95-7457-1224-4ECBC2D3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5A89-626C-BAED-4451-7DFE14C0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0C64-6E4F-6886-0C46-59E627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3A63-A8C3-141A-EF9F-3A8E32B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3E4-68A4-70AF-A069-A40E96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BE9-3AB8-0280-FBE2-E6127E1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7A52-D00A-4CC8-BFD3-63290125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ADAC-1C78-F742-681F-9AA5286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09-B3FF-103F-92B0-E2800F0A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FACC-8472-3DAE-DD04-9CBD469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FB6A-C665-9843-750C-5B1663C4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5E0D-5CC3-FF5C-4B5C-FEC628B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C29-F8F0-F753-CDCB-25DC3E7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20B-8C01-83A5-D654-D75B8621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3BA2-24B7-E50D-4998-9ED69305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F284-77B8-B4CC-6F9B-FF8794E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9064-7BA7-00D6-F2C1-A0C0F0E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842C-0FDF-E14B-641F-C3CC2F2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66-A770-63E3-F303-4C03991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1495E-24A1-7136-A0BC-5B3F9211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451-E796-F3E7-5620-3D925B84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7106-6B43-7459-1F4E-C39494F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D6ED-EFE4-C1A9-ECF1-E82594B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93A9-B334-B81F-3667-CE8D2DD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40A5-07BB-A32A-74F5-6156460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02C1-191F-F5F4-8F9F-0C13086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7A1-637C-BBD4-0AC3-97564515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D84-A1B9-4C2B-A737-D1557E36CDEB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CFD-C71E-D061-6CAF-DB936D86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D6BC-AC76-2454-DB26-A0AC70ED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048D1-1478-4337-3368-CFB52828E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8641-970D-467A-DEE6-81BF8575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A0019"/>
                </a:solidFill>
              </a:rPr>
              <a:t>Electrification, Automation, Shared Mobility, Micro-mobility and Transit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68D0-E192-5ABA-7101-7A3FDA775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Hannah </a:t>
            </a:r>
            <a:r>
              <a:rPr lang="en-US" b="1" dirty="0" err="1"/>
              <a:t>DeBruin</a:t>
            </a:r>
            <a:endParaRPr lang="en-US" b="1" dirty="0"/>
          </a:p>
          <a:p>
            <a:r>
              <a:rPr lang="en-US" b="1" dirty="0"/>
              <a:t>Weekly Meeting: Transit Data Subgroup</a:t>
            </a:r>
          </a:p>
          <a:p>
            <a:r>
              <a:rPr lang="en-US" b="1" dirty="0"/>
              <a:t>9/21/22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07B8B7-366F-1734-2F41-52E26E51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98" y="5901848"/>
            <a:ext cx="1554302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34AE-69C1-41C3-0C17-F245B657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3" y="655775"/>
            <a:ext cx="62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B3A0A-BA6D-A5D4-583C-FE56BBEC5E7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88055-E26A-5DDF-952B-763FA2D64B8E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4170C7-CABE-CF05-BED3-31C10DE028D6}"/>
              </a:ext>
            </a:extLst>
          </p:cNvPr>
          <p:cNvSpPr txBox="1">
            <a:spLocks/>
          </p:cNvSpPr>
          <p:nvPr/>
        </p:nvSpPr>
        <p:spPr>
          <a:xfrm>
            <a:off x="132521" y="181458"/>
            <a:ext cx="10609459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Micro-mobility Competing with Transit (Risks)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A367B-539D-47A7-23BF-34FC3A4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F7A983-7770-7E5F-036D-4B4D1E629941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(9/21/2022)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61855B-0381-DC54-0324-7C3FF4581940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43BC2-D84B-F949-2EF0-ED2946A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D65FF2-7DB3-8B66-2715-EF34F83F1103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BE8E2-DFC8-51EB-CEF2-63BDEB867991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C37D6D-1232-56EF-B563-3638D10D8ED5}"/>
              </a:ext>
            </a:extLst>
          </p:cNvPr>
          <p:cNvSpPr txBox="1"/>
          <p:nvPr/>
        </p:nvSpPr>
        <p:spPr>
          <a:xfrm>
            <a:off x="318052" y="1364974"/>
            <a:ext cx="113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replace transit mobility in short trips?</a:t>
            </a:r>
          </a:p>
        </p:txBody>
      </p:sp>
    </p:spTree>
    <p:extLst>
      <p:ext uri="{BB962C8B-B14F-4D97-AF65-F5344CB8AC3E}">
        <p14:creationId xmlns:p14="http://schemas.microsoft.com/office/powerpoint/2010/main" val="383479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01F6-6FFA-75B1-619E-E6F6921E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0EEE-1C43-A79F-4989-8787D58A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20778"/>
            <a:ext cx="664952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Interactions between transit and new tech:</a:t>
            </a:r>
          </a:p>
          <a:p>
            <a:r>
              <a:rPr lang="en-US" dirty="0"/>
              <a:t>Ridership (mode choice)</a:t>
            </a:r>
          </a:p>
          <a:p>
            <a:r>
              <a:rPr lang="en-US" dirty="0"/>
              <a:t>Efficiency of transit operations (congestion of road network)</a:t>
            </a:r>
          </a:p>
          <a:p>
            <a:r>
              <a:rPr lang="en-US" dirty="0"/>
              <a:t>Funding (could tax revenue be generated from new tech?)</a:t>
            </a:r>
          </a:p>
          <a:p>
            <a:r>
              <a:rPr lang="en-US" dirty="0"/>
              <a:t>Land development patterns (could this technology contribute to sprawl?)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Network Positives/Concerns:</a:t>
            </a:r>
          </a:p>
          <a:p>
            <a:r>
              <a:rPr lang="en-US" dirty="0"/>
              <a:t>Comfort/safety</a:t>
            </a:r>
          </a:p>
          <a:p>
            <a:r>
              <a:rPr lang="en-US" dirty="0"/>
              <a:t>Environmental externalities (air quality, noise pollution, public health)</a:t>
            </a:r>
          </a:p>
          <a:p>
            <a:r>
              <a:rPr lang="en-US" dirty="0"/>
              <a:t>Serving mobility needs (peak, off-peak commutes, discretionary travel)</a:t>
            </a:r>
          </a:p>
          <a:p>
            <a:r>
              <a:rPr lang="en-US" dirty="0"/>
              <a:t>Operating costs (less drivers, cheaper fuel,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7CE0-9407-480E-3315-6732D408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729" y="1512798"/>
            <a:ext cx="4451611" cy="4148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3056AE-21A3-10ED-3AF1-B288AFB729A4}"/>
              </a:ext>
            </a:extLst>
          </p:cNvPr>
          <p:cNvSpPr txBox="1"/>
          <p:nvPr/>
        </p:nvSpPr>
        <p:spPr>
          <a:xfrm>
            <a:off x="8850701" y="5661654"/>
            <a:ext cx="250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 Strategic Goals</a:t>
            </a:r>
          </a:p>
        </p:txBody>
      </p:sp>
    </p:spTree>
    <p:extLst>
      <p:ext uri="{BB962C8B-B14F-4D97-AF65-F5344CB8AC3E}">
        <p14:creationId xmlns:p14="http://schemas.microsoft.com/office/powerpoint/2010/main" val="388500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B3A0A-BA6D-A5D4-583C-FE56BBEC5E7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88055-E26A-5DDF-952B-763FA2D64B8E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4170C7-CABE-CF05-BED3-31C10DE028D6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Electrification Complimenting Transit (Opportunities)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A367B-539D-47A7-23BF-34FC3A4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F7A983-7770-7E5F-036D-4B4D1E629941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(9/21/2022)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61855B-0381-DC54-0324-7C3FF4581940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43BC2-D84B-F949-2EF0-ED2946A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D65FF2-7DB3-8B66-2715-EF34F83F1103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BE8E2-DFC8-51EB-CEF2-63BDEB867991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031737-729F-A277-FC99-D8F16AB06AFD}"/>
              </a:ext>
            </a:extLst>
          </p:cNvPr>
          <p:cNvSpPr txBox="1"/>
          <p:nvPr/>
        </p:nvSpPr>
        <p:spPr>
          <a:xfrm>
            <a:off x="318052" y="1364974"/>
            <a:ext cx="7422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Fleet electrification – feasibility? Benefits? State of practice?? Policy incentives?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Vehicle range, charging, and route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Fleet replacement timeline planning (Metro Transit released a zero-emissions bus transition plan in February 2022, see figure to the right)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Generally lower operating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Park-and-ride charging – has this been implemented at 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DE273F-93BE-C0E0-7C63-4B6E3B91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69" y="1034649"/>
            <a:ext cx="4233510" cy="52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4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B3A0A-BA6D-A5D4-583C-FE56BBEC5E7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88055-E26A-5DDF-952B-763FA2D64B8E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4170C7-CABE-CF05-BED3-31C10DE028D6}"/>
              </a:ext>
            </a:extLst>
          </p:cNvPr>
          <p:cNvSpPr txBox="1">
            <a:spLocks/>
          </p:cNvSpPr>
          <p:nvPr/>
        </p:nvSpPr>
        <p:spPr>
          <a:xfrm>
            <a:off x="132521" y="181458"/>
            <a:ext cx="10644969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Electrification Competing with Transit (Risks)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A367B-539D-47A7-23BF-34FC3A4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F7A983-7770-7E5F-036D-4B4D1E629941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(9/21/2022)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61855B-0381-DC54-0324-7C3FF4581940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43BC2-D84B-F949-2EF0-ED2946A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D65FF2-7DB3-8B66-2715-EF34F83F1103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BE8E2-DFC8-51EB-CEF2-63BDEB867991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E0A1E3-662F-3122-822C-E5451B1611EC}"/>
              </a:ext>
            </a:extLst>
          </p:cNvPr>
          <p:cNvSpPr txBox="1"/>
          <p:nvPr/>
        </p:nvSpPr>
        <p:spPr>
          <a:xfrm>
            <a:off x="318052" y="1364974"/>
            <a:ext cx="11369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Choice riders on the basis of environmental concerns might leave for PEV ownership – </a:t>
            </a:r>
            <a:r>
              <a:rPr lang="en-US" b="1" dirty="0"/>
              <a:t>mode choice switch???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PEVs are still cars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Traffic congestion that interferes with transit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Parking requirements that contribute to land use sprawl, making walking/biking/transit more challenging</a:t>
            </a:r>
          </a:p>
        </p:txBody>
      </p:sp>
    </p:spTree>
    <p:extLst>
      <p:ext uri="{BB962C8B-B14F-4D97-AF65-F5344CB8AC3E}">
        <p14:creationId xmlns:p14="http://schemas.microsoft.com/office/powerpoint/2010/main" val="315172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B3A0A-BA6D-A5D4-583C-FE56BBEC5E7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88055-E26A-5DDF-952B-763FA2D64B8E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4170C7-CABE-CF05-BED3-31C10DE028D6}"/>
              </a:ext>
            </a:extLst>
          </p:cNvPr>
          <p:cNvSpPr txBox="1">
            <a:spLocks/>
          </p:cNvSpPr>
          <p:nvPr/>
        </p:nvSpPr>
        <p:spPr>
          <a:xfrm>
            <a:off x="132521" y="181458"/>
            <a:ext cx="10609459" cy="73294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Automation Complimenting Transit (Opportunities)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A367B-539D-47A7-23BF-34FC3A4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F7A983-7770-7E5F-036D-4B4D1E629941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(9/21/2022)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61855B-0381-DC54-0324-7C3FF4581940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43BC2-D84B-F949-2EF0-ED2946A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D65FF2-7DB3-8B66-2715-EF34F83F1103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BE8E2-DFC8-51EB-CEF2-63BDEB867991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487AEC-5589-1B74-75FD-B8FED6BB799D}"/>
              </a:ext>
            </a:extLst>
          </p:cNvPr>
          <p:cNvSpPr txBox="1"/>
          <p:nvPr/>
        </p:nvSpPr>
        <p:spPr>
          <a:xfrm>
            <a:off x="318052" y="1364974"/>
            <a:ext cx="11369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Autonomous transit vehicles – state of practice? feasibility? regulation?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Autonomous vehicles allow for more efficient system (they’re more predictable, less in the way of transit operations) – AV interaction with transit?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compliment for first/last mile door-to-door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safer for passengers and other road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shared public system, might be more valid option for riders who prefer privacy, still less externalities than driving alone</a:t>
            </a:r>
          </a:p>
        </p:txBody>
      </p:sp>
    </p:spTree>
    <p:extLst>
      <p:ext uri="{BB962C8B-B14F-4D97-AF65-F5344CB8AC3E}">
        <p14:creationId xmlns:p14="http://schemas.microsoft.com/office/powerpoint/2010/main" val="298128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B3A0A-BA6D-A5D4-583C-FE56BBEC5E7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88055-E26A-5DDF-952B-763FA2D64B8E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4170C7-CABE-CF05-BED3-31C10DE028D6}"/>
              </a:ext>
            </a:extLst>
          </p:cNvPr>
          <p:cNvSpPr txBox="1">
            <a:spLocks/>
          </p:cNvSpPr>
          <p:nvPr/>
        </p:nvSpPr>
        <p:spPr>
          <a:xfrm>
            <a:off x="132521" y="181458"/>
            <a:ext cx="10609459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Automation Competing with Transit (Risks)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A367B-539D-47A7-23BF-34FC3A4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F7A983-7770-7E5F-036D-4B4D1E629941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(9/21/2022)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61855B-0381-DC54-0324-7C3FF4581940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43BC2-D84B-F949-2EF0-ED2946A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D65FF2-7DB3-8B66-2715-EF34F83F1103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BE8E2-DFC8-51EB-CEF2-63BDEB867991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06889B-E2F4-194A-66B2-CEB904390438}"/>
              </a:ext>
            </a:extLst>
          </p:cNvPr>
          <p:cNvSpPr txBox="1"/>
          <p:nvPr/>
        </p:nvSpPr>
        <p:spPr>
          <a:xfrm>
            <a:off x="318052" y="1364974"/>
            <a:ext cx="11369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AVs are still cars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Still contribute to congestion (how much?)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privately owned, same sprawl concerns for parking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Transit choice riders who value productivity in transit could switch modes – has this been studied? </a:t>
            </a:r>
          </a:p>
        </p:txBody>
      </p:sp>
    </p:spTree>
    <p:extLst>
      <p:ext uri="{BB962C8B-B14F-4D97-AF65-F5344CB8AC3E}">
        <p14:creationId xmlns:p14="http://schemas.microsoft.com/office/powerpoint/2010/main" val="284341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B3A0A-BA6D-A5D4-583C-FE56BBEC5E7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88055-E26A-5DDF-952B-763FA2D64B8E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4170C7-CABE-CF05-BED3-31C10DE028D6}"/>
              </a:ext>
            </a:extLst>
          </p:cNvPr>
          <p:cNvSpPr txBox="1">
            <a:spLocks/>
          </p:cNvSpPr>
          <p:nvPr/>
        </p:nvSpPr>
        <p:spPr>
          <a:xfrm>
            <a:off x="132521" y="181458"/>
            <a:ext cx="10609459" cy="73294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Shared Mobility Complimenting Transit (Opportunities)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A367B-539D-47A7-23BF-34FC3A4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F7A983-7770-7E5F-036D-4B4D1E629941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(9/21/2022)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61855B-0381-DC54-0324-7C3FF4581940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43BC2-D84B-F949-2EF0-ED2946A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D65FF2-7DB3-8B66-2715-EF34F83F1103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BE8E2-DFC8-51EB-CEF2-63BDEB867991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40814C-DB7A-7C46-2740-1F6D1A42D771}"/>
              </a:ext>
            </a:extLst>
          </p:cNvPr>
          <p:cNvSpPr txBox="1"/>
          <p:nvPr/>
        </p:nvSpPr>
        <p:spPr>
          <a:xfrm>
            <a:off x="318052" y="1364974"/>
            <a:ext cx="11369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and last mile connections? – carsharing stations near transit stops??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varied mobility needs can be met without individual car ownership (</a:t>
            </a:r>
            <a:r>
              <a:rPr lang="en-US" dirty="0" err="1"/>
              <a:t>ie</a:t>
            </a:r>
            <a:r>
              <a:rPr lang="en-US" dirty="0"/>
              <a:t> can use transit for commute, carshare for errands)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taxed, could provide additional transit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cars on the road -&gt; less congestion, more safety, less sprawl,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lower density areas, more demand-responsive transit (TNC)</a:t>
            </a:r>
          </a:p>
        </p:txBody>
      </p:sp>
    </p:spTree>
    <p:extLst>
      <p:ext uri="{BB962C8B-B14F-4D97-AF65-F5344CB8AC3E}">
        <p14:creationId xmlns:p14="http://schemas.microsoft.com/office/powerpoint/2010/main" val="275066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B3A0A-BA6D-A5D4-583C-FE56BBEC5E7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88055-E26A-5DDF-952B-763FA2D64B8E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4170C7-CABE-CF05-BED3-31C10DE028D6}"/>
              </a:ext>
            </a:extLst>
          </p:cNvPr>
          <p:cNvSpPr txBox="1">
            <a:spLocks/>
          </p:cNvSpPr>
          <p:nvPr/>
        </p:nvSpPr>
        <p:spPr>
          <a:xfrm>
            <a:off x="132521" y="181458"/>
            <a:ext cx="10609459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Shared Mobility Competing with Transit (Risks)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A367B-539D-47A7-23BF-34FC3A4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F7A983-7770-7E5F-036D-4B4D1E629941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(9/21/2022)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61855B-0381-DC54-0324-7C3FF4581940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43BC2-D84B-F949-2EF0-ED2946A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D65FF2-7DB3-8B66-2715-EF34F83F1103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BE8E2-DFC8-51EB-CEF2-63BDEB867991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675C8C-6CF6-4092-AB5F-4E066B31B4BD}"/>
              </a:ext>
            </a:extLst>
          </p:cNvPr>
          <p:cNvSpPr txBox="1"/>
          <p:nvPr/>
        </p:nvSpPr>
        <p:spPr>
          <a:xfrm>
            <a:off x="318052" y="1364974"/>
            <a:ext cx="1136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switch (maybe only for certain trip purposes?)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Driver error can still cause collisions/congestion that limits transit safety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395889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B3A0A-BA6D-A5D4-583C-FE56BBEC5E7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A88055-E26A-5DDF-952B-763FA2D64B8E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4170C7-CABE-CF05-BED3-31C10DE028D6}"/>
              </a:ext>
            </a:extLst>
          </p:cNvPr>
          <p:cNvSpPr txBox="1">
            <a:spLocks/>
          </p:cNvSpPr>
          <p:nvPr/>
        </p:nvSpPr>
        <p:spPr>
          <a:xfrm>
            <a:off x="132521" y="181458"/>
            <a:ext cx="10609459" cy="73294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Micro-mobility Complimenting Transit (Opportunities)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A367B-539D-47A7-23BF-34FC3A46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F7A983-7770-7E5F-036D-4B4D1E629941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(9/21/2022)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61855B-0381-DC54-0324-7C3FF4581940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43BC2-D84B-F949-2EF0-ED2946AB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D65FF2-7DB3-8B66-2715-EF34F83F1103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BE8E2-DFC8-51EB-CEF2-63BDEB867991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539232-1D94-8CF8-4694-852EB53D3C86}"/>
              </a:ext>
            </a:extLst>
          </p:cNvPr>
          <p:cNvSpPr txBox="1"/>
          <p:nvPr/>
        </p:nvSpPr>
        <p:spPr>
          <a:xfrm>
            <a:off x="318052" y="1364974"/>
            <a:ext cx="11369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and last mile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Bikesharing</a:t>
            </a:r>
            <a:r>
              <a:rPr lang="en-US" dirty="0"/>
              <a:t> stations near transit stops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cars on the road (less traffic congestion, collisions, sprawl,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taxed, could provide additional revenue for transit</a:t>
            </a:r>
          </a:p>
        </p:txBody>
      </p:sp>
    </p:spTree>
    <p:extLst>
      <p:ext uri="{BB962C8B-B14F-4D97-AF65-F5344CB8AC3E}">
        <p14:creationId xmlns:p14="http://schemas.microsoft.com/office/powerpoint/2010/main" val="416233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597</Words>
  <Application>Microsoft Macintosh PowerPoint</Application>
  <PresentationFormat>Widescreen</PresentationFormat>
  <Paragraphs>88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Electrification, Automation, Shared Mobility, Micro-mobility and Transit Systems</vt:lpstr>
      <vt:lpstr>Overview of Considerations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 Equity, Public Charging, &amp; Justice40 Initiative</dc:title>
  <dc:creator>Hannah Debruin</dc:creator>
  <cp:lastModifiedBy>Hannah Debruin</cp:lastModifiedBy>
  <cp:revision>42</cp:revision>
  <dcterms:created xsi:type="dcterms:W3CDTF">2022-09-13T16:54:18Z</dcterms:created>
  <dcterms:modified xsi:type="dcterms:W3CDTF">2022-09-21T12:29:13Z</dcterms:modified>
</cp:coreProperties>
</file>