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322" r:id="rId4"/>
    <p:sldId id="31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282" r:id="rId15"/>
    <p:sldId id="338" r:id="rId16"/>
    <p:sldId id="340" r:id="rId17"/>
    <p:sldId id="341" r:id="rId18"/>
    <p:sldId id="339" r:id="rId19"/>
    <p:sldId id="342" r:id="rId20"/>
    <p:sldId id="287" r:id="rId21"/>
    <p:sldId id="335" r:id="rId22"/>
    <p:sldId id="336" r:id="rId23"/>
    <p:sldId id="33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/>
    <p:restoredTop sz="94650"/>
  </p:normalViewPr>
  <p:slideViewPr>
    <p:cSldViewPr snapToGrid="0">
      <p:cViewPr>
        <p:scale>
          <a:sx n="95" d="100"/>
          <a:sy n="95" d="100"/>
        </p:scale>
        <p:origin x="504" y="720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debruin/Desktop/survey_results/finaldata/respons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responses!$A$5</c:f>
              <c:strCache>
                <c:ptCount val="1"/>
                <c:pt idx="0">
                  <c:v>Central Community Transit (CCT)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responses!$B$5:$F$5</c:f>
              <c:numCache>
                <c:formatCode>General</c:formatCode>
                <c:ptCount val="5"/>
                <c:pt idx="0">
                  <c:v>197</c:v>
                </c:pt>
                <c:pt idx="1">
                  <c:v>119</c:v>
                </c:pt>
                <c:pt idx="2">
                  <c:v>21</c:v>
                </c:pt>
                <c:pt idx="3">
                  <c:v>140</c:v>
                </c:pt>
                <c:pt idx="4">
                  <c:v>17797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3-A24E-852D-116C2F359165}"/>
            </c:ext>
          </c:extLst>
        </c:ser>
        <c:ser>
          <c:idx val="1"/>
          <c:order val="1"/>
          <c:tx>
            <c:strRef>
              <c:f>responses!$A$6</c:f>
              <c:strCache>
                <c:ptCount val="1"/>
                <c:pt idx="0">
                  <c:v>City of Morris Transit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responses!$B$6:$F$6</c:f>
              <c:numCache>
                <c:formatCode>General</c:formatCode>
                <c:ptCount val="5"/>
                <c:pt idx="0">
                  <c:v>278</c:v>
                </c:pt>
                <c:pt idx="1">
                  <c:v>121</c:v>
                </c:pt>
                <c:pt idx="2">
                  <c:v>1</c:v>
                </c:pt>
                <c:pt idx="3">
                  <c:v>122</c:v>
                </c:pt>
                <c:pt idx="4">
                  <c:v>4278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3-A24E-852D-116C2F359165}"/>
            </c:ext>
          </c:extLst>
        </c:ser>
        <c:ser>
          <c:idx val="2"/>
          <c:order val="2"/>
          <c:tx>
            <c:strRef>
              <c:f>responses!$A$7</c:f>
              <c:strCache>
                <c:ptCount val="1"/>
                <c:pt idx="0">
                  <c:v>None of the above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responses!$B$7:$F$7</c:f>
              <c:numCache>
                <c:formatCode>General</c:formatCode>
                <c:ptCount val="5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3-A24E-852D-116C2F359165}"/>
            </c:ext>
          </c:extLst>
        </c:ser>
        <c:ser>
          <c:idx val="3"/>
          <c:order val="3"/>
          <c:tx>
            <c:strRef>
              <c:f>responses!$A$8</c:f>
              <c:strCache>
                <c:ptCount val="1"/>
                <c:pt idx="0">
                  <c:v>Prairie Five Rides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responses!$B$8:$F$8</c:f>
              <c:numCache>
                <c:formatCode>General</c:formatCode>
                <c:ptCount val="5"/>
                <c:pt idx="0">
                  <c:v>22</c:v>
                </c:pt>
                <c:pt idx="1">
                  <c:v>5</c:v>
                </c:pt>
                <c:pt idx="2">
                  <c:v>29</c:v>
                </c:pt>
                <c:pt idx="3">
                  <c:v>34</c:v>
                </c:pt>
                <c:pt idx="4">
                  <c:v>11242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73-A24E-852D-116C2F359165}"/>
            </c:ext>
          </c:extLst>
        </c:ser>
        <c:ser>
          <c:idx val="4"/>
          <c:order val="4"/>
          <c:tx>
            <c:strRef>
              <c:f>responses!$A$9</c:f>
              <c:strCache>
                <c:ptCount val="1"/>
                <c:pt idx="0">
                  <c:v>Transit Alternatives (Productive Alternatives, The Otter Express)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responses!$B$9:$F$9</c:f>
              <c:numCache>
                <c:formatCode>General</c:formatCode>
                <c:ptCount val="5"/>
                <c:pt idx="0">
                  <c:v>215</c:v>
                </c:pt>
                <c:pt idx="1">
                  <c:v>106</c:v>
                </c:pt>
                <c:pt idx="2">
                  <c:v>12</c:v>
                </c:pt>
                <c:pt idx="3">
                  <c:v>118</c:v>
                </c:pt>
                <c:pt idx="4">
                  <c:v>7626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73-A24E-852D-116C2F359165}"/>
            </c:ext>
          </c:extLst>
        </c:ser>
        <c:ser>
          <c:idx val="5"/>
          <c:order val="5"/>
          <c:tx>
            <c:strRef>
              <c:f>responses!$A$10</c:f>
              <c:strCache>
                <c:ptCount val="1"/>
                <c:pt idx="0">
                  <c:v>Tri-Cap Transit Connection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responses!$B$10:$F$10</c:f>
              <c:numCache>
                <c:formatCode>General</c:formatCode>
                <c:ptCount val="5"/>
                <c:pt idx="0">
                  <c:v>176</c:v>
                </c:pt>
                <c:pt idx="1">
                  <c:v>112</c:v>
                </c:pt>
                <c:pt idx="2">
                  <c:v>10</c:v>
                </c:pt>
                <c:pt idx="3">
                  <c:v>122</c:v>
                </c:pt>
                <c:pt idx="4">
                  <c:v>10460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73-A24E-852D-116C2F359165}"/>
            </c:ext>
          </c:extLst>
        </c:ser>
        <c:ser>
          <c:idx val="6"/>
          <c:order val="6"/>
          <c:tx>
            <c:strRef>
              <c:f>responses!$A$11</c:f>
              <c:strCache>
                <c:ptCount val="1"/>
                <c:pt idx="0">
                  <c:v>United Community Transit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responses!$B$4:$F$4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NTD Monthly Avg Ridership</c:v>
                </c:pt>
              </c:strCache>
            </c:strRef>
          </c:cat>
          <c:val>
            <c:numRef>
              <c:f>responses!$B$11:$F$11</c:f>
              <c:numCache>
                <c:formatCode>General</c:formatCode>
                <c:ptCount val="5"/>
                <c:pt idx="0">
                  <c:v>44</c:v>
                </c:pt>
                <c:pt idx="1">
                  <c:v>10</c:v>
                </c:pt>
                <c:pt idx="2">
                  <c:v>1</c:v>
                </c:pt>
                <c:pt idx="3">
                  <c:v>11</c:v>
                </c:pt>
                <c:pt idx="4">
                  <c:v>14384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73-A24E-852D-116C2F359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responses!$A$81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responses!$B$81:$F$81</c:f>
              <c:numCache>
                <c:formatCode>General</c:formatCode>
                <c:ptCount val="5"/>
                <c:pt idx="0">
                  <c:v>200</c:v>
                </c:pt>
                <c:pt idx="1">
                  <c:v>142</c:v>
                </c:pt>
                <c:pt idx="2">
                  <c:v>6</c:v>
                </c:pt>
                <c:pt idx="3">
                  <c:v>148</c:v>
                </c:pt>
                <c:pt idx="4">
                  <c:v>76805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0-0E46-BB61-668AF883F720}"/>
            </c:ext>
          </c:extLst>
        </c:ser>
        <c:ser>
          <c:idx val="1"/>
          <c:order val="1"/>
          <c:tx>
            <c:strRef>
              <c:f>responses!$A$82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responses!$B$82:$F$82</c:f>
              <c:numCache>
                <c:formatCode>General</c:formatCode>
                <c:ptCount val="5"/>
                <c:pt idx="0">
                  <c:v>493</c:v>
                </c:pt>
                <c:pt idx="1">
                  <c:v>173</c:v>
                </c:pt>
                <c:pt idx="2">
                  <c:v>6</c:v>
                </c:pt>
                <c:pt idx="3">
                  <c:v>179</c:v>
                </c:pt>
                <c:pt idx="4">
                  <c:v>94483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0-0E46-BB61-668AF883F720}"/>
            </c:ext>
          </c:extLst>
        </c:ser>
        <c:ser>
          <c:idx val="2"/>
          <c:order val="2"/>
          <c:tx>
            <c:strRef>
              <c:f>responses!$A$83</c:f>
              <c:strCache>
                <c:ptCount val="1"/>
                <c:pt idx="0">
                  <c:v>35-44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responses!$B$83:$F$83</c:f>
              <c:numCache>
                <c:formatCode>General</c:formatCode>
                <c:ptCount val="5"/>
                <c:pt idx="0">
                  <c:v>193</c:v>
                </c:pt>
                <c:pt idx="1">
                  <c:v>141</c:v>
                </c:pt>
                <c:pt idx="2">
                  <c:v>6</c:v>
                </c:pt>
                <c:pt idx="3">
                  <c:v>147</c:v>
                </c:pt>
                <c:pt idx="4">
                  <c:v>92927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0-0E46-BB61-668AF883F720}"/>
            </c:ext>
          </c:extLst>
        </c:ser>
        <c:ser>
          <c:idx val="3"/>
          <c:order val="3"/>
          <c:tx>
            <c:strRef>
              <c:f>responses!$A$84</c:f>
              <c:strCache>
                <c:ptCount val="1"/>
                <c:pt idx="0">
                  <c:v>45-54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responses!$B$84:$F$84</c:f>
              <c:numCache>
                <c:formatCode>General</c:formatCode>
                <c:ptCount val="5"/>
                <c:pt idx="0">
                  <c:v>26</c:v>
                </c:pt>
                <c:pt idx="1">
                  <c:v>10</c:v>
                </c:pt>
                <c:pt idx="2">
                  <c:v>11</c:v>
                </c:pt>
                <c:pt idx="3">
                  <c:v>21</c:v>
                </c:pt>
                <c:pt idx="4">
                  <c:v>92959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0-0E46-BB61-668AF883F720}"/>
            </c:ext>
          </c:extLst>
        </c:ser>
        <c:ser>
          <c:idx val="4"/>
          <c:order val="4"/>
          <c:tx>
            <c:strRef>
              <c:f>responses!$A$85</c:f>
              <c:strCache>
                <c:ptCount val="1"/>
                <c:pt idx="0">
                  <c:v>55-64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responses!$B$85:$F$85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17</c:v>
                </c:pt>
                <c:pt idx="3">
                  <c:v>24</c:v>
                </c:pt>
                <c:pt idx="4">
                  <c:v>107970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0-0E46-BB61-668AF883F720}"/>
            </c:ext>
          </c:extLst>
        </c:ser>
        <c:ser>
          <c:idx val="5"/>
          <c:order val="5"/>
          <c:tx>
            <c:strRef>
              <c:f>responses!$A$86</c:f>
              <c:strCache>
                <c:ptCount val="1"/>
                <c:pt idx="0">
                  <c:v>65+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responses!$B$86:$F$86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26</c:v>
                </c:pt>
                <c:pt idx="3">
                  <c:v>27</c:v>
                </c:pt>
                <c:pt idx="4">
                  <c:v>140346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0-0E46-BB61-668AF883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responses!$A$117</c:f>
              <c:strCache>
                <c:ptCount val="1"/>
                <c:pt idx="0">
                  <c:v>American Indian or Alaskan Native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responses!$B$117:$F$117</c:f>
              <c:numCache>
                <c:formatCode>General</c:formatCode>
                <c:ptCount val="5"/>
                <c:pt idx="0">
                  <c:v>198</c:v>
                </c:pt>
                <c:pt idx="1">
                  <c:v>151</c:v>
                </c:pt>
                <c:pt idx="2">
                  <c:v>2</c:v>
                </c:pt>
                <c:pt idx="3">
                  <c:v>153</c:v>
                </c:pt>
                <c:pt idx="4">
                  <c:v>17194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7B-324C-8D60-232F957DBA0D}"/>
            </c:ext>
          </c:extLst>
        </c:ser>
        <c:ser>
          <c:idx val="1"/>
          <c:order val="1"/>
          <c:tx>
            <c:strRef>
              <c:f>responses!$A$118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responses!$B$118:$F$118</c:f>
              <c:numCache>
                <c:formatCode>General</c:formatCode>
                <c:ptCount val="5"/>
                <c:pt idx="0">
                  <c:v>111</c:v>
                </c:pt>
                <c:pt idx="1">
                  <c:v>87</c:v>
                </c:pt>
                <c:pt idx="2">
                  <c:v>3</c:v>
                </c:pt>
                <c:pt idx="3">
                  <c:v>90</c:v>
                </c:pt>
                <c:pt idx="4" formatCode="#,##0">
                  <c:v>13949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7B-324C-8D60-232F957DBA0D}"/>
            </c:ext>
          </c:extLst>
        </c:ser>
        <c:ser>
          <c:idx val="2"/>
          <c:order val="2"/>
          <c:tx>
            <c:strRef>
              <c:f>responses!$A$119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responses!$B$119:$F$119</c:f>
              <c:numCache>
                <c:formatCode>General</c:formatCode>
                <c:ptCount val="5"/>
                <c:pt idx="0">
                  <c:v>157</c:v>
                </c:pt>
                <c:pt idx="1">
                  <c:v>114</c:v>
                </c:pt>
                <c:pt idx="2">
                  <c:v>1</c:v>
                </c:pt>
                <c:pt idx="3">
                  <c:v>115</c:v>
                </c:pt>
                <c:pt idx="4" formatCode="#,##0">
                  <c:v>34458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7B-324C-8D60-232F957DBA0D}"/>
            </c:ext>
          </c:extLst>
        </c:ser>
        <c:ser>
          <c:idx val="3"/>
          <c:order val="3"/>
          <c:tx>
            <c:strRef>
              <c:f>responses!$A$120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responses!$B$120:$F$120</c:f>
              <c:numCache>
                <c:formatCode>General</c:formatCode>
                <c:ptCount val="5"/>
                <c:pt idx="0">
                  <c:v>157</c:v>
                </c:pt>
                <c:pt idx="1">
                  <c:v>99</c:v>
                </c:pt>
                <c:pt idx="2">
                  <c:v>2</c:v>
                </c:pt>
                <c:pt idx="3">
                  <c:v>101</c:v>
                </c:pt>
                <c:pt idx="4" formatCode="#,##0">
                  <c:v>38364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7B-324C-8D60-232F957DBA0D}"/>
            </c:ext>
          </c:extLst>
        </c:ser>
        <c:ser>
          <c:idx val="4"/>
          <c:order val="4"/>
          <c:tx>
            <c:strRef>
              <c:f>responses!$A$121</c:f>
              <c:strCache>
                <c:ptCount val="1"/>
                <c:pt idx="0">
                  <c:v>Native Hawaiian or Other Pacific Islander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responses!$B$121:$F$121</c:f>
              <c:numCache>
                <c:formatCode>General</c:formatCode>
                <c:ptCount val="5"/>
                <c:pt idx="0">
                  <c:v>127</c:v>
                </c:pt>
                <c:pt idx="1">
                  <c:v>154</c:v>
                </c:pt>
                <c:pt idx="2">
                  <c:v>0</c:v>
                </c:pt>
                <c:pt idx="3">
                  <c:v>154</c:v>
                </c:pt>
                <c:pt idx="4">
                  <c:v>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7B-324C-8D60-232F957DBA0D}"/>
            </c:ext>
          </c:extLst>
        </c:ser>
        <c:ser>
          <c:idx val="5"/>
          <c:order val="5"/>
          <c:tx>
            <c:strRef>
              <c:f>responses!$A$122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responses!$B$122:$F$122</c:f>
              <c:numCache>
                <c:formatCode>General</c:formatCode>
                <c:ptCount val="5"/>
                <c:pt idx="0">
                  <c:v>400</c:v>
                </c:pt>
                <c:pt idx="1">
                  <c:v>215</c:v>
                </c:pt>
                <c:pt idx="2">
                  <c:v>62</c:v>
                </c:pt>
                <c:pt idx="3">
                  <c:v>277</c:v>
                </c:pt>
                <c:pt idx="4">
                  <c:v>737125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7B-324C-8D60-232F957DBA0D}"/>
            </c:ext>
          </c:extLst>
        </c:ser>
        <c:ser>
          <c:idx val="6"/>
          <c:order val="6"/>
          <c:tx>
            <c:strRef>
              <c:f>responses!$A$123</c:f>
              <c:strCache>
                <c:ptCount val="1"/>
                <c:pt idx="0">
                  <c:v>Some other race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responses!$B$80:$F$80</c:f>
              <c:strCache>
                <c:ptCount val="5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  <c:pt idx="4">
                  <c:v>2020 Census</c:v>
                </c:pt>
              </c:strCache>
            </c:strRef>
          </c:cat>
          <c:val>
            <c:numRef>
              <c:f>responses!$B$123:$F$123</c:f>
              <c:numCache>
                <c:formatCode>General</c:formatCode>
                <c:ptCount val="5"/>
                <c:pt idx="0">
                  <c:v>8</c:v>
                </c:pt>
                <c:pt idx="1">
                  <c:v>21</c:v>
                </c:pt>
                <c:pt idx="2">
                  <c:v>0</c:v>
                </c:pt>
                <c:pt idx="3">
                  <c:v>21</c:v>
                </c:pt>
                <c:pt idx="4">
                  <c:v>33815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7B-324C-8D60-232F957DB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responses!$A$16</c:f>
              <c:strCache>
                <c:ptCount val="1"/>
                <c:pt idx="0">
                  <c:v>Extremely dissatisfied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responses!$B$16:$E$16</c:f>
              <c:numCache>
                <c:formatCode>General</c:formatCode>
                <c:ptCount val="4"/>
                <c:pt idx="0">
                  <c:v>141</c:v>
                </c:pt>
                <c:pt idx="1">
                  <c:v>114</c:v>
                </c:pt>
                <c:pt idx="2">
                  <c:v>6</c:v>
                </c:pt>
                <c:pt idx="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0-124E-85FF-9974E0F66E63}"/>
            </c:ext>
          </c:extLst>
        </c:ser>
        <c:ser>
          <c:idx val="1"/>
          <c:order val="1"/>
          <c:tx>
            <c:strRef>
              <c:f>responses!$A$17</c:f>
              <c:strCache>
                <c:ptCount val="1"/>
                <c:pt idx="0">
                  <c:v>Somewhat 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responses!$B$17:$E$17</c:f>
              <c:numCache>
                <c:formatCode>General</c:formatCode>
                <c:ptCount val="4"/>
                <c:pt idx="0">
                  <c:v>290</c:v>
                </c:pt>
                <c:pt idx="1">
                  <c:v>139</c:v>
                </c:pt>
                <c:pt idx="2">
                  <c:v>1</c:v>
                </c:pt>
                <c:pt idx="3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A0-124E-85FF-9974E0F66E63}"/>
            </c:ext>
          </c:extLst>
        </c:ser>
        <c:ser>
          <c:idx val="2"/>
          <c:order val="2"/>
          <c:tx>
            <c:strRef>
              <c:f>responses!$A$18</c:f>
              <c:strCache>
                <c:ptCount val="1"/>
                <c:pt idx="0">
                  <c:v>Neither satisfied nor dissatisfied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responses!$B$18:$E$18</c:f>
              <c:numCache>
                <c:formatCode>General</c:formatCode>
                <c:ptCount val="4"/>
                <c:pt idx="0">
                  <c:v>246</c:v>
                </c:pt>
                <c:pt idx="1">
                  <c:v>149</c:v>
                </c:pt>
                <c:pt idx="2">
                  <c:v>5</c:v>
                </c:pt>
                <c:pt idx="3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A0-124E-85FF-9974E0F66E63}"/>
            </c:ext>
          </c:extLst>
        </c:ser>
        <c:ser>
          <c:idx val="3"/>
          <c:order val="3"/>
          <c:tx>
            <c:strRef>
              <c:f>responses!$A$19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responses!$B$19:$E$19</c:f>
              <c:numCache>
                <c:formatCode>General</c:formatCode>
                <c:ptCount val="4"/>
                <c:pt idx="0">
                  <c:v>161</c:v>
                </c:pt>
                <c:pt idx="1">
                  <c:v>35</c:v>
                </c:pt>
                <c:pt idx="2">
                  <c:v>14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A0-124E-85FF-9974E0F66E63}"/>
            </c:ext>
          </c:extLst>
        </c:ser>
        <c:ser>
          <c:idx val="4"/>
          <c:order val="4"/>
          <c:tx>
            <c:strRef>
              <c:f>responses!$A$20</c:f>
              <c:strCache>
                <c:ptCount val="1"/>
                <c:pt idx="0">
                  <c:v>Extremely satisfied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responses!$B$20:$E$20</c:f>
              <c:numCache>
                <c:formatCode>General</c:formatCode>
                <c:ptCount val="4"/>
                <c:pt idx="0">
                  <c:v>90</c:v>
                </c:pt>
                <c:pt idx="1">
                  <c:v>37</c:v>
                </c:pt>
                <c:pt idx="2">
                  <c:v>48</c:v>
                </c:pt>
                <c:pt idx="3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A0-124E-85FF-9974E0F66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responses!$A$27</c:f>
              <c:strCache>
                <c:ptCount val="1"/>
                <c:pt idx="0">
                  <c:v>Covid-19 safety measures are more important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responses!$B$27:$E$27</c:f>
              <c:numCache>
                <c:formatCode>General</c:formatCode>
                <c:ptCount val="4"/>
                <c:pt idx="0">
                  <c:v>299</c:v>
                </c:pt>
                <c:pt idx="1">
                  <c:v>157</c:v>
                </c:pt>
                <c:pt idx="2">
                  <c:v>7</c:v>
                </c:pt>
                <c:pt idx="3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B-3149-8C0E-B23AE91C29EB}"/>
            </c:ext>
          </c:extLst>
        </c:ser>
        <c:ser>
          <c:idx val="1"/>
          <c:order val="1"/>
          <c:tx>
            <c:strRef>
              <c:f>responses!$A$28</c:f>
              <c:strCache>
                <c:ptCount val="1"/>
                <c:pt idx="0">
                  <c:v>General service improvements are more important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responses!$B$28:$E$28</c:f>
              <c:numCache>
                <c:formatCode>General</c:formatCode>
                <c:ptCount val="4"/>
                <c:pt idx="0">
                  <c:v>370</c:v>
                </c:pt>
                <c:pt idx="1">
                  <c:v>187</c:v>
                </c:pt>
                <c:pt idx="2">
                  <c:v>48</c:v>
                </c:pt>
                <c:pt idx="3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4B-3149-8C0E-B23AE91C29EB}"/>
            </c:ext>
          </c:extLst>
        </c:ser>
        <c:ser>
          <c:idx val="2"/>
          <c:order val="2"/>
          <c:tx>
            <c:strRef>
              <c:f>responses!$A$29</c:f>
              <c:strCache>
                <c:ptCount val="1"/>
                <c:pt idx="0">
                  <c:v>There is no difference in importance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responses!$B$29:$E$29</c:f>
              <c:numCache>
                <c:formatCode>General</c:formatCode>
                <c:ptCount val="4"/>
                <c:pt idx="0">
                  <c:v>259</c:v>
                </c:pt>
                <c:pt idx="1">
                  <c:v>130</c:v>
                </c:pt>
                <c:pt idx="2">
                  <c:v>15</c:v>
                </c:pt>
                <c:pt idx="3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B-3149-8C0E-B23AE91C2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responses!$A$33</c:f>
              <c:strCache>
                <c:ptCount val="1"/>
                <c:pt idx="0">
                  <c:v>Cash on board the transit vehicle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responses!$B$33:$E$33</c:f>
              <c:numCache>
                <c:formatCode>General</c:formatCode>
                <c:ptCount val="4"/>
                <c:pt idx="0">
                  <c:v>244</c:v>
                </c:pt>
                <c:pt idx="1">
                  <c:v>167</c:v>
                </c:pt>
                <c:pt idx="2">
                  <c:v>7</c:v>
                </c:pt>
                <c:pt idx="3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E-A941-AC0B-887D8FF9096D}"/>
            </c:ext>
          </c:extLst>
        </c:ser>
        <c:ser>
          <c:idx val="1"/>
          <c:order val="1"/>
          <c:tx>
            <c:strRef>
              <c:f>responses!$A$34</c:f>
              <c:strCache>
                <c:ptCount val="1"/>
                <c:pt idx="0">
                  <c:v>Free rides through a social service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responses!$B$34:$E$34</c:f>
              <c:numCache>
                <c:formatCode>General</c:formatCode>
                <c:ptCount val="4"/>
                <c:pt idx="0">
                  <c:v>40</c:v>
                </c:pt>
                <c:pt idx="1">
                  <c:v>6</c:v>
                </c:pt>
                <c:pt idx="2">
                  <c:v>5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1E-A941-AC0B-887D8FF9096D}"/>
            </c:ext>
          </c:extLst>
        </c:ser>
        <c:ser>
          <c:idx val="2"/>
          <c:order val="2"/>
          <c:tx>
            <c:strRef>
              <c:f>responses!$A$35</c:f>
              <c:strCache>
                <c:ptCount val="1"/>
                <c:pt idx="0">
                  <c:v>Monthly pass for unlimited rides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responses!$B$35:$E$35</c:f>
              <c:numCache>
                <c:formatCode>General</c:formatCode>
                <c:ptCount val="4"/>
                <c:pt idx="0">
                  <c:v>82</c:v>
                </c:pt>
                <c:pt idx="1">
                  <c:v>10</c:v>
                </c:pt>
                <c:pt idx="2">
                  <c:v>16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1E-A941-AC0B-887D8FF9096D}"/>
            </c:ext>
          </c:extLst>
        </c:ser>
        <c:ser>
          <c:idx val="3"/>
          <c:order val="3"/>
          <c:tx>
            <c:strRef>
              <c:f>responses!$A$36</c:f>
              <c:strCache>
                <c:ptCount val="1"/>
                <c:pt idx="0">
                  <c:v>Punch card on board the transit vehicle, purchased from a vendor ahead of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responses!$B$36:$E$36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36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1E-A941-AC0B-887D8FF9096D}"/>
            </c:ext>
          </c:extLst>
        </c:ser>
        <c:ser>
          <c:idx val="4"/>
          <c:order val="4"/>
          <c:tx>
            <c:strRef>
              <c:f>responses!$A$37</c:f>
              <c:strCache>
                <c:ptCount val="1"/>
                <c:pt idx="0">
                  <c:v>Tokens on board the transit vehicle, purchased from a vendor ahead of time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responses!$B$37:$E$37</c:f>
              <c:numCache>
                <c:formatCode>General</c:formatCode>
                <c:ptCount val="4"/>
                <c:pt idx="0">
                  <c:v>315</c:v>
                </c:pt>
                <c:pt idx="1">
                  <c:v>148</c:v>
                </c:pt>
                <c:pt idx="2">
                  <c:v>11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1E-A941-AC0B-887D8FF90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responses!$A$41</c:f>
              <c:strCache>
                <c:ptCount val="1"/>
                <c:pt idx="0">
                  <c:v>Extremely dissatisfied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responses!$B$41:$E$41</c:f>
              <c:numCache>
                <c:formatCode>General</c:formatCode>
                <c:ptCount val="4"/>
                <c:pt idx="0">
                  <c:v>168</c:v>
                </c:pt>
                <c:pt idx="1">
                  <c:v>129</c:v>
                </c:pt>
                <c:pt idx="2">
                  <c:v>3</c:v>
                </c:pt>
                <c:pt idx="3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D-B84A-99BD-08249D4D37D9}"/>
            </c:ext>
          </c:extLst>
        </c:ser>
        <c:ser>
          <c:idx val="1"/>
          <c:order val="1"/>
          <c:tx>
            <c:strRef>
              <c:f>responses!$A$42</c:f>
              <c:strCache>
                <c:ptCount val="1"/>
                <c:pt idx="0">
                  <c:v>Somewhat 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responses!$B$42:$E$42</c:f>
              <c:numCache>
                <c:formatCode>General</c:formatCode>
                <c:ptCount val="4"/>
                <c:pt idx="0">
                  <c:v>305</c:v>
                </c:pt>
                <c:pt idx="1">
                  <c:v>31</c:v>
                </c:pt>
                <c:pt idx="2">
                  <c:v>3</c:v>
                </c:pt>
                <c:pt idx="3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ED-B84A-99BD-08249D4D37D9}"/>
            </c:ext>
          </c:extLst>
        </c:ser>
        <c:ser>
          <c:idx val="2"/>
          <c:order val="2"/>
          <c:tx>
            <c:strRef>
              <c:f>responses!$A$43</c:f>
              <c:strCache>
                <c:ptCount val="1"/>
                <c:pt idx="0">
                  <c:v>Neither satisfied nor dissatisfied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responses!$B$43:$E$43</c:f>
              <c:numCache>
                <c:formatCode>General</c:formatCode>
                <c:ptCount val="4"/>
                <c:pt idx="0">
                  <c:v>250</c:v>
                </c:pt>
                <c:pt idx="1">
                  <c:v>145</c:v>
                </c:pt>
                <c:pt idx="2">
                  <c:v>9</c:v>
                </c:pt>
                <c:pt idx="3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ED-B84A-99BD-08249D4D37D9}"/>
            </c:ext>
          </c:extLst>
        </c:ser>
        <c:ser>
          <c:idx val="3"/>
          <c:order val="3"/>
          <c:tx>
            <c:strRef>
              <c:f>responses!$A$44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responses!$B$44:$E$44</c:f>
              <c:numCache>
                <c:formatCode>General</c:formatCode>
                <c:ptCount val="4"/>
                <c:pt idx="0">
                  <c:v>134</c:v>
                </c:pt>
                <c:pt idx="1">
                  <c:v>138</c:v>
                </c:pt>
                <c:pt idx="2">
                  <c:v>6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ED-B84A-99BD-08249D4D37D9}"/>
            </c:ext>
          </c:extLst>
        </c:ser>
        <c:ser>
          <c:idx val="4"/>
          <c:order val="4"/>
          <c:tx>
            <c:strRef>
              <c:f>responses!$A$45</c:f>
              <c:strCache>
                <c:ptCount val="1"/>
                <c:pt idx="0">
                  <c:v>Extremely satisfied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responses!$B$45:$E$45</c:f>
              <c:numCache>
                <c:formatCode>General</c:formatCode>
                <c:ptCount val="4"/>
                <c:pt idx="0">
                  <c:v>71</c:v>
                </c:pt>
                <c:pt idx="1">
                  <c:v>31</c:v>
                </c:pt>
                <c:pt idx="2">
                  <c:v>52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ED-B84A-99BD-08249D4D3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responses!$A$51</c:f>
              <c:strCache>
                <c:ptCount val="1"/>
                <c:pt idx="0">
                  <c:v>Makes me much less likely to use public transit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responses!$B$51:$E$51</c:f>
              <c:numCache>
                <c:formatCode>General</c:formatCode>
                <c:ptCount val="4"/>
                <c:pt idx="0">
                  <c:v>165</c:v>
                </c:pt>
                <c:pt idx="1">
                  <c:v>122</c:v>
                </c:pt>
                <c:pt idx="2">
                  <c:v>6</c:v>
                </c:pt>
                <c:pt idx="3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C7-674B-9BF9-3F93D81DC041}"/>
            </c:ext>
          </c:extLst>
        </c:ser>
        <c:ser>
          <c:idx val="1"/>
          <c:order val="1"/>
          <c:tx>
            <c:strRef>
              <c:f>responses!$A$52</c:f>
              <c:strCache>
                <c:ptCount val="1"/>
                <c:pt idx="0">
                  <c:v>Makes me slightly less likely to use public transit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responses!$B$52:$E$52</c:f>
              <c:numCache>
                <c:formatCode>General</c:formatCode>
                <c:ptCount val="4"/>
                <c:pt idx="0">
                  <c:v>284</c:v>
                </c:pt>
                <c:pt idx="1">
                  <c:v>137</c:v>
                </c:pt>
                <c:pt idx="2">
                  <c:v>6</c:v>
                </c:pt>
                <c:pt idx="3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C7-674B-9BF9-3F93D81DC041}"/>
            </c:ext>
          </c:extLst>
        </c:ser>
        <c:ser>
          <c:idx val="2"/>
          <c:order val="2"/>
          <c:tx>
            <c:strRef>
              <c:f>responses!$A$53</c:f>
              <c:strCache>
                <c:ptCount val="1"/>
                <c:pt idx="0">
                  <c:v>Does not affect my decision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responses!$B$53:$E$53</c:f>
              <c:numCache>
                <c:formatCode>General</c:formatCode>
                <c:ptCount val="4"/>
                <c:pt idx="0">
                  <c:v>269</c:v>
                </c:pt>
                <c:pt idx="1">
                  <c:v>164</c:v>
                </c:pt>
                <c:pt idx="2">
                  <c:v>37</c:v>
                </c:pt>
                <c:pt idx="3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C7-674B-9BF9-3F93D81DC041}"/>
            </c:ext>
          </c:extLst>
        </c:ser>
        <c:ser>
          <c:idx val="3"/>
          <c:order val="3"/>
          <c:tx>
            <c:strRef>
              <c:f>responses!$A$54</c:f>
              <c:strCache>
                <c:ptCount val="1"/>
                <c:pt idx="0">
                  <c:v>Makes me slightly more likely to use public transit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responses!$B$54:$E$54</c:f>
              <c:numCache>
                <c:formatCode>General</c:formatCode>
                <c:ptCount val="4"/>
                <c:pt idx="0">
                  <c:v>122</c:v>
                </c:pt>
                <c:pt idx="1">
                  <c:v>19</c:v>
                </c:pt>
                <c:pt idx="2">
                  <c:v>8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C7-674B-9BF9-3F93D81DC041}"/>
            </c:ext>
          </c:extLst>
        </c:ser>
        <c:ser>
          <c:idx val="4"/>
          <c:order val="4"/>
          <c:tx>
            <c:strRef>
              <c:f>responses!$A$55</c:f>
              <c:strCache>
                <c:ptCount val="1"/>
                <c:pt idx="0">
                  <c:v>Makes me much more likely to use public transit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responses!$B$55:$E$55</c:f>
              <c:numCache>
                <c:formatCode>General</c:formatCode>
                <c:ptCount val="4"/>
                <c:pt idx="0">
                  <c:v>88</c:v>
                </c:pt>
                <c:pt idx="1">
                  <c:v>32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C7-674B-9BF9-3F93D81DC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responses!$A$61</c:f>
              <c:strCache>
                <c:ptCount val="1"/>
                <c:pt idx="0">
                  <c:v>I don't have a cell phone or smartphone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responses!$B$61:$E$61</c:f>
              <c:numCache>
                <c:formatCode>General</c:formatCode>
                <c:ptCount val="4"/>
                <c:pt idx="0">
                  <c:v>19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2-1946-B7E1-AF7557E16482}"/>
            </c:ext>
          </c:extLst>
        </c:ser>
        <c:ser>
          <c:idx val="1"/>
          <c:order val="1"/>
          <c:tx>
            <c:strRef>
              <c:f>responses!$A$62</c:f>
              <c:strCache>
                <c:ptCount val="1"/>
                <c:pt idx="0">
                  <c:v>No, it is not a smartphone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responses!$B$62:$E$62</c:f>
              <c:numCache>
                <c:formatCode>General</c:formatCode>
                <c:ptCount val="4"/>
                <c:pt idx="0">
                  <c:v>66</c:v>
                </c:pt>
                <c:pt idx="1">
                  <c:v>5</c:v>
                </c:pt>
                <c:pt idx="2">
                  <c:v>19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2-1946-B7E1-AF7557E16482}"/>
            </c:ext>
          </c:extLst>
        </c:ser>
        <c:ser>
          <c:idx val="2"/>
          <c:order val="2"/>
          <c:tx>
            <c:strRef>
              <c:f>responses!$A$63</c:f>
              <c:strCache>
                <c:ptCount val="1"/>
                <c:pt idx="0">
                  <c:v>Yes, it is a smartphone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responses!$B$63:$E$63</c:f>
              <c:numCache>
                <c:formatCode>General</c:formatCode>
                <c:ptCount val="4"/>
                <c:pt idx="0">
                  <c:v>839</c:v>
                </c:pt>
                <c:pt idx="1">
                  <c:v>467</c:v>
                </c:pt>
                <c:pt idx="2">
                  <c:v>47</c:v>
                </c:pt>
                <c:pt idx="3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12-1946-B7E1-AF7557E16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responses!$A$67</c:f>
              <c:strCache>
                <c:ptCount val="1"/>
                <c:pt idx="0">
                  <c:v>Not Applicable (I do not use data on my phone)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responses!$B$67:$E$67</c:f>
              <c:numCache>
                <c:formatCode>General</c:formatCode>
                <c:ptCount val="4"/>
                <c:pt idx="0">
                  <c:v>26</c:v>
                </c:pt>
                <c:pt idx="1">
                  <c:v>6</c:v>
                </c:pt>
                <c:pt idx="2">
                  <c:v>14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7-DD4A-825A-C7298852A4D2}"/>
            </c:ext>
          </c:extLst>
        </c:ser>
        <c:ser>
          <c:idx val="1"/>
          <c:order val="1"/>
          <c:tx>
            <c:strRef>
              <c:f>responses!$A$68</c:f>
              <c:strCache>
                <c:ptCount val="1"/>
                <c:pt idx="0">
                  <c:v>Not very concerned (use data frequently, for all purposes)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responses!$B$68:$E$68</c:f>
              <c:numCache>
                <c:formatCode>General</c:formatCode>
                <c:ptCount val="4"/>
                <c:pt idx="0">
                  <c:v>338</c:v>
                </c:pt>
                <c:pt idx="1">
                  <c:v>203</c:v>
                </c:pt>
                <c:pt idx="2">
                  <c:v>34</c:v>
                </c:pt>
                <c:pt idx="3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7-DD4A-825A-C7298852A4D2}"/>
            </c:ext>
          </c:extLst>
        </c:ser>
        <c:ser>
          <c:idx val="2"/>
          <c:order val="2"/>
          <c:tx>
            <c:strRef>
              <c:f>responses!$A$69</c:f>
              <c:strCache>
                <c:ptCount val="1"/>
                <c:pt idx="0">
                  <c:v>Somewhat concerned (use data sparingly, prefer to be connected to internet when possible)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responses!$B$69:$E$69</c:f>
              <c:numCache>
                <c:formatCode>General</c:formatCode>
                <c:ptCount val="4"/>
                <c:pt idx="0">
                  <c:v>358</c:v>
                </c:pt>
                <c:pt idx="1">
                  <c:v>130</c:v>
                </c:pt>
                <c:pt idx="2">
                  <c:v>9</c:v>
                </c:pt>
                <c:pt idx="3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7-DD4A-825A-C7298852A4D2}"/>
            </c:ext>
          </c:extLst>
        </c:ser>
        <c:ser>
          <c:idx val="3"/>
          <c:order val="3"/>
          <c:tx>
            <c:strRef>
              <c:f>responses!$A$70</c:f>
              <c:strCache>
                <c:ptCount val="1"/>
                <c:pt idx="0">
                  <c:v>Very concerned (use data for necessary tasks only)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responses!$B$70:$E$70</c:f>
              <c:numCache>
                <c:formatCode>General</c:formatCode>
                <c:ptCount val="4"/>
                <c:pt idx="0">
                  <c:v>202</c:v>
                </c:pt>
                <c:pt idx="1">
                  <c:v>135</c:v>
                </c:pt>
                <c:pt idx="2">
                  <c:v>10</c:v>
                </c:pt>
                <c:pt idx="3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7-DD4A-825A-C7298852A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responses!$A$74</c:f>
              <c:strCache>
                <c:ptCount val="1"/>
                <c:pt idx="0">
                  <c:v>Cash at a transit office for a contactless fare card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responses!$B$74:$E$74</c:f>
              <c:numCache>
                <c:formatCode>General</c:formatCode>
                <c:ptCount val="4"/>
                <c:pt idx="0">
                  <c:v>214</c:v>
                </c:pt>
                <c:pt idx="1">
                  <c:v>141</c:v>
                </c:pt>
                <c:pt idx="2">
                  <c:v>29</c:v>
                </c:pt>
                <c:pt idx="3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1-A64C-8788-41372DFB2C85}"/>
            </c:ext>
          </c:extLst>
        </c:ser>
        <c:ser>
          <c:idx val="1"/>
          <c:order val="1"/>
          <c:tx>
            <c:strRef>
              <c:f>responses!$A$75</c:f>
              <c:strCache>
                <c:ptCount val="1"/>
                <c:pt idx="0">
                  <c:v>Credit/Debit at a transit office for a contactless fare card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responses!$B$75:$E$75</c:f>
              <c:numCache>
                <c:formatCode>General</c:formatCode>
                <c:ptCount val="4"/>
                <c:pt idx="0">
                  <c:v>315</c:v>
                </c:pt>
                <c:pt idx="1">
                  <c:v>146</c:v>
                </c:pt>
                <c:pt idx="2">
                  <c:v>10</c:v>
                </c:pt>
                <c:pt idx="3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1-A64C-8788-41372DFB2C85}"/>
            </c:ext>
          </c:extLst>
        </c:ser>
        <c:ser>
          <c:idx val="2"/>
          <c:order val="2"/>
          <c:tx>
            <c:strRef>
              <c:f>responses!$A$76</c:f>
              <c:strCache>
                <c:ptCount val="1"/>
                <c:pt idx="0">
                  <c:v>Credit/Debit payment through a smartphone app or computer (mobile payment)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responses!$B$76:$E$76</c:f>
              <c:numCache>
                <c:formatCode>General</c:formatCode>
                <c:ptCount val="4"/>
                <c:pt idx="0">
                  <c:v>380</c:v>
                </c:pt>
                <c:pt idx="1">
                  <c:v>183</c:v>
                </c:pt>
                <c:pt idx="2">
                  <c:v>16</c:v>
                </c:pt>
                <c:pt idx="3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11-A64C-8788-41372DFB2C85}"/>
            </c:ext>
          </c:extLst>
        </c:ser>
        <c:ser>
          <c:idx val="3"/>
          <c:order val="3"/>
          <c:tx>
            <c:strRef>
              <c:f>responses!$A$77</c:f>
              <c:strCache>
                <c:ptCount val="1"/>
                <c:pt idx="0">
                  <c:v>I would not be able to use the bus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responses!$B$4:$E$4</c:f>
              <c:strCache>
                <c:ptCount val="4"/>
                <c:pt idx="0">
                  <c:v>All Qualtrics</c:v>
                </c:pt>
                <c:pt idx="1">
                  <c:v>Proposed Filter</c:v>
                </c:pt>
                <c:pt idx="2">
                  <c:v>Paper</c:v>
                </c:pt>
                <c:pt idx="3">
                  <c:v>Combination</c:v>
                </c:pt>
              </c:strCache>
            </c:strRef>
          </c:cat>
          <c:val>
            <c:numRef>
              <c:f>responses!$B$77:$E$77</c:f>
              <c:numCache>
                <c:formatCode>General</c:formatCode>
                <c:ptCount val="4"/>
                <c:pt idx="0">
                  <c:v>15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11-A64C-8788-41372DFB2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621359"/>
        <c:axId val="73217631"/>
      </c:barChart>
      <c:catAx>
        <c:axId val="72621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7631"/>
        <c:crosses val="autoZero"/>
        <c:auto val="1"/>
        <c:lblAlgn val="ctr"/>
        <c:lblOffset val="100"/>
        <c:noMultiLvlLbl val="0"/>
      </c:catAx>
      <c:valAx>
        <c:axId val="7321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2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7:38:3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24575,'15'0'0,"14"0"0,20 0 0,-11 0 0,16 0 0,-19 0 0,13 3 0,3 5 0,-4 12 0,-3 9 0,-12 4 0,-10-3 0,-11-9 0,-8-5 0,-1-1 0,-6 3 0,-8 2 0,-7 2 0,-7 1 0,-1-1 0,3-1 0,3-3 0,4-2 0,2-2 0,4-2 0,2-3 0,1-2 0,3-3 0,2 0 0,2 1 0,1 1 0,0 1 0,0 0 0,2 1 0,3-2 0,3 1 0,7-2 0,8 0 0,10-1 0,10 4 0,3-1 0,-2 1 0,-6 0 0,-8-2 0,-8-1 0,-3 1 0,-9-3 0,-1 1 0,-7-3 0,-1 2 0,0 0 0,-1 1 0,0 1 0,-1 0 0,-4 2 0,-8 1 0,-8 0 0,-5 1 0,-2-3 0,2 0 0,3-1 0,4-1 0,2-1 0,8-2 0,0-1 0,6 0 0,0 0 0,-1 2 0,0 0 0,0 2 0,-1 1 0,1-1 0,-1 0 0,0 0 0,-1-1 0,0 2 0,2 0 0,0 0 0,0 2 0,2-2 0,1 2 0,0 1 0,1 2 0,0 1 0,0 4 0,0 7 0,3 6 0,2 7 0,2 3 0,1 2 0,-1-1 0,-1-6 0,-2-5 0,-2-5 0,-1-4 0,-1-1 0,0-1 0,0 3 0,0-1 0,-1 4 0,-2 1 0,-3 2 0,-3 0 0,-1-4 0,-1-2 0,-3-5 0,-1-1 0,-2-3 0,-3-2 0,-1-3 0,-5-3 0,-2-1 0,0-2 0,-1 0 0,3 0 0,1 0 0,2 0 0,4 0 0,3 0 0,4 0 0,4 0 0,2 0 0,3 0 0,1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7:38:4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0 24575,'24'0'0,"17"0"0,-13 0 0,20 0 0,-12 0 0,11 0 0,1 0 0,-5 3 0,-8 8 0,-3 6 0,-5 10 0,-6 7 0,-2 0 0,-4 0 0,-4-4 0,-5-3 0,-3-3 0,-3-1 0,0 2 0,0 1 0,0 1 0,0 1 0,0-1 0,-3 0 0,-4 0 0,-2-3 0,-3-2 0,0-4 0,0-2 0,-2-3 0,-2-1 0,-2-3 0,-1-3 0,-4-2 0,0 0 0,-1-2 0,3 1 0,3 0 0,4-2 0,6 2 0,3-2 0,5 1 0,3 1 0,3 0 0,5 1 0,3 2 0,5-1 0,3 3 0,6 3 0,5 1 0,4 2 0,1-2 0,-3 1 0,-6-3 0,-7-2 0,-4-2 0,-3-2 0,-7 0 0,0-2 0,-9 0 0,-4 0 0,-7-2 0,1 0 0,-11 2 0,2 0 0,-4 1 0,-1 1 0,3-2 0,2 0 0,2-1 0,4 1 0,3 0 0,3 0 0,3 0 0,1 2 0,2 1 0,1 1 0,1 1 0,0-1 0,0-1 0,0 0 0,0 1 0,3 2 0,2 5 0,4 6 0,3 5 0,-1 4 0,0-1 0,-3-3 0,-4-1 0,-1-4 0,-1-2 0,-2-2 0,0-1 0,-1 0 0,-5-1 0,-6 1 0,-6 0 0,-4-1 0,-5-1 0,-1-3 0,-5-1 0,-2 0 0,-4-2 0,-4 0 0,0-1 0,-1-2 0,2 1 0,3-2 0,2-1 0,4-1 0,4 1 0,2 1 0,4 0 0,3-1 0,3-1 0,4 0 0,2 0 0,0 0 0,3 0 0,1 0 0,3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9:02:1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24575,'-17'0'0,"-4"0"0,-4 0 0,-1 0 0,-1 0 0,-5 2 0,-1 1 0,-3 3 0,4 1 0,5 1 0,2-1 0,10-2 0,-3-1 0,9 0 0,-1 1 0,5 1 0,2 1 0,2 0 0,1 1 0,0-1 0,0 1 0,0 0 0,0 3 0,0 1 0,0 2 0,0 6 0,1 7 0,2 12 0,2 11 0,6 5 0,-1 7 0,1 0 0,0 1 0,-4 3 0,2 1 0,-3 4 0,0 7 0,-1 0 0,1 5 0,0-1 0,-3-4 0,2 0 0,-1-4 0,0 2 0,2 2 0,-2 4 0,1 1 0,-1-2 0,0-7 0,-1-6 0,-3-5 0,0-2 0,0 2 0,0 5 0,0 3 0,0 5 0,0 3 0,0-4 0,0-3 0,0-8 0,0-7 0,0-1 0,0-1 0,0-1 0,0 6 0,0 11 0,0 13 0,0-33 0,0 1 0,0 3 0,0 1 0,0-1 0,0-1 0,0 45 0,0-15 0,0-11 0,0-9 0,0-7 0,0-5 0,0-4 0,0-2 0,0-4 0,0-2 0,0-2 0,0-1 0,0 3 0,0 5 0,0 1 0,0 6 0,0 3 0,0-2 0,0 2 0,0-3 0,0 0 0,0 0 0,0 0 0,0 6 0,0 1 0,0 7 0,0 4 0,-3 5 0,0 5 0,0 5 0,1 1 0,2 0 0,0-1 0,0-8 0,-1-6 0,-1-12 0,-1-7 0,0-5 0,-1-2 0,1 1 0,0-1 0,0-3 0,3 0 0,0 0 0,0 0 0,0 0 0,0 0 0,0-2 0,0 0 0,0 5 0,0 4 0,0 6 0,0 8 0,0 1 0,0 0 0,0-2 0,0-7 0,0-6 0,0-7 0,0-4 0,0-18 0,0-1 0,0-11 0,0 14 0,0 25 0,0 19 0,0 19 0,0 11 0,0 3 0,0-45 0,0 0 0,0-2 0,0-1 0,0 47 0,0-5 0,0-4 0,0 1 0,0-3 0,0-8 0,0-8 0,0-8 0,0-6 0,-1-2 0,-1 1 0,-1 5 0,0 5 0,2 3 0,1 2 0,0-2 0,0 1 0,0 0 0,0-4 0,0-3 0,-3-5 0,0-6 0,-2-6 0,0-3 0,2-5 0,0-3 0,1-4 0,-1-5 0,1-2 0,0-2 0,2-2 0,0-2 0,0 0 0,0-2 0,0 2 0,0-6 0,0 1 0,0-6 0,0 0 0,0-1 0,0-2 0,0 1 0,0 1 0,0 2 0,0-1 0,0-1 0,0-2 0,0 1 0,0 1 0,0-1 0,-2 1 0,-1 1 0,1-1 0,0 1 0,2 0 0,0-1 0,0 0 0,0 0 0,0 1 0,0 1 0,0 1 0,0-2 0,0-2 0,0 2 0,0-2 0,0 1 0,0-2 0,0 1 0,0-1 0,0 1 0,0-1 0,0 1 0,0 1 0,0-1 0,0 1 0,0-2 0,0 1 0,0 0 0,0-1 0,0 2 0,0 1 0,0 2 0,0 0 0,0-1 0,0 2 0,0 2 0,0 1 0,0 0 0,0-1 0,0 3 0,0-6 0,1 3 0,2-5 0,-1 1 0,0 0 0,-1 0 0,-1-1 0,0 0 0,1 1 0,2 4 0,-1-4 0,2 3 0,-4-4 0,0 2 0,0 2 0,0-4 0,1 6 0,1-3 0,1 6 0,-1 2 0,1 3 0,-1 5 0,1 4 0,2 4 0,-2 2 0,0 0 0,2-3 0,-2-4 0,-1-3 0,0-2 0,-2-3 0,2 0 0,0-1 0,1 0 0,-1 1 0,-2-1 0,0 1 0,0-1 0,0 0 0,0 1 0,0-2 0,0-1 0,3-2 0,-1 2 0,1-7 0,-1 5 0,-2-7 0,0 2 0,0-2 0,0-2 0,0 1 0,0-1 0,0 1 0,0-1 0,0-1 0,0-2 0,0 1 0,0-1 0,0 1 0,0 1 0,0 0 0,0 0 0,0-2 0,0 1 0,0 1 0,0-1 0,0 0 0,0 0 0,0-1 0,3 1 0,3-4 0,5-4 0,3-2 0,1-2 0,2 2 0,1 0 0,6 0 0,3 0 0,3 0 0,3 0 0,-5-2 0,-2 2 0,-4-1 0,-1 1 0,-8 1 0,1 2 0,-10 2 0,2 0 0,-1-4 0,0 2 0,0-2 0,-5 4 0,-4 0 0,-7 0 0,-3 0 0,-2 0 0,-2 0 0,1 0 0,-2 2 0,2 1 0,-1 2 0,0 1 0,-3-1 0,3 1 0,0-1 0,1 1 0,0-1 0,1-1 0,4 0 0,3 0 0,3 0 0,1 0 0,0 3 0,1-5 0,-1 2 0,3-2 0,-2 1 0,1 2 0,1-2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2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24575,'27'0'0,"10"0"0,24 0 0,-17 0 0,21 0 0,-21 0 0,14 0 0,0 0 0,-5 0 0,-5 0 0,-5 1 0,-5 2 0,-8 0 0,-2 1 0,-3 0 0,1 1 0,1 1 0,-2-2 0,-1-1 0,-1-1 0,2 0 0,0-1 0,2 0 0,1-1 0,0 0 0,0 0 0,-2 0 0,-1 0 0,-4 0 0,-1 0 0,-2 0 0,-1 0 0,0 0 0,-1 0 0,1 0 0,-3 0 0,-1 1 0,-1 0 0,-2 1 0,0 1 0,0 0 0,-1-1 0,-2 0 0,-5-5 0,0 2 0,-4-3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33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24575,'35'0'0,"18"0"0,33 0 0,-19 0 0,26 0 0,-27 0 0,19 0 0,-1 0 0,-8 0 0,-11 0 0,-7 0 0,-7 0 0,-4-1 0,-7-1 0,-7 1 0,-7-1 0,-7 2 0,-3 0 0,-2 0 0,-2 0 0,-1 0 0,2 0 0,-6 0 0,2 0 0,-6 0 0,1 0 0,-1 0 0,0 0 0,0 0 0,0 0 0,-1 0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3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24575,'42'0'0,"39"0"0,-31 0 0,42 0 0,-37 0 0,17 0 0,3 0 0,-15 0 0,-14 0 0,-10 0 0,-7 0 0,-4 0 0,-6 0 0,-1 0 0,-4 0 0,-3 0 0,0 0 0,-1 0 0,2 0 0,-4 0 0,2 0 0,-1 0 0,-3 0 0,4 0 0,-3 0 0,3 0 0,0 0 0,2 0 0,2 0 0,3 0 0,2 0 0,3 0 0,3 0 0,3 0 0,1 0 0,-3 0 0,-4 0 0,-6 0 0,-5 0 0,-4 0 0,-2-1 0,-3 1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0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24575,'30'0'0,"23"0"0,-4 0 0,4 0 0,32 0 0,-19 0 0,2 0 0,-14 0 0,1 0 0,21 0 0,3 0 0,1 0 0,0 0 0,-3 0 0,-2 0 0,-9 0 0,-3 0 0,35 0 0,-21 0 0,-19 0 0,-9 0 0,-5 0 0,-4 0 0,0 0 0,-17 0 0,5 0 0,-9 0 0,7 1 0,1 1 0,-4 2 0,-3-2 0,-4 1 0,-3-1 0,-1-1 0,-3 0 0,-2-1 0,-4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1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24575,'9'-3'0,"16"1"0,13 2 0,24 0 0,-7 0 0,1 0 0,10 0 0,-10 0 0,1 0 0,13 0 0,26 0 0,2 0 0,-8 0 0,-20 0 0,-9 0 0,-2 0 0,-4 0 0,-1 0 0,0 0 0,-5 0 0,-3 0 0,-7 0 0,-8 0 0,-3 0 0,-2 0 0,-1 0 0,-1 2 0,-2 1 0,-3 0 0,-3 1 0,-3-2 0,-2-1 0,-1 0 0,-2-1 0,-1 0 0,-2 0 0,-2 0 0,-1 1 0,-1 0 0,-1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7:51:1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24575,'35'0'0,"37"0"0,-23 0 0,6 0 0,6 0 0,-4 0 0,4 0 0,20 0 0,4 0 0,6 0 0,-1 0 0,-13 0 0,-5 0 0,-16 0 0,-5 0 0,24 0 0,-22 0 0,-16 0 0,-8 0 0,-5 0 0,-2 0 0,-1 0 0,1 0 0,-3 0 0,0 0 0,-1 0 0,-2 0 0,0 0 0,-3 0 0,-2 0 0,0 0 0,-2 0 0,-1 0 0,-1 0 0,-2 0 0,-1 0 0,-1 0 0,0 0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5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6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1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7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0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customXml" Target="../ink/ink6.xml"/><Relationship Id="rId4" Type="http://schemas.openxmlformats.org/officeDocument/2006/relationships/image" Target="../media/image24.png"/><Relationship Id="rId9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Western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03/09/23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4B23F5-C632-E9D0-3D77-5B58A7CE6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095858"/>
            <a:ext cx="7747000" cy="8382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E02B3AA-08DB-BC4B-A6C0-CB60BF454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7647"/>
              </p:ext>
            </p:extLst>
          </p:nvPr>
        </p:nvGraphicFramePr>
        <p:xfrm>
          <a:off x="-1" y="1828800"/>
          <a:ext cx="12192001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2830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BE1B02-1BA6-BDF5-267D-4C39C015D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8541"/>
            <a:ext cx="7772400" cy="1022378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1FA1D1-313B-8045-BC62-4B9704FBF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723262"/>
              </p:ext>
            </p:extLst>
          </p:nvPr>
        </p:nvGraphicFramePr>
        <p:xfrm>
          <a:off x="-1" y="1828800"/>
          <a:ext cx="12192001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387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20255A59-1DEF-5A6C-7FE6-6A847C591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68" y="1095858"/>
            <a:ext cx="2019300" cy="8128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A42895-C787-D848-AAEC-C51A313A6B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76210"/>
              </p:ext>
            </p:extLst>
          </p:nvPr>
        </p:nvGraphicFramePr>
        <p:xfrm>
          <a:off x="-1" y="1647342"/>
          <a:ext cx="12192001" cy="5210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8397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D6B548D8-070E-8D3E-AEF8-12D0556BC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95858"/>
            <a:ext cx="6705600" cy="8509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9DD8B1-570A-8540-B908-E917A6431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638197"/>
              </p:ext>
            </p:extLst>
          </p:nvPr>
        </p:nvGraphicFramePr>
        <p:xfrm>
          <a:off x="-1" y="1828800"/>
          <a:ext cx="12192001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73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Analysis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16BEE3-52C4-EF06-79D5-688F673F4D7A}"/>
              </a:ext>
            </a:extLst>
          </p:cNvPr>
          <p:cNvSpPr txBox="1"/>
          <p:nvPr/>
        </p:nvSpPr>
        <p:spPr>
          <a:xfrm>
            <a:off x="514349" y="1243013"/>
            <a:ext cx="1194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variables accordingly (</a:t>
            </a:r>
            <a:r>
              <a:rPr lang="en-US" dirty="0" err="1"/>
              <a:t>ie</a:t>
            </a:r>
            <a:r>
              <a:rPr lang="en-US" dirty="0"/>
              <a:t> binary/categorical or continuous, X or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statistical modeling methods to try, likely using R “</a:t>
            </a:r>
            <a:r>
              <a:rPr lang="en-US" dirty="0" err="1"/>
              <a:t>glm</a:t>
            </a:r>
            <a:r>
              <a:rPr lang="en-US" dirty="0"/>
              <a:t>”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logistic regression most common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generated coefficients of model(s), choose one with lowest adjusted R^2 error, look at significance level (t-score)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D82A0B13-4D43-3CEB-0FBD-94B4D5E4A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197704"/>
            <a:ext cx="8988388" cy="28823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951E8A-BEBB-1B99-BC51-A315943FAD42}"/>
              </a:ext>
            </a:extLst>
          </p:cNvPr>
          <p:cNvSpPr txBox="1"/>
          <p:nvPr/>
        </p:nvSpPr>
        <p:spPr>
          <a:xfrm>
            <a:off x="314326" y="2828372"/>
            <a:ext cx="231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 table:</a:t>
            </a:r>
          </a:p>
        </p:txBody>
      </p:sp>
    </p:spTree>
    <p:extLst>
      <p:ext uri="{BB962C8B-B14F-4D97-AF65-F5344CB8AC3E}">
        <p14:creationId xmlns:p14="http://schemas.microsoft.com/office/powerpoint/2010/main" val="90544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Variables 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060DA0D-98AC-2048-3BA9-BA32AEF6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36333"/>
              </p:ext>
            </p:extLst>
          </p:nvPr>
        </p:nvGraphicFramePr>
        <p:xfrm>
          <a:off x="407916" y="1095856"/>
          <a:ext cx="11411045" cy="2486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40">
                  <a:extLst>
                    <a:ext uri="{9D8B030D-6E8A-4147-A177-3AD203B41FA5}">
                      <a16:colId xmlns:a16="http://schemas.microsoft.com/office/drawing/2014/main" val="2159353971"/>
                    </a:ext>
                  </a:extLst>
                </a:gridCol>
                <a:gridCol w="2336159">
                  <a:extLst>
                    <a:ext uri="{9D8B030D-6E8A-4147-A177-3AD203B41FA5}">
                      <a16:colId xmlns:a16="http://schemas.microsoft.com/office/drawing/2014/main" val="1087056671"/>
                    </a:ext>
                  </a:extLst>
                </a:gridCol>
                <a:gridCol w="8043746">
                  <a:extLst>
                    <a:ext uri="{9D8B030D-6E8A-4147-A177-3AD203B41FA5}">
                      <a16:colId xmlns:a16="http://schemas.microsoft.com/office/drawing/2014/main" val="1881033736"/>
                    </a:ext>
                  </a:extLst>
                </a:gridCol>
              </a:tblGrid>
              <a:tr h="64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7510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(dummy variables for each of the six agencies)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013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pre_covid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0268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during_covid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6352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3804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preferred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57984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CAD3672-8828-300A-27AC-BC4D08B12CDE}"/>
              </a:ext>
            </a:extLst>
          </p:cNvPr>
          <p:cNvGrpSpPr/>
          <p:nvPr/>
        </p:nvGrpSpPr>
        <p:grpSpPr>
          <a:xfrm>
            <a:off x="3836229" y="2087965"/>
            <a:ext cx="2389639" cy="1482152"/>
            <a:chOff x="4852229" y="1823805"/>
            <a:chExt cx="2389639" cy="1482152"/>
          </a:xfrm>
        </p:grpSpPr>
        <p:pic>
          <p:nvPicPr>
            <p:cNvPr id="17" name="Picture 1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75A038D-B846-2FF1-93CF-1F6B4A4D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229" y="1881858"/>
              <a:ext cx="1507782" cy="137747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D4632C-21EA-E309-0E39-491E173831A8}"/>
                </a:ext>
              </a:extLst>
            </p:cNvPr>
            <p:cNvSpPr txBox="1"/>
            <p:nvPr/>
          </p:nvSpPr>
          <p:spPr>
            <a:xfrm>
              <a:off x="5397302" y="1823805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780271-7009-6EEE-D141-07440A3EC223}"/>
                </a:ext>
              </a:extLst>
            </p:cNvPr>
            <p:cNvSpPr txBox="1"/>
            <p:nvPr/>
          </p:nvSpPr>
          <p:spPr>
            <a:xfrm>
              <a:off x="6264406" y="2087007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91BCD9-CFA5-CE72-BA96-BF36454B3F5F}"/>
                </a:ext>
              </a:extLst>
            </p:cNvPr>
            <p:cNvSpPr txBox="1"/>
            <p:nvPr/>
          </p:nvSpPr>
          <p:spPr>
            <a:xfrm>
              <a:off x="5775675" y="2370320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3DAF3-ABC5-2F5C-ABD5-01CE2EE3A6CC}"/>
                </a:ext>
              </a:extLst>
            </p:cNvPr>
            <p:cNvSpPr txBox="1"/>
            <p:nvPr/>
          </p:nvSpPr>
          <p:spPr>
            <a:xfrm>
              <a:off x="5823478" y="2660012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81115-F01E-0B85-E345-7EB7D9673B9A}"/>
                </a:ext>
              </a:extLst>
            </p:cNvPr>
            <p:cNvSpPr txBox="1"/>
            <p:nvPr/>
          </p:nvSpPr>
          <p:spPr>
            <a:xfrm>
              <a:off x="6097241" y="2936625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353BE07A-9D4D-FD4A-31A3-DF0D70BC2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77" y="3148025"/>
            <a:ext cx="3023875" cy="2909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6B9AC53-9278-A4E6-9DD9-E4C45F949377}"/>
              </a:ext>
            </a:extLst>
          </p:cNvPr>
          <p:cNvSpPr txBox="1"/>
          <p:nvPr/>
        </p:nvSpPr>
        <p:spPr>
          <a:xfrm>
            <a:off x="5918331" y="2924172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91EFFC-3BD3-FDA5-CAB9-D33933C3A203}"/>
              </a:ext>
            </a:extLst>
          </p:cNvPr>
          <p:cNvSpPr txBox="1"/>
          <p:nvPr/>
        </p:nvSpPr>
        <p:spPr>
          <a:xfrm>
            <a:off x="7332422" y="2146018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“rides per month” evaluated in </a:t>
            </a:r>
            <a:r>
              <a:rPr lang="en-US" sz="1400" dirty="0" err="1">
                <a:solidFill>
                  <a:srgbClr val="FF0000"/>
                </a:solidFill>
              </a:rPr>
              <a:t>Golub_et_al</a:t>
            </a:r>
            <a:r>
              <a:rPr lang="en-US" sz="1400" dirty="0">
                <a:solidFill>
                  <a:srgbClr val="FF0000"/>
                </a:solidFill>
              </a:rPr>
              <a:t> as continuous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355AF9-EB89-F55E-6A49-C9600CDCB21A}"/>
              </a:ext>
            </a:extLst>
          </p:cNvPr>
          <p:cNvSpPr txBox="1"/>
          <p:nvPr/>
        </p:nvSpPr>
        <p:spPr>
          <a:xfrm>
            <a:off x="9551998" y="2272251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binary variables for three different levels of frequency evaluated in </a:t>
            </a:r>
            <a:r>
              <a:rPr lang="en-US" sz="1400" dirty="0" err="1">
                <a:solidFill>
                  <a:srgbClr val="FF0000"/>
                </a:solidFill>
              </a:rPr>
              <a:t>Brakewood</a:t>
            </a:r>
            <a:r>
              <a:rPr lang="en-US" sz="1400" dirty="0">
                <a:solidFill>
                  <a:srgbClr val="FF0000"/>
                </a:solidFill>
              </a:rPr>
              <a:t> and </a:t>
            </a:r>
            <a:r>
              <a:rPr lang="en-US" sz="1400" dirty="0" err="1">
                <a:solidFill>
                  <a:srgbClr val="FF0000"/>
                </a:solidFill>
              </a:rPr>
              <a:t>Kocur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Variables 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060DA0D-98AC-2048-3BA9-BA32AEF6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2545"/>
              </p:ext>
            </p:extLst>
          </p:nvPr>
        </p:nvGraphicFramePr>
        <p:xfrm>
          <a:off x="132522" y="1095856"/>
          <a:ext cx="11686440" cy="5046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642">
                  <a:extLst>
                    <a:ext uri="{9D8B030D-6E8A-4147-A177-3AD203B41FA5}">
                      <a16:colId xmlns:a16="http://schemas.microsoft.com/office/drawing/2014/main" val="2159353971"/>
                    </a:ext>
                  </a:extLst>
                </a:gridCol>
                <a:gridCol w="2167924">
                  <a:extLst>
                    <a:ext uri="{9D8B030D-6E8A-4147-A177-3AD203B41FA5}">
                      <a16:colId xmlns:a16="http://schemas.microsoft.com/office/drawing/2014/main" val="1087056671"/>
                    </a:ext>
                  </a:extLst>
                </a:gridCol>
                <a:gridCol w="8237874">
                  <a:extLst>
                    <a:ext uri="{9D8B030D-6E8A-4147-A177-3AD203B41FA5}">
                      <a16:colId xmlns:a16="http://schemas.microsoft.com/office/drawing/2014/main" val="1881033736"/>
                    </a:ext>
                  </a:extLst>
                </a:gridCol>
              </a:tblGrid>
              <a:tr h="64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7510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(dummy variables for each of the six agencies)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013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pre_covid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0268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during_covid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6352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3804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preferred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5798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q3 q4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pre_during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used more pre-covid than during, -1 if used less pre-covid than during, 0 if same</a:t>
                      </a:r>
                    </a:p>
                    <a:p>
                      <a:r>
                        <a:rPr lang="en-US" dirty="0"/>
                        <a:t>alternatively: define continuously as (</a:t>
                      </a:r>
                      <a:r>
                        <a:rPr lang="en-US" dirty="0" err="1"/>
                        <a:t>during_covid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pre_covid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2/5 =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6973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q4 q5</a:t>
                      </a:r>
                    </a:p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during_present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used more during covid than now, -1 if used less during than now, 0 if same</a:t>
                      </a:r>
                    </a:p>
                    <a:p>
                      <a:r>
                        <a:rPr lang="en-US" dirty="0"/>
                        <a:t>alternatively: define continuously as (present/</a:t>
                      </a:r>
                      <a:r>
                        <a:rPr lang="en-US" dirty="0" err="1"/>
                        <a:t>during_covid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5/2  =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4520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q5 q6</a:t>
                      </a:r>
                    </a:p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present_preferred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used more now than preferred, -1 if used less now than preferred, 0 if same</a:t>
                      </a:r>
                    </a:p>
                    <a:p>
                      <a:r>
                        <a:rPr lang="en-US" dirty="0"/>
                        <a:t>alternatively: define continuously as (preferred/present)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5/5 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1802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q3 q5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pre_present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if used more pre-covid than now, -1 if used less pre-covid than now, 0 if same</a:t>
                      </a:r>
                    </a:p>
                    <a:p>
                      <a:r>
                        <a:rPr lang="en-US" dirty="0"/>
                        <a:t>alternatively: define continuously as (present/</a:t>
                      </a:r>
                      <a:r>
                        <a:rPr lang="en-US" dirty="0" err="1"/>
                        <a:t>pre_covid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6188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CAD3672-8828-300A-27AC-BC4D08B12CDE}"/>
              </a:ext>
            </a:extLst>
          </p:cNvPr>
          <p:cNvGrpSpPr/>
          <p:nvPr/>
        </p:nvGrpSpPr>
        <p:grpSpPr>
          <a:xfrm>
            <a:off x="3836229" y="2087965"/>
            <a:ext cx="2389639" cy="1482152"/>
            <a:chOff x="4852229" y="1823805"/>
            <a:chExt cx="2389639" cy="1482152"/>
          </a:xfrm>
        </p:grpSpPr>
        <p:pic>
          <p:nvPicPr>
            <p:cNvPr id="17" name="Picture 1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75A038D-B846-2FF1-93CF-1F6B4A4D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229" y="1881858"/>
              <a:ext cx="1507782" cy="137747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D4632C-21EA-E309-0E39-491E173831A8}"/>
                </a:ext>
              </a:extLst>
            </p:cNvPr>
            <p:cNvSpPr txBox="1"/>
            <p:nvPr/>
          </p:nvSpPr>
          <p:spPr>
            <a:xfrm>
              <a:off x="5397302" y="1823805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780271-7009-6EEE-D141-07440A3EC223}"/>
                </a:ext>
              </a:extLst>
            </p:cNvPr>
            <p:cNvSpPr txBox="1"/>
            <p:nvPr/>
          </p:nvSpPr>
          <p:spPr>
            <a:xfrm>
              <a:off x="6264406" y="2087007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91BCD9-CFA5-CE72-BA96-BF36454B3F5F}"/>
                </a:ext>
              </a:extLst>
            </p:cNvPr>
            <p:cNvSpPr txBox="1"/>
            <p:nvPr/>
          </p:nvSpPr>
          <p:spPr>
            <a:xfrm>
              <a:off x="5775675" y="2370320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3DAF3-ABC5-2F5C-ABD5-01CE2EE3A6CC}"/>
                </a:ext>
              </a:extLst>
            </p:cNvPr>
            <p:cNvSpPr txBox="1"/>
            <p:nvPr/>
          </p:nvSpPr>
          <p:spPr>
            <a:xfrm>
              <a:off x="5823478" y="2660012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81115-F01E-0B85-E345-7EB7D9673B9A}"/>
                </a:ext>
              </a:extLst>
            </p:cNvPr>
            <p:cNvSpPr txBox="1"/>
            <p:nvPr/>
          </p:nvSpPr>
          <p:spPr>
            <a:xfrm>
              <a:off x="6097241" y="2936625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16D47F-E0B9-4A9E-12FF-E5F7757CC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77" y="3148025"/>
            <a:ext cx="3023875" cy="290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80FD8-92C6-6D1F-575F-5DB24EB8DB26}"/>
              </a:ext>
            </a:extLst>
          </p:cNvPr>
          <p:cNvSpPr txBox="1"/>
          <p:nvPr/>
        </p:nvSpPr>
        <p:spPr>
          <a:xfrm>
            <a:off x="5918331" y="2924172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25E17-5D15-5757-E333-29A72C66E1DA}"/>
              </a:ext>
            </a:extLst>
          </p:cNvPr>
          <p:cNvSpPr txBox="1"/>
          <p:nvPr/>
        </p:nvSpPr>
        <p:spPr>
          <a:xfrm>
            <a:off x="7332422" y="2146018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“rides per month” evaluated in </a:t>
            </a:r>
            <a:r>
              <a:rPr lang="en-US" sz="1400" dirty="0" err="1">
                <a:solidFill>
                  <a:srgbClr val="FF0000"/>
                </a:solidFill>
              </a:rPr>
              <a:t>Golub_et_al</a:t>
            </a:r>
            <a:r>
              <a:rPr lang="en-US" sz="1400" dirty="0">
                <a:solidFill>
                  <a:srgbClr val="FF0000"/>
                </a:solidFill>
              </a:rPr>
              <a:t> as continuous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2FAD6-C327-1F89-FD73-0962FB916FEB}"/>
              </a:ext>
            </a:extLst>
          </p:cNvPr>
          <p:cNvSpPr txBox="1"/>
          <p:nvPr/>
        </p:nvSpPr>
        <p:spPr>
          <a:xfrm>
            <a:off x="9551998" y="2272251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binary variables for three different levels of frequency evaluated in </a:t>
            </a:r>
            <a:r>
              <a:rPr lang="en-US" sz="1400" dirty="0" err="1">
                <a:solidFill>
                  <a:srgbClr val="FF0000"/>
                </a:solidFill>
              </a:rPr>
              <a:t>Brakewood</a:t>
            </a:r>
            <a:r>
              <a:rPr lang="en-US" sz="1400" dirty="0">
                <a:solidFill>
                  <a:srgbClr val="FF0000"/>
                </a:solidFill>
              </a:rPr>
              <a:t> and </a:t>
            </a:r>
            <a:r>
              <a:rPr lang="en-US" sz="1400" dirty="0" err="1">
                <a:solidFill>
                  <a:srgbClr val="FF0000"/>
                </a:solidFill>
              </a:rPr>
              <a:t>Kocur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Variables 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060DA0D-98AC-2048-3BA9-BA32AEF62E6F}"/>
              </a:ext>
            </a:extLst>
          </p:cNvPr>
          <p:cNvGraphicFramePr>
            <a:graphicFrameLocks noGrp="1"/>
          </p:cNvGraphicFramePr>
          <p:nvPr/>
        </p:nvGraphicFramePr>
        <p:xfrm>
          <a:off x="407916" y="1095856"/>
          <a:ext cx="11411045" cy="50558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40">
                  <a:extLst>
                    <a:ext uri="{9D8B030D-6E8A-4147-A177-3AD203B41FA5}">
                      <a16:colId xmlns:a16="http://schemas.microsoft.com/office/drawing/2014/main" val="2159353971"/>
                    </a:ext>
                  </a:extLst>
                </a:gridCol>
                <a:gridCol w="2336159">
                  <a:extLst>
                    <a:ext uri="{9D8B030D-6E8A-4147-A177-3AD203B41FA5}">
                      <a16:colId xmlns:a16="http://schemas.microsoft.com/office/drawing/2014/main" val="1087056671"/>
                    </a:ext>
                  </a:extLst>
                </a:gridCol>
                <a:gridCol w="8043746">
                  <a:extLst>
                    <a:ext uri="{9D8B030D-6E8A-4147-A177-3AD203B41FA5}">
                      <a16:colId xmlns:a16="http://schemas.microsoft.com/office/drawing/2014/main" val="1881033736"/>
                    </a:ext>
                  </a:extLst>
                </a:gridCol>
              </a:tblGrid>
              <a:tr h="64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7510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(dummy variables for each of the six agencies)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013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pre_covid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0268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during_covid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6352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3804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preferred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57984"/>
                  </a:ext>
                </a:extLst>
              </a:tr>
              <a:tr h="644637">
                <a:tc>
                  <a:txBody>
                    <a:bodyPr/>
                    <a:lstStyle/>
                    <a:p>
                      <a:r>
                        <a:rPr lang="en-US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covid_satisfaction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64675"/>
                  </a:ext>
                </a:extLst>
              </a:tr>
              <a:tr h="644637">
                <a:tc>
                  <a:txBody>
                    <a:bodyPr/>
                    <a:lstStyle/>
                    <a:p>
                      <a:r>
                        <a:rPr lang="en-US" dirty="0"/>
                        <a:t>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fare_satisfaction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202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contactless_attitude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55839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trip_planning_attitude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0410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2CAD3672-8828-300A-27AC-BC4D08B12CDE}"/>
              </a:ext>
            </a:extLst>
          </p:cNvPr>
          <p:cNvGrpSpPr/>
          <p:nvPr/>
        </p:nvGrpSpPr>
        <p:grpSpPr>
          <a:xfrm>
            <a:off x="3836229" y="2087965"/>
            <a:ext cx="2389639" cy="1482152"/>
            <a:chOff x="4852229" y="1823805"/>
            <a:chExt cx="2389639" cy="1482152"/>
          </a:xfrm>
        </p:grpSpPr>
        <p:pic>
          <p:nvPicPr>
            <p:cNvPr id="17" name="Picture 1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75A038D-B846-2FF1-93CF-1F6B4A4D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229" y="1881858"/>
              <a:ext cx="1507782" cy="137747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D4632C-21EA-E309-0E39-491E173831A8}"/>
                </a:ext>
              </a:extLst>
            </p:cNvPr>
            <p:cNvSpPr txBox="1"/>
            <p:nvPr/>
          </p:nvSpPr>
          <p:spPr>
            <a:xfrm>
              <a:off x="5397302" y="1823805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780271-7009-6EEE-D141-07440A3EC223}"/>
                </a:ext>
              </a:extLst>
            </p:cNvPr>
            <p:cNvSpPr txBox="1"/>
            <p:nvPr/>
          </p:nvSpPr>
          <p:spPr>
            <a:xfrm>
              <a:off x="6264406" y="2087007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91BCD9-CFA5-CE72-BA96-BF36454B3F5F}"/>
                </a:ext>
              </a:extLst>
            </p:cNvPr>
            <p:cNvSpPr txBox="1"/>
            <p:nvPr/>
          </p:nvSpPr>
          <p:spPr>
            <a:xfrm>
              <a:off x="5775675" y="2370320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3DAF3-ABC5-2F5C-ABD5-01CE2EE3A6CC}"/>
                </a:ext>
              </a:extLst>
            </p:cNvPr>
            <p:cNvSpPr txBox="1"/>
            <p:nvPr/>
          </p:nvSpPr>
          <p:spPr>
            <a:xfrm>
              <a:off x="5823478" y="2660012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E81115-F01E-0B85-E345-7EB7D9673B9A}"/>
                </a:ext>
              </a:extLst>
            </p:cNvPr>
            <p:cNvSpPr txBox="1"/>
            <p:nvPr/>
          </p:nvSpPr>
          <p:spPr>
            <a:xfrm>
              <a:off x="6097241" y="2936625"/>
              <a:ext cx="9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</a:t>
              </a:r>
            </a:p>
          </p:txBody>
        </p:sp>
      </p:grpSp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F75A92-0558-A74E-0F3A-22E280846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29" y="3609950"/>
            <a:ext cx="1733674" cy="1168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19D1CE-3F11-2923-E5CF-5896FA00C3CF}"/>
              </a:ext>
            </a:extLst>
          </p:cNvPr>
          <p:cNvSpPr txBox="1"/>
          <p:nvPr/>
        </p:nvSpPr>
        <p:spPr>
          <a:xfrm>
            <a:off x="5037198" y="3539928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AFC70-2D7C-6854-1CA4-913F3BCDBB96}"/>
              </a:ext>
            </a:extLst>
          </p:cNvPr>
          <p:cNvSpPr txBox="1"/>
          <p:nvPr/>
        </p:nvSpPr>
        <p:spPr>
          <a:xfrm>
            <a:off x="5059220" y="3773604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74933-AD3D-19BA-04FC-3BEE8F745184}"/>
              </a:ext>
            </a:extLst>
          </p:cNvPr>
          <p:cNvSpPr txBox="1"/>
          <p:nvPr/>
        </p:nvSpPr>
        <p:spPr>
          <a:xfrm>
            <a:off x="5463374" y="3998103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D5778-E8D2-EA75-153D-3A0DF0A243B4}"/>
              </a:ext>
            </a:extLst>
          </p:cNvPr>
          <p:cNvSpPr txBox="1"/>
          <p:nvPr/>
        </p:nvSpPr>
        <p:spPr>
          <a:xfrm>
            <a:off x="4908571" y="4217326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71EE9-BD30-60CA-BCD4-4BEE4E7FB4CC}"/>
              </a:ext>
            </a:extLst>
          </p:cNvPr>
          <p:cNvSpPr txBox="1"/>
          <p:nvPr/>
        </p:nvSpPr>
        <p:spPr>
          <a:xfrm>
            <a:off x="4870033" y="4483781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9D7E6-78EA-FD7D-E4E3-9D4CBC0E3512}"/>
              </a:ext>
            </a:extLst>
          </p:cNvPr>
          <p:cNvSpPr txBox="1"/>
          <p:nvPr/>
        </p:nvSpPr>
        <p:spPr>
          <a:xfrm>
            <a:off x="7332422" y="2146018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“rides per month” evaluated in </a:t>
            </a:r>
            <a:r>
              <a:rPr lang="en-US" sz="1400" dirty="0" err="1">
                <a:solidFill>
                  <a:srgbClr val="FF0000"/>
                </a:solidFill>
              </a:rPr>
              <a:t>Golub_et_al</a:t>
            </a:r>
            <a:r>
              <a:rPr lang="en-US" sz="1400" dirty="0">
                <a:solidFill>
                  <a:srgbClr val="FF0000"/>
                </a:solidFill>
              </a:rPr>
              <a:t> as continuous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1230A-70D5-8D33-39E7-1066630FC512}"/>
              </a:ext>
            </a:extLst>
          </p:cNvPr>
          <p:cNvSpPr txBox="1"/>
          <p:nvPr/>
        </p:nvSpPr>
        <p:spPr>
          <a:xfrm>
            <a:off x="5784940" y="36190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3BF6B3-233C-5554-F420-E18FC8D4765F}"/>
              </a:ext>
            </a:extLst>
          </p:cNvPr>
          <p:cNvSpPr txBox="1"/>
          <p:nvPr/>
        </p:nvSpPr>
        <p:spPr>
          <a:xfrm>
            <a:off x="5589763" y="44127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50840-95BC-3C56-E6A4-1E153444528D}"/>
              </a:ext>
            </a:extLst>
          </p:cNvPr>
          <p:cNvSpPr txBox="1"/>
          <p:nvPr/>
        </p:nvSpPr>
        <p:spPr>
          <a:xfrm>
            <a:off x="5872653" y="39928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excluded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823B34-0F65-4B11-36F4-C84DE3863844}"/>
                  </a:ext>
                </a:extLst>
              </p14:cNvPr>
              <p14:cNvContentPartPr/>
              <p14:nvPr/>
            </p14:nvContentPartPr>
            <p14:xfrm>
              <a:off x="5519737" y="3617693"/>
              <a:ext cx="226800" cy="455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823B34-0F65-4B11-36F4-C84DE38638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1097" y="3608693"/>
                <a:ext cx="244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BC8198-AA5B-0BAF-AE7A-C20CBDE516F7}"/>
                  </a:ext>
                </a:extLst>
              </p14:cNvPr>
              <p14:cNvContentPartPr/>
              <p14:nvPr/>
            </p14:nvContentPartPr>
            <p14:xfrm>
              <a:off x="5228857" y="4366133"/>
              <a:ext cx="299160" cy="417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BC8198-AA5B-0BAF-AE7A-C20CBDE516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0217" y="4357133"/>
                <a:ext cx="316800" cy="4356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3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003798A-2491-C894-C668-8DF9A6DE7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29" y="4924190"/>
            <a:ext cx="2529800" cy="11564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D5B505-0041-D5C4-7B69-1039AE8CB296}"/>
              </a:ext>
            </a:extLst>
          </p:cNvPr>
          <p:cNvSpPr txBox="1"/>
          <p:nvPr/>
        </p:nvSpPr>
        <p:spPr>
          <a:xfrm>
            <a:off x="6225868" y="4852554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B94DCF-F868-FC11-5D39-CB315C75B5CB}"/>
              </a:ext>
            </a:extLst>
          </p:cNvPr>
          <p:cNvSpPr txBox="1"/>
          <p:nvPr/>
        </p:nvSpPr>
        <p:spPr>
          <a:xfrm>
            <a:off x="6225868" y="5090744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737634-2DD6-3F45-6589-C31BBF3DA11B}"/>
              </a:ext>
            </a:extLst>
          </p:cNvPr>
          <p:cNvSpPr txBox="1"/>
          <p:nvPr/>
        </p:nvSpPr>
        <p:spPr>
          <a:xfrm>
            <a:off x="6295949" y="5583449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D7798-A289-7195-F575-C89F7B944BDF}"/>
              </a:ext>
            </a:extLst>
          </p:cNvPr>
          <p:cNvSpPr txBox="1"/>
          <p:nvPr/>
        </p:nvSpPr>
        <p:spPr>
          <a:xfrm>
            <a:off x="6269446" y="5805998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93A051-C7B1-F23C-5E73-5DAC0A7DA74A}"/>
              </a:ext>
            </a:extLst>
          </p:cNvPr>
          <p:cNvSpPr txBox="1"/>
          <p:nvPr/>
        </p:nvSpPr>
        <p:spPr>
          <a:xfrm>
            <a:off x="5305236" y="5320461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B121B0-001F-38B7-5899-914C3E34F9F6}"/>
              </a:ext>
            </a:extLst>
          </p:cNvPr>
          <p:cNvSpPr txBox="1"/>
          <p:nvPr/>
        </p:nvSpPr>
        <p:spPr>
          <a:xfrm>
            <a:off x="8765642" y="518225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was not evaluated in either study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53BE07A-9D4D-FD4A-31A3-DF0D70BC2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77" y="3148025"/>
            <a:ext cx="3023875" cy="2909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6B9AC53-9278-A4E6-9DD9-E4C45F949377}"/>
              </a:ext>
            </a:extLst>
          </p:cNvPr>
          <p:cNvSpPr txBox="1"/>
          <p:nvPr/>
        </p:nvSpPr>
        <p:spPr>
          <a:xfrm>
            <a:off x="5918331" y="2924172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98050-2D3A-770E-EED1-10C69BA80D57}"/>
              </a:ext>
            </a:extLst>
          </p:cNvPr>
          <p:cNvSpPr txBox="1"/>
          <p:nvPr/>
        </p:nvSpPr>
        <p:spPr>
          <a:xfrm>
            <a:off x="9551998" y="2272251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binary variables for three different levels of frequency evaluated in </a:t>
            </a:r>
            <a:r>
              <a:rPr lang="en-US" sz="1400" dirty="0" err="1">
                <a:solidFill>
                  <a:srgbClr val="FF0000"/>
                </a:solidFill>
              </a:rPr>
              <a:t>Brakewood</a:t>
            </a:r>
            <a:r>
              <a:rPr lang="en-US" sz="1400" dirty="0">
                <a:solidFill>
                  <a:srgbClr val="FF0000"/>
                </a:solidFill>
              </a:rPr>
              <a:t> and </a:t>
            </a:r>
            <a:r>
              <a:rPr lang="en-US" sz="1400" dirty="0" err="1">
                <a:solidFill>
                  <a:srgbClr val="FF0000"/>
                </a:solidFill>
              </a:rPr>
              <a:t>Kocur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8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Variables 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980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060DA0D-98AC-2048-3BA9-BA32AEF6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56972"/>
              </p:ext>
            </p:extLst>
          </p:nvPr>
        </p:nvGraphicFramePr>
        <p:xfrm>
          <a:off x="407916" y="1019656"/>
          <a:ext cx="11411045" cy="578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40">
                  <a:extLst>
                    <a:ext uri="{9D8B030D-6E8A-4147-A177-3AD203B41FA5}">
                      <a16:colId xmlns:a16="http://schemas.microsoft.com/office/drawing/2014/main" val="2159353971"/>
                    </a:ext>
                  </a:extLst>
                </a:gridCol>
                <a:gridCol w="2336159">
                  <a:extLst>
                    <a:ext uri="{9D8B030D-6E8A-4147-A177-3AD203B41FA5}">
                      <a16:colId xmlns:a16="http://schemas.microsoft.com/office/drawing/2014/main" val="1087056671"/>
                    </a:ext>
                  </a:extLst>
                </a:gridCol>
                <a:gridCol w="8043746">
                  <a:extLst>
                    <a:ext uri="{9D8B030D-6E8A-4147-A177-3AD203B41FA5}">
                      <a16:colId xmlns:a16="http://schemas.microsoft.com/office/drawing/2014/main" val="1881033736"/>
                    </a:ext>
                  </a:extLst>
                </a:gridCol>
              </a:tblGrid>
              <a:tr h="64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7510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more_important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013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fare_type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five current payment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421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cell_phone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for yes I have a smartphone, 0 for no (I don’t have a smartphone, a cell phone)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9591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9337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five internet access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8523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six current payment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343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q17_1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once_website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169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q17_2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regular_website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6592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q17_3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regular_app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90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q17_4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once_phonecall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01883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q_18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noncash_alternative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four payment alternative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77762"/>
                  </a:ext>
                </a:extLst>
              </a:tr>
            </a:tbl>
          </a:graphicData>
        </a:graphic>
      </p:graphicFrame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B3E143-4538-8972-CF96-1C7FCFE94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58" y="1677963"/>
            <a:ext cx="2655375" cy="761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494F2-D8AB-8FE3-3172-A9C05C26A43B}"/>
              </a:ext>
            </a:extLst>
          </p:cNvPr>
          <p:cNvSpPr txBox="1"/>
          <p:nvPr/>
        </p:nvSpPr>
        <p:spPr>
          <a:xfrm>
            <a:off x="6435354" y="1869018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D636D-B4EF-D922-4CC7-BD7D08C62B95}"/>
              </a:ext>
            </a:extLst>
          </p:cNvPr>
          <p:cNvSpPr txBox="1"/>
          <p:nvPr/>
        </p:nvSpPr>
        <p:spPr>
          <a:xfrm>
            <a:off x="5754246" y="2131574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C3F9A-444A-7281-04A0-DBB6EFD26E99}"/>
              </a:ext>
            </a:extLst>
          </p:cNvPr>
          <p:cNvSpPr txBox="1"/>
          <p:nvPr/>
        </p:nvSpPr>
        <p:spPr>
          <a:xfrm>
            <a:off x="8330400" y="1826677"/>
            <a:ext cx="345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dummy variables for each?</a:t>
            </a:r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84173B3A-2493-832A-E202-3C98584BD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33" y="3329313"/>
            <a:ext cx="4153065" cy="88994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A4F02F-5C68-6965-125C-50E83CB9AA1B}"/>
              </a:ext>
            </a:extLst>
          </p:cNvPr>
          <p:cNvSpPr txBox="1"/>
          <p:nvPr/>
        </p:nvSpPr>
        <p:spPr>
          <a:xfrm>
            <a:off x="8604682" y="3352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values 1-4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evaluated in </a:t>
            </a:r>
            <a:r>
              <a:rPr lang="en-US" sz="1400" dirty="0" err="1">
                <a:solidFill>
                  <a:srgbClr val="FF0000"/>
                </a:solidFill>
              </a:rPr>
              <a:t>Golub_et_al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B9EFF-545D-D3EA-E502-D99A0AFB2504}"/>
              </a:ext>
            </a:extLst>
          </p:cNvPr>
          <p:cNvSpPr txBox="1"/>
          <p:nvPr/>
        </p:nvSpPr>
        <p:spPr>
          <a:xfrm>
            <a:off x="6443147" y="3708912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24063-A795-9AA8-6693-6AF1396B25E9}"/>
              </a:ext>
            </a:extLst>
          </p:cNvPr>
          <p:cNvSpPr txBox="1"/>
          <p:nvPr/>
        </p:nvSpPr>
        <p:spPr>
          <a:xfrm>
            <a:off x="7841669" y="3506688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DF6FFC-E1B0-F315-C703-F30E1BE8E615}"/>
              </a:ext>
            </a:extLst>
          </p:cNvPr>
          <p:cNvSpPr txBox="1"/>
          <p:nvPr/>
        </p:nvSpPr>
        <p:spPr>
          <a:xfrm>
            <a:off x="6163874" y="3267412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59B855-A36D-EA48-E6A1-412D889915F8}"/>
              </a:ext>
            </a:extLst>
          </p:cNvPr>
          <p:cNvSpPr txBox="1"/>
          <p:nvPr/>
        </p:nvSpPr>
        <p:spPr>
          <a:xfrm>
            <a:off x="5946623" y="3890367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</a:t>
            </a:r>
          </a:p>
        </p:txBody>
      </p:sp>
      <p:pic>
        <p:nvPicPr>
          <p:cNvPr id="52" name="Picture 51" descr="Text&#10;&#10;Description automatically generated with medium confidence">
            <a:extLst>
              <a:ext uri="{FF2B5EF4-FFF2-40B4-BE49-F238E27FC236}">
                <a16:creationId xmlns:a16="http://schemas.microsoft.com/office/drawing/2014/main" id="{C8582AD2-928B-D1E9-7D79-FAA4B6A73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0"/>
          <a:stretch/>
        </p:blipFill>
        <p:spPr>
          <a:xfrm>
            <a:off x="4240344" y="5077250"/>
            <a:ext cx="6032500" cy="70608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D399A2-520B-6476-C7D7-772A873D1DD1}"/>
              </a:ext>
            </a:extLst>
          </p:cNvPr>
          <p:cNvSpPr txBox="1"/>
          <p:nvPr/>
        </p:nvSpPr>
        <p:spPr>
          <a:xfrm>
            <a:off x="6223084" y="1642011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F1DEF0-9AB3-0124-5E07-26DDF4A85CBD}"/>
              </a:ext>
            </a:extLst>
          </p:cNvPr>
          <p:cNvSpPr txBox="1"/>
          <p:nvPr/>
        </p:nvSpPr>
        <p:spPr>
          <a:xfrm>
            <a:off x="8330400" y="5717543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B556E-02B7-E9F2-A1FE-A04480952B38}"/>
              </a:ext>
            </a:extLst>
          </p:cNvPr>
          <p:cNvSpPr txBox="1"/>
          <p:nvPr/>
        </p:nvSpPr>
        <p:spPr>
          <a:xfrm>
            <a:off x="4538218" y="5742339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212258-6AAD-56AC-9986-00DA1281C037}"/>
              </a:ext>
            </a:extLst>
          </p:cNvPr>
          <p:cNvSpPr txBox="1"/>
          <p:nvPr/>
        </p:nvSpPr>
        <p:spPr>
          <a:xfrm>
            <a:off x="7200546" y="5742339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7F522-526E-93B8-A707-BC81CB8783FF}"/>
              </a:ext>
            </a:extLst>
          </p:cNvPr>
          <p:cNvSpPr txBox="1"/>
          <p:nvPr/>
        </p:nvSpPr>
        <p:spPr>
          <a:xfrm>
            <a:off x="5938917" y="5717543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CB400D-DF55-CF41-7CDC-7F1AFD2C2C06}"/>
              </a:ext>
            </a:extLst>
          </p:cNvPr>
          <p:cNvSpPr txBox="1"/>
          <p:nvPr/>
        </p:nvSpPr>
        <p:spPr>
          <a:xfrm>
            <a:off x="10418880" y="5294727"/>
            <a:ext cx="1129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values 1-4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evaluated in </a:t>
            </a:r>
            <a:r>
              <a:rPr lang="en-US" sz="1400" dirty="0" err="1">
                <a:solidFill>
                  <a:srgbClr val="FF0000"/>
                </a:solidFill>
              </a:rPr>
              <a:t>Golub_et_al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ED1AC0-D61D-54AC-4AB4-10DF234A670C}"/>
              </a:ext>
            </a:extLst>
          </p:cNvPr>
          <p:cNvSpPr txBox="1"/>
          <p:nvPr/>
        </p:nvSpPr>
        <p:spPr>
          <a:xfrm>
            <a:off x="9157251" y="5625220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1D5ABC0-4800-345D-715A-C482855A7148}"/>
                  </a:ext>
                </a:extLst>
              </p14:cNvPr>
              <p14:cNvContentPartPr/>
              <p14:nvPr/>
            </p14:nvContentPartPr>
            <p14:xfrm>
              <a:off x="236435" y="3010765"/>
              <a:ext cx="173160" cy="3788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1D5ABC0-4800-345D-715A-C482855A71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435" y="3001765"/>
                <a:ext cx="190800" cy="38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12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Variables 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2980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19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060DA0D-98AC-2048-3BA9-BA32AEF6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8928"/>
              </p:ext>
            </p:extLst>
          </p:nvPr>
        </p:nvGraphicFramePr>
        <p:xfrm>
          <a:off x="407916" y="1019656"/>
          <a:ext cx="11411045" cy="2758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40">
                  <a:extLst>
                    <a:ext uri="{9D8B030D-6E8A-4147-A177-3AD203B41FA5}">
                      <a16:colId xmlns:a16="http://schemas.microsoft.com/office/drawing/2014/main" val="2159353971"/>
                    </a:ext>
                  </a:extLst>
                </a:gridCol>
                <a:gridCol w="2336159">
                  <a:extLst>
                    <a:ext uri="{9D8B030D-6E8A-4147-A177-3AD203B41FA5}">
                      <a16:colId xmlns:a16="http://schemas.microsoft.com/office/drawing/2014/main" val="1087056671"/>
                    </a:ext>
                  </a:extLst>
                </a:gridCol>
                <a:gridCol w="8043746">
                  <a:extLst>
                    <a:ext uri="{9D8B030D-6E8A-4147-A177-3AD203B41FA5}">
                      <a16:colId xmlns:a16="http://schemas.microsoft.com/office/drawing/2014/main" val="1881033736"/>
                    </a:ext>
                  </a:extLst>
                </a:gridCol>
              </a:tblGrid>
              <a:tr h="644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Survey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7510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six age ranges)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Alternatively, continuous with the floor of each range?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013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1810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Binary 1=disabled, 0=able-bodied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14844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seven races)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66006"/>
                  </a:ext>
                </a:extLst>
              </a:tr>
              <a:tr h="368364">
                <a:tc>
                  <a:txBody>
                    <a:bodyPr/>
                    <a:lstStyle/>
                    <a:p>
                      <a:r>
                        <a:rPr lang="en-US" dirty="0"/>
                        <a:t>q23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 (dummy variables for each of the four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8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41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Response #s – Validity 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92E325F4-573B-C2EA-3179-AB2FE8E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797B37-FB6F-A75C-BECA-576632C19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09962"/>
              </p:ext>
            </p:extLst>
          </p:nvPr>
        </p:nvGraphicFramePr>
        <p:xfrm>
          <a:off x="366211" y="1556613"/>
          <a:ext cx="11459578" cy="41138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016402">
                  <a:extLst>
                    <a:ext uri="{9D8B030D-6E8A-4147-A177-3AD203B41FA5}">
                      <a16:colId xmlns:a16="http://schemas.microsoft.com/office/drawing/2014/main" val="1396865895"/>
                    </a:ext>
                  </a:extLst>
                </a:gridCol>
                <a:gridCol w="997928">
                  <a:extLst>
                    <a:ext uri="{9D8B030D-6E8A-4147-A177-3AD203B41FA5}">
                      <a16:colId xmlns:a16="http://schemas.microsoft.com/office/drawing/2014/main" val="2168687945"/>
                    </a:ext>
                  </a:extLst>
                </a:gridCol>
                <a:gridCol w="1422334">
                  <a:extLst>
                    <a:ext uri="{9D8B030D-6E8A-4147-A177-3AD203B41FA5}">
                      <a16:colId xmlns:a16="http://schemas.microsoft.com/office/drawing/2014/main" val="3799208453"/>
                    </a:ext>
                  </a:extLst>
                </a:gridCol>
                <a:gridCol w="997928">
                  <a:extLst>
                    <a:ext uri="{9D8B030D-6E8A-4147-A177-3AD203B41FA5}">
                      <a16:colId xmlns:a16="http://schemas.microsoft.com/office/drawing/2014/main" val="3196523982"/>
                    </a:ext>
                  </a:extLst>
                </a:gridCol>
                <a:gridCol w="1267905">
                  <a:extLst>
                    <a:ext uri="{9D8B030D-6E8A-4147-A177-3AD203B41FA5}">
                      <a16:colId xmlns:a16="http://schemas.microsoft.com/office/drawing/2014/main" val="3231827914"/>
                    </a:ext>
                  </a:extLst>
                </a:gridCol>
                <a:gridCol w="1757081">
                  <a:extLst>
                    <a:ext uri="{9D8B030D-6E8A-4147-A177-3AD203B41FA5}">
                      <a16:colId xmlns:a16="http://schemas.microsoft.com/office/drawing/2014/main" val="3877870226"/>
                    </a:ext>
                  </a:extLst>
                </a:gridCol>
              </a:tblGrid>
              <a:tr h="956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Transit Agency: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All Qualtrics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Proposed Filter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Paper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Combination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NTD Monthly Avg Ridership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568436"/>
                  </a:ext>
                </a:extLst>
              </a:tr>
              <a:tr h="486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Central Community Transit (CCT)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17797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867463"/>
                  </a:ext>
                </a:extLst>
              </a:tr>
              <a:tr h="486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City of Morris Transit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4278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769297"/>
                  </a:ext>
                </a:extLst>
              </a:tr>
              <a:tr h="486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None of the above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00362"/>
                  </a:ext>
                </a:extLst>
              </a:tr>
              <a:tr h="486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Prairie Five Rides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11242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810107"/>
                  </a:ext>
                </a:extLst>
              </a:tr>
              <a:tr h="3822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Transit Alternatives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3727645"/>
                  </a:ext>
                </a:extLst>
              </a:tr>
              <a:tr h="486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Tri-Cap Transit Connection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10460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029860"/>
                  </a:ext>
                </a:extLst>
              </a:tr>
              <a:tr h="342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United Community Transit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14384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462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F655448-BD0A-6D86-D984-1C1340DED8EF}"/>
              </a:ext>
            </a:extLst>
          </p:cNvPr>
          <p:cNvSpPr/>
          <p:nvPr/>
        </p:nvSpPr>
        <p:spPr>
          <a:xfrm>
            <a:off x="0" y="6374295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165F7D-5783-CC9E-7CA8-F744F6FE76F0}"/>
              </a:ext>
            </a:extLst>
          </p:cNvPr>
          <p:cNvSpPr txBox="1">
            <a:spLocks/>
          </p:cNvSpPr>
          <p:nvPr/>
        </p:nvSpPr>
        <p:spPr>
          <a:xfrm>
            <a:off x="0" y="6421597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(03/28/2023)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D6912B-3719-C80C-1522-9F3094C17A71}"/>
              </a:ext>
            </a:extLst>
          </p:cNvPr>
          <p:cNvSpPr txBox="1">
            <a:spLocks/>
          </p:cNvSpPr>
          <p:nvPr/>
        </p:nvSpPr>
        <p:spPr>
          <a:xfrm>
            <a:off x="7613966" y="6422505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267C4715-014F-A7BA-9C41-B19F0C4DAE93}"/>
              </a:ext>
            </a:extLst>
          </p:cNvPr>
          <p:cNvSpPr txBox="1">
            <a:spLocks/>
          </p:cNvSpPr>
          <p:nvPr/>
        </p:nvSpPr>
        <p:spPr>
          <a:xfrm>
            <a:off x="9448800" y="6374294"/>
            <a:ext cx="2743200" cy="483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pPr/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F4774D-B18B-ED90-F0C7-16B9FFE432AA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2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Objectives Summarized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(03/28/2023)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FA44-EC04-A8C9-1EF3-91ABAD70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129495"/>
            <a:ext cx="10515600" cy="229950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Transit usage/behavior, and return post-COVID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transit quality of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transit COVID safety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fare payment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Attitudes about trip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FA76D-A626-7A85-C94D-AB48CECE82B4}"/>
              </a:ext>
            </a:extLst>
          </p:cNvPr>
          <p:cNvSpPr txBox="1"/>
          <p:nvPr/>
        </p:nvSpPr>
        <p:spPr>
          <a:xfrm>
            <a:off x="698500" y="4127499"/>
            <a:ext cx="1130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relationship with Y= </a:t>
            </a:r>
            <a:r>
              <a:rPr lang="en-US" dirty="0" err="1"/>
              <a:t>covid_satisfaction</a:t>
            </a:r>
            <a:r>
              <a:rPr lang="en-US" dirty="0"/>
              <a:t>, </a:t>
            </a:r>
            <a:r>
              <a:rPr lang="en-US" dirty="0" err="1"/>
              <a:t>fare_satisfaction</a:t>
            </a:r>
            <a:r>
              <a:rPr lang="en-US" dirty="0"/>
              <a:t>, the four frequency comparisons, </a:t>
            </a:r>
            <a:r>
              <a:rPr lang="en-US" dirty="0" err="1"/>
              <a:t>contactless_attitude</a:t>
            </a:r>
            <a:r>
              <a:rPr lang="en-US" dirty="0"/>
              <a:t>, </a:t>
            </a:r>
            <a:r>
              <a:rPr lang="en-US" dirty="0" err="1"/>
              <a:t>trip_planning_attitude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514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Transit Usage/Behavior and Return post-Covid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21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344F2ED-7ECD-DC25-9685-5500869B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510455"/>
            <a:ext cx="6081786" cy="24089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A1A967-2135-CFDF-7637-1ED36E7FF308}"/>
              </a:ext>
            </a:extLst>
          </p:cNvPr>
          <p:cNvSpPr txBox="1"/>
          <p:nvPr/>
        </p:nvSpPr>
        <p:spPr>
          <a:xfrm>
            <a:off x="1372862" y="1095858"/>
            <a:ext cx="335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Pre-Pandemic v During Pandemic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A9457-0960-7AEA-673C-B348D749D34B}"/>
              </a:ext>
            </a:extLst>
          </p:cNvPr>
          <p:cNvSpPr txBox="1"/>
          <p:nvPr/>
        </p:nvSpPr>
        <p:spPr>
          <a:xfrm>
            <a:off x="8088420" y="3183495"/>
            <a:ext cx="247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During Pandemic v Now</a:t>
            </a:r>
          </a:p>
        </p:txBody>
      </p:sp>
      <p:pic>
        <p:nvPicPr>
          <p:cNvPr id="20" name="Picture 19" descr="Table, calendar&#10;&#10;Description automatically generated">
            <a:extLst>
              <a:ext uri="{FF2B5EF4-FFF2-40B4-BE49-F238E27FC236}">
                <a16:creationId xmlns:a16="http://schemas.microsoft.com/office/drawing/2014/main" id="{87116614-0299-12AA-E337-5381336DB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70" y="3492789"/>
            <a:ext cx="5760308" cy="2572213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81F55E6-74C8-79FA-130A-4F684E7B70E8}"/>
              </a:ext>
            </a:extLst>
          </p:cNvPr>
          <p:cNvSpPr/>
          <p:nvPr/>
        </p:nvSpPr>
        <p:spPr>
          <a:xfrm>
            <a:off x="965675" y="1905712"/>
            <a:ext cx="4554908" cy="1085316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19F430-356D-C64D-CDD9-ED1A955E2411}"/>
                  </a:ext>
                </a:extLst>
              </p14:cNvPr>
              <p14:cNvContentPartPr/>
              <p14:nvPr/>
            </p14:nvContentPartPr>
            <p14:xfrm>
              <a:off x="8404445" y="5846122"/>
              <a:ext cx="436320" cy="19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19F430-356D-C64D-CDD9-ED1A955E24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5445" y="5837482"/>
                <a:ext cx="453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D4E4C3-6A5E-F67D-0AE8-4C0D5BA47EAE}"/>
                  </a:ext>
                </a:extLst>
              </p14:cNvPr>
              <p14:cNvContentPartPr/>
              <p14:nvPr/>
            </p14:nvContentPartPr>
            <p14:xfrm>
              <a:off x="2057315" y="3720322"/>
              <a:ext cx="392760" cy="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D4E4C3-6A5E-F67D-0AE8-4C0D5BA47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8675" y="3711322"/>
                <a:ext cx="4104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2038C8-B079-4510-5392-2C1CC4FE470C}"/>
                  </a:ext>
                </a:extLst>
              </p14:cNvPr>
              <p14:cNvContentPartPr/>
              <p14:nvPr/>
            </p14:nvContentPartPr>
            <p14:xfrm>
              <a:off x="2048675" y="3911117"/>
              <a:ext cx="390600" cy="1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2038C8-B079-4510-5392-2C1CC4FE47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0035" y="3902477"/>
                <a:ext cx="40824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Transit Usage/Behavior and Return post-Covid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A1A967-2135-CFDF-7637-1ED36E7FF308}"/>
              </a:ext>
            </a:extLst>
          </p:cNvPr>
          <p:cNvSpPr txBox="1"/>
          <p:nvPr/>
        </p:nvSpPr>
        <p:spPr>
          <a:xfrm>
            <a:off x="1372862" y="1095858"/>
            <a:ext cx="20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v Preferred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A9457-0960-7AEA-673C-B348D749D34B}"/>
              </a:ext>
            </a:extLst>
          </p:cNvPr>
          <p:cNvSpPr txBox="1"/>
          <p:nvPr/>
        </p:nvSpPr>
        <p:spPr>
          <a:xfrm>
            <a:off x="8088420" y="3123457"/>
            <a:ext cx="216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Pre-Pandemic v Now</a:t>
            </a:r>
          </a:p>
        </p:txBody>
      </p:sp>
      <p:pic>
        <p:nvPicPr>
          <p:cNvPr id="3" name="Picture 2" descr="Table, calendar&#10;&#10;Description automatically generated">
            <a:extLst>
              <a:ext uri="{FF2B5EF4-FFF2-40B4-BE49-F238E27FC236}">
                <a16:creationId xmlns:a16="http://schemas.microsoft.com/office/drawing/2014/main" id="{B3258E02-070B-A067-CA4D-C661FBDF6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225"/>
            <a:ext cx="6045545" cy="2618511"/>
          </a:xfrm>
          <a:prstGeom prst="rect">
            <a:avLst/>
          </a:prstGeom>
        </p:spPr>
      </p:pic>
      <p:pic>
        <p:nvPicPr>
          <p:cNvPr id="14" name="Picture 13" descr="Table, calendar&#10;&#10;Description automatically generated">
            <a:extLst>
              <a:ext uri="{FF2B5EF4-FFF2-40B4-BE49-F238E27FC236}">
                <a16:creationId xmlns:a16="http://schemas.microsoft.com/office/drawing/2014/main" id="{A4837F1E-0DB2-7E49-8DC6-B6D06AC3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45" y="3428177"/>
            <a:ext cx="6146455" cy="28391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4EB2D7-51B0-2C4F-89FD-5D4D951B0B63}"/>
                  </a:ext>
                </a:extLst>
              </p14:cNvPr>
              <p14:cNvContentPartPr/>
              <p14:nvPr/>
            </p14:nvContentPartPr>
            <p14:xfrm>
              <a:off x="2255216" y="3626343"/>
              <a:ext cx="627480" cy="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4EB2D7-51B0-2C4F-89FD-5D4D951B0B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6216" y="3617703"/>
                <a:ext cx="645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EA446A-E664-F13A-7D89-308CD10E2B70}"/>
                  </a:ext>
                </a:extLst>
              </p14:cNvPr>
              <p14:cNvContentPartPr/>
              <p14:nvPr/>
            </p14:nvContentPartPr>
            <p14:xfrm>
              <a:off x="8133725" y="6247162"/>
              <a:ext cx="546120" cy="7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EA446A-E664-F13A-7D89-308CD10E2B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4725" y="6238522"/>
                <a:ext cx="563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BFEDA9-A700-78D8-09E9-FF7DC4341338}"/>
                  </a:ext>
                </a:extLst>
              </p14:cNvPr>
              <p14:cNvContentPartPr/>
              <p14:nvPr/>
            </p14:nvContentPartPr>
            <p14:xfrm>
              <a:off x="8170445" y="6058522"/>
              <a:ext cx="5191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BFEDA9-A700-78D8-09E9-FF7DC43413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61445" y="6049522"/>
                <a:ext cx="536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5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Potential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(03/09/2023)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86AEA9-FC5C-5780-2149-535357800F55}"/>
              </a:ext>
            </a:extLst>
          </p:cNvPr>
          <p:cNvSpPr txBox="1"/>
          <p:nvPr/>
        </p:nvSpPr>
        <p:spPr>
          <a:xfrm>
            <a:off x="533830" y="1669600"/>
            <a:ext cx="1100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with fare payment by current fare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with fare payment compared with interest in contactless fare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Capabilities for contactless fare payment (</a:t>
            </a:r>
            <a:r>
              <a:rPr lang="en-US" dirty="0" err="1"/>
              <a:t>ie</a:t>
            </a:r>
            <a:r>
              <a:rPr lang="en-US" dirty="0"/>
              <a:t> smartphone, data, payment options) compared with interest in contactless fare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return to transit (frequency of transit use) compared to satisfaction with COVID-19 safety/cleanliness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return to transit (frequency of transit use) compared to satisfaction with fare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Probably don’t want to analyze attitudes specific to a transit provider because of small response rates for some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analyze sociodemographic information (</a:t>
            </a:r>
            <a:r>
              <a:rPr lang="en-US" dirty="0" err="1"/>
              <a:t>ie</a:t>
            </a:r>
            <a:r>
              <a:rPr lang="en-US" dirty="0"/>
              <a:t> age, disability, gender, race/ethnicity) compared with attitudes, strength of return to transit (frequency of transit use)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263AA-317C-3CDE-FC4E-46ECA1BB208C}"/>
              </a:ext>
            </a:extLst>
          </p:cNvPr>
          <p:cNvSpPr txBox="1"/>
          <p:nvPr/>
        </p:nvSpPr>
        <p:spPr>
          <a:xfrm>
            <a:off x="217741" y="1355242"/>
            <a:ext cx="22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Inside Scope of Work: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2F16-DF47-92BB-ECCB-26E29E97C079}"/>
              </a:ext>
            </a:extLst>
          </p:cNvPr>
          <p:cNvSpPr txBox="1"/>
          <p:nvPr/>
        </p:nvSpPr>
        <p:spPr>
          <a:xfrm>
            <a:off x="130377" y="3646236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Outside Scope of Work:</a:t>
            </a:r>
          </a:p>
        </p:txBody>
      </p:sp>
    </p:spTree>
    <p:extLst>
      <p:ext uri="{BB962C8B-B14F-4D97-AF65-F5344CB8AC3E}">
        <p14:creationId xmlns:p14="http://schemas.microsoft.com/office/powerpoint/2010/main" val="26226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Survey Response #s – Validity 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FBD15187-70EC-B052-C6EF-DCC49A6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ADBB93-63F9-79DE-4616-F464D51A2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83040"/>
              </p:ext>
            </p:extLst>
          </p:nvPr>
        </p:nvGraphicFramePr>
        <p:xfrm>
          <a:off x="132521" y="1005129"/>
          <a:ext cx="11818473" cy="5671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1048732-9D2A-FDCB-3D7C-523963FB7F40}"/>
              </a:ext>
            </a:extLst>
          </p:cNvPr>
          <p:cNvSpPr/>
          <p:nvPr/>
        </p:nvSpPr>
        <p:spPr>
          <a:xfrm>
            <a:off x="6636774" y="2197510"/>
            <a:ext cx="604684" cy="365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71096-4AD1-2FD2-7AA6-46349FED10C2}"/>
              </a:ext>
            </a:extLst>
          </p:cNvPr>
          <p:cNvSpPr/>
          <p:nvPr/>
        </p:nvSpPr>
        <p:spPr>
          <a:xfrm>
            <a:off x="11483162" y="2197510"/>
            <a:ext cx="212652" cy="365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56A91559-04C9-001C-0EB2-DA0B45F30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5129"/>
            <a:ext cx="7772400" cy="1027386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9C1AB1-CF46-634D-AD2B-55B9508B4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664884"/>
              </p:ext>
            </p:extLst>
          </p:nvPr>
        </p:nvGraphicFramePr>
        <p:xfrm>
          <a:off x="0" y="2150986"/>
          <a:ext cx="12059479" cy="4734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9167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9BE3B1-0793-7634-E504-C8879344C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005129"/>
            <a:ext cx="7493000" cy="7620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2E5D00-6651-D048-A186-9CA473CB6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514483"/>
              </p:ext>
            </p:extLst>
          </p:nvPr>
        </p:nvGraphicFramePr>
        <p:xfrm>
          <a:off x="0" y="1828799"/>
          <a:ext cx="12192000" cy="50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2248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CC9A6BA-3F7A-2919-16C6-4C244790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2" y="1005129"/>
            <a:ext cx="4953000" cy="762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5C4459-0661-7840-9C89-88E0FAFC8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900475"/>
              </p:ext>
            </p:extLst>
          </p:nvPr>
        </p:nvGraphicFramePr>
        <p:xfrm>
          <a:off x="0" y="1857856"/>
          <a:ext cx="12192000" cy="500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6120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2FFB87-984D-3282-E7E7-128EAD80B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95858"/>
            <a:ext cx="7772400" cy="937484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1B834E-33B3-E34A-99F2-96AC63AA4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268759"/>
              </p:ext>
            </p:extLst>
          </p:nvPr>
        </p:nvGraphicFramePr>
        <p:xfrm>
          <a:off x="0" y="1738071"/>
          <a:ext cx="12192000" cy="511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17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C797-9D75-37E9-2437-EFAF27E36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9"/>
          <a:stretch/>
        </p:blipFill>
        <p:spPr>
          <a:xfrm>
            <a:off x="2209800" y="1095858"/>
            <a:ext cx="7772400" cy="62958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F18905-FCD1-8148-939C-6502A0F20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541416"/>
              </p:ext>
            </p:extLst>
          </p:nvPr>
        </p:nvGraphicFramePr>
        <p:xfrm>
          <a:off x="0" y="1725445"/>
          <a:ext cx="12192000" cy="513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69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Filter Comparisons – Q13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5311051-4660-24AE-55EC-B33DEB872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95858"/>
            <a:ext cx="7772400" cy="1094873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F3B2C4-3BCC-1E4D-8381-A5C05D649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828651"/>
              </p:ext>
            </p:extLst>
          </p:nvPr>
        </p:nvGraphicFramePr>
        <p:xfrm>
          <a:off x="-1" y="1828800"/>
          <a:ext cx="12192001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7018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1202</Words>
  <Application>Microsoft Macintosh PowerPoint</Application>
  <PresentationFormat>Widescreen</PresentationFormat>
  <Paragraphs>334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Western Minnesota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665</cp:revision>
  <dcterms:created xsi:type="dcterms:W3CDTF">2022-09-13T16:54:18Z</dcterms:created>
  <dcterms:modified xsi:type="dcterms:W3CDTF">2023-03-28T19:02:44Z</dcterms:modified>
</cp:coreProperties>
</file>