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338" r:id="rId4"/>
    <p:sldId id="269" r:id="rId5"/>
    <p:sldId id="322" r:id="rId6"/>
    <p:sldId id="311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282" r:id="rId17"/>
    <p:sldId id="287" r:id="rId18"/>
    <p:sldId id="293" r:id="rId19"/>
    <p:sldId id="335" r:id="rId20"/>
    <p:sldId id="336" r:id="rId21"/>
    <p:sldId id="337" r:id="rId22"/>
    <p:sldId id="286" r:id="rId23"/>
    <p:sldId id="295" r:id="rId24"/>
    <p:sldId id="297" r:id="rId25"/>
    <p:sldId id="296" r:id="rId26"/>
    <p:sldId id="298" r:id="rId27"/>
    <p:sldId id="3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3"/>
    <p:restoredTop sz="94607"/>
  </p:normalViewPr>
  <p:slideViewPr>
    <p:cSldViewPr snapToGrid="0">
      <p:cViewPr varScale="1">
        <p:scale>
          <a:sx n="87" d="100"/>
          <a:sy n="87" d="100"/>
        </p:scale>
        <p:origin x="208" y="1120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WAIM_YearMonth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march8Divisions/respons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80437992125984"/>
          <c:y val="2.4703238423031553E-2"/>
          <c:w val="0.81805241141732288"/>
          <c:h val="0.7397790572062988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Central Community Transit (CCT)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Sheet1!$B$4:$H$4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NTD Monthly Avg Ridership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197</c:v>
                </c:pt>
                <c:pt idx="1">
                  <c:v>172</c:v>
                </c:pt>
                <c:pt idx="2">
                  <c:v>143</c:v>
                </c:pt>
                <c:pt idx="3">
                  <c:v>39</c:v>
                </c:pt>
                <c:pt idx="4">
                  <c:v>1</c:v>
                </c:pt>
                <c:pt idx="6">
                  <c:v>17797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A-CA4C-82AC-86046C7C198F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City of Morris Transit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Sheet1!$B$4:$H$4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NTD Monthly Avg Ridership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278</c:v>
                </c:pt>
                <c:pt idx="1">
                  <c:v>221</c:v>
                </c:pt>
                <c:pt idx="2">
                  <c:v>131</c:v>
                </c:pt>
                <c:pt idx="3">
                  <c:v>38</c:v>
                </c:pt>
                <c:pt idx="4">
                  <c:v>6</c:v>
                </c:pt>
                <c:pt idx="5">
                  <c:v>1</c:v>
                </c:pt>
                <c:pt idx="6">
                  <c:v>4278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AA-CA4C-82AC-86046C7C198F}"/>
            </c:ext>
          </c:extLst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None of the above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Sheet1!$B$4:$H$4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NTD Monthly Avg Ridership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AA-CA4C-82AC-86046C7C198F}"/>
            </c:ext>
          </c:extLst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Prairie Five Rides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Sheet1!$B$4:$H$4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NTD Monthly Avg Ridership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22</c:v>
                </c:pt>
                <c:pt idx="1">
                  <c:v>17</c:v>
                </c:pt>
                <c:pt idx="2">
                  <c:v>10</c:v>
                </c:pt>
                <c:pt idx="3">
                  <c:v>9</c:v>
                </c:pt>
                <c:pt idx="4">
                  <c:v>1</c:v>
                </c:pt>
                <c:pt idx="5">
                  <c:v>29</c:v>
                </c:pt>
                <c:pt idx="6">
                  <c:v>11242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AA-CA4C-82AC-86046C7C198F}"/>
            </c:ext>
          </c:extLst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Transit Alternatives (Productive Alternatives, The Otter Express)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Sheet1!$B$4:$H$4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NTD Monthly Avg Ridership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215</c:v>
                </c:pt>
                <c:pt idx="1">
                  <c:v>160</c:v>
                </c:pt>
                <c:pt idx="2">
                  <c:v>121</c:v>
                </c:pt>
                <c:pt idx="3">
                  <c:v>23</c:v>
                </c:pt>
                <c:pt idx="4">
                  <c:v>4</c:v>
                </c:pt>
                <c:pt idx="5">
                  <c:v>11</c:v>
                </c:pt>
                <c:pt idx="6">
                  <c:v>7626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AA-CA4C-82AC-86046C7C198F}"/>
            </c:ext>
          </c:extLst>
        </c:ser>
        <c:ser>
          <c:idx val="5"/>
          <c:order val="5"/>
          <c:tx>
            <c:strRef>
              <c:f>Sheet1!$A$10</c:f>
              <c:strCache>
                <c:ptCount val="1"/>
                <c:pt idx="0">
                  <c:v>Tri-Cap Transit Connection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Sheet1!$B$4:$H$4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NTD Monthly Avg Ridership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176</c:v>
                </c:pt>
                <c:pt idx="1">
                  <c:v>153</c:v>
                </c:pt>
                <c:pt idx="2">
                  <c:v>120</c:v>
                </c:pt>
                <c:pt idx="3">
                  <c:v>39</c:v>
                </c:pt>
                <c:pt idx="4">
                  <c:v>15</c:v>
                </c:pt>
                <c:pt idx="5">
                  <c:v>10</c:v>
                </c:pt>
                <c:pt idx="6">
                  <c:v>10460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AA-CA4C-82AC-86046C7C198F}"/>
            </c:ext>
          </c:extLst>
        </c:ser>
        <c:ser>
          <c:idx val="6"/>
          <c:order val="6"/>
          <c:tx>
            <c:strRef>
              <c:f>Sheet1!$A$11</c:f>
              <c:strCache>
                <c:ptCount val="1"/>
                <c:pt idx="0">
                  <c:v>United Community Transit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Sheet1!$B$4:$H$4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NTD Monthly Avg Ridership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44</c:v>
                </c:pt>
                <c:pt idx="1">
                  <c:v>30</c:v>
                </c:pt>
                <c:pt idx="2">
                  <c:v>16</c:v>
                </c:pt>
                <c:pt idx="3">
                  <c:v>14</c:v>
                </c:pt>
                <c:pt idx="4">
                  <c:v>2</c:v>
                </c:pt>
                <c:pt idx="5">
                  <c:v>1</c:v>
                </c:pt>
                <c:pt idx="6">
                  <c:v>14384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AA-CA4C-82AC-86046C7C1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Sheet1!$A$80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Sheet1!$B$80:$H$80</c:f>
              <c:numCache>
                <c:formatCode>General</c:formatCode>
                <c:ptCount val="7"/>
                <c:pt idx="0">
                  <c:v>200</c:v>
                </c:pt>
                <c:pt idx="1">
                  <c:v>179</c:v>
                </c:pt>
                <c:pt idx="2">
                  <c:v>151</c:v>
                </c:pt>
                <c:pt idx="3">
                  <c:v>37</c:v>
                </c:pt>
                <c:pt idx="4">
                  <c:v>7</c:v>
                </c:pt>
                <c:pt idx="5">
                  <c:v>4</c:v>
                </c:pt>
                <c:pt idx="6">
                  <c:v>76805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B-9347-9AFD-897165EA4782}"/>
            </c:ext>
          </c:extLst>
        </c:ser>
        <c:ser>
          <c:idx val="1"/>
          <c:order val="1"/>
          <c:tx>
            <c:strRef>
              <c:f>Sheet1!$A$81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Sheet1!$B$81:$H$81</c:f>
              <c:numCache>
                <c:formatCode>General</c:formatCode>
                <c:ptCount val="7"/>
                <c:pt idx="0">
                  <c:v>493</c:v>
                </c:pt>
                <c:pt idx="1">
                  <c:v>360</c:v>
                </c:pt>
                <c:pt idx="2">
                  <c:v>224</c:v>
                </c:pt>
                <c:pt idx="3">
                  <c:v>65</c:v>
                </c:pt>
                <c:pt idx="4">
                  <c:v>6</c:v>
                </c:pt>
                <c:pt idx="5">
                  <c:v>4</c:v>
                </c:pt>
                <c:pt idx="6">
                  <c:v>94483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DB-9347-9AFD-897165EA4782}"/>
            </c:ext>
          </c:extLst>
        </c:ser>
        <c:ser>
          <c:idx val="2"/>
          <c:order val="2"/>
          <c:tx>
            <c:strRef>
              <c:f>Sheet1!$A$82</c:f>
              <c:strCache>
                <c:ptCount val="1"/>
                <c:pt idx="0">
                  <c:v>35-44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Sheet1!$B$82:$H$82</c:f>
              <c:numCache>
                <c:formatCode>General</c:formatCode>
                <c:ptCount val="7"/>
                <c:pt idx="0">
                  <c:v>193</c:v>
                </c:pt>
                <c:pt idx="1">
                  <c:v>178</c:v>
                </c:pt>
                <c:pt idx="2">
                  <c:v>148</c:v>
                </c:pt>
                <c:pt idx="3">
                  <c:v>44</c:v>
                </c:pt>
                <c:pt idx="4">
                  <c:v>8</c:v>
                </c:pt>
                <c:pt idx="5">
                  <c:v>4</c:v>
                </c:pt>
                <c:pt idx="6">
                  <c:v>92927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DB-9347-9AFD-897165EA4782}"/>
            </c:ext>
          </c:extLst>
        </c:ser>
        <c:ser>
          <c:idx val="3"/>
          <c:order val="3"/>
          <c:tx>
            <c:strRef>
              <c:f>Sheet1!$A$83</c:f>
              <c:strCache>
                <c:ptCount val="1"/>
                <c:pt idx="0">
                  <c:v>45-54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Sheet1!$B$83:$H$83</c:f>
              <c:numCache>
                <c:formatCode>General</c:formatCode>
                <c:ptCount val="7"/>
                <c:pt idx="0">
                  <c:v>26</c:v>
                </c:pt>
                <c:pt idx="1">
                  <c:v>16</c:v>
                </c:pt>
                <c:pt idx="2">
                  <c:v>11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92959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DB-9347-9AFD-897165EA4782}"/>
            </c:ext>
          </c:extLst>
        </c:ser>
        <c:ser>
          <c:idx val="4"/>
          <c:order val="4"/>
          <c:tx>
            <c:strRef>
              <c:f>Sheet1!$A$84</c:f>
              <c:strCache>
                <c:ptCount val="1"/>
                <c:pt idx="0">
                  <c:v>55-64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Sheet1!$B$84:$H$84</c:f>
              <c:numCache>
                <c:formatCode>General</c:formatCode>
                <c:ptCount val="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3</c:v>
                </c:pt>
                <c:pt idx="5">
                  <c:v>11</c:v>
                </c:pt>
                <c:pt idx="6">
                  <c:v>107970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DB-9347-9AFD-897165EA4782}"/>
            </c:ext>
          </c:extLst>
        </c:ser>
        <c:ser>
          <c:idx val="5"/>
          <c:order val="5"/>
          <c:tx>
            <c:strRef>
              <c:f>Sheet1!$A$85</c:f>
              <c:strCache>
                <c:ptCount val="1"/>
                <c:pt idx="0">
                  <c:v>65+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Sheet1!$B$85:$H$85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24</c:v>
                </c:pt>
                <c:pt idx="6">
                  <c:v>140346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DB-9347-9AFD-897165EA4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Sheet1!$A$116</c:f>
              <c:strCache>
                <c:ptCount val="1"/>
                <c:pt idx="0">
                  <c:v>American Indian or Alaskan Native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Sheet1!$B$116:$H$116</c:f>
              <c:numCache>
                <c:formatCode>General</c:formatCode>
                <c:ptCount val="7"/>
                <c:pt idx="0">
                  <c:v>198</c:v>
                </c:pt>
                <c:pt idx="1">
                  <c:v>153</c:v>
                </c:pt>
                <c:pt idx="2">
                  <c:v>121</c:v>
                </c:pt>
                <c:pt idx="3">
                  <c:v>35</c:v>
                </c:pt>
                <c:pt idx="4">
                  <c:v>3</c:v>
                </c:pt>
                <c:pt idx="5">
                  <c:v>1</c:v>
                </c:pt>
                <c:pt idx="6">
                  <c:v>17194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94B-9726-BEBD93203402}"/>
            </c:ext>
          </c:extLst>
        </c:ser>
        <c:ser>
          <c:idx val="1"/>
          <c:order val="1"/>
          <c:tx>
            <c:strRef>
              <c:f>Sheet1!$A$117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Sheet1!$B$117:$H$117</c:f>
              <c:numCache>
                <c:formatCode>General</c:formatCode>
                <c:ptCount val="7"/>
                <c:pt idx="0">
                  <c:v>111</c:v>
                </c:pt>
                <c:pt idx="1">
                  <c:v>111</c:v>
                </c:pt>
                <c:pt idx="2">
                  <c:v>102</c:v>
                </c:pt>
                <c:pt idx="3">
                  <c:v>25</c:v>
                </c:pt>
                <c:pt idx="4">
                  <c:v>0</c:v>
                </c:pt>
                <c:pt idx="5">
                  <c:v>1</c:v>
                </c:pt>
                <c:pt idx="6" formatCode="#,##0">
                  <c:v>13949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82-494B-9726-BEBD93203402}"/>
            </c:ext>
          </c:extLst>
        </c:ser>
        <c:ser>
          <c:idx val="2"/>
          <c:order val="2"/>
          <c:tx>
            <c:strRef>
              <c:f>Sheet1!$A$118</c:f>
              <c:strCache>
                <c:ptCount val="1"/>
                <c:pt idx="0">
                  <c:v>Black or African American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Sheet1!$B$118:$H$118</c:f>
              <c:numCache>
                <c:formatCode>General</c:formatCode>
                <c:ptCount val="7"/>
                <c:pt idx="0">
                  <c:v>157</c:v>
                </c:pt>
                <c:pt idx="1">
                  <c:v>143</c:v>
                </c:pt>
                <c:pt idx="2">
                  <c:v>113</c:v>
                </c:pt>
                <c:pt idx="3">
                  <c:v>28</c:v>
                </c:pt>
                <c:pt idx="4">
                  <c:v>2</c:v>
                </c:pt>
                <c:pt idx="5">
                  <c:v>0</c:v>
                </c:pt>
                <c:pt idx="6" formatCode="#,##0">
                  <c:v>34458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82-494B-9726-BEBD93203402}"/>
            </c:ext>
          </c:extLst>
        </c:ser>
        <c:ser>
          <c:idx val="3"/>
          <c:order val="3"/>
          <c:tx>
            <c:strRef>
              <c:f>Sheet1!$A$119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Sheet1!$B$119:$H$119</c:f>
              <c:numCache>
                <c:formatCode>General</c:formatCode>
                <c:ptCount val="7"/>
                <c:pt idx="0">
                  <c:v>157</c:v>
                </c:pt>
                <c:pt idx="1">
                  <c:v>150</c:v>
                </c:pt>
                <c:pt idx="2">
                  <c:v>111</c:v>
                </c:pt>
                <c:pt idx="3">
                  <c:v>30</c:v>
                </c:pt>
                <c:pt idx="4">
                  <c:v>2</c:v>
                </c:pt>
                <c:pt idx="5">
                  <c:v>1</c:v>
                </c:pt>
                <c:pt idx="6" formatCode="#,##0">
                  <c:v>38364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82-494B-9726-BEBD93203402}"/>
            </c:ext>
          </c:extLst>
        </c:ser>
        <c:ser>
          <c:idx val="4"/>
          <c:order val="4"/>
          <c:tx>
            <c:strRef>
              <c:f>Sheet1!$A$120</c:f>
              <c:strCache>
                <c:ptCount val="1"/>
                <c:pt idx="0">
                  <c:v>Native Hawaiian or Other Pacific Islander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Sheet1!$B$120:$H$120</c:f>
              <c:numCache>
                <c:formatCode>General</c:formatCode>
                <c:ptCount val="7"/>
                <c:pt idx="0">
                  <c:v>127</c:v>
                </c:pt>
                <c:pt idx="1">
                  <c:v>119</c:v>
                </c:pt>
                <c:pt idx="2">
                  <c:v>110</c:v>
                </c:pt>
                <c:pt idx="3">
                  <c:v>22</c:v>
                </c:pt>
                <c:pt idx="4">
                  <c:v>2</c:v>
                </c:pt>
                <c:pt idx="5">
                  <c:v>0</c:v>
                </c:pt>
                <c:pt idx="6">
                  <c:v>1126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82-494B-9726-BEBD93203402}"/>
            </c:ext>
          </c:extLst>
        </c:ser>
        <c:ser>
          <c:idx val="5"/>
          <c:order val="5"/>
          <c:tx>
            <c:strRef>
              <c:f>Sheet1!$A$121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Sheet1!$B$121:$H$121</c:f>
              <c:numCache>
                <c:formatCode>General</c:formatCode>
                <c:ptCount val="7"/>
                <c:pt idx="0">
                  <c:v>400</c:v>
                </c:pt>
                <c:pt idx="1">
                  <c:v>282</c:v>
                </c:pt>
                <c:pt idx="2">
                  <c:v>192</c:v>
                </c:pt>
                <c:pt idx="3">
                  <c:v>72</c:v>
                </c:pt>
                <c:pt idx="4">
                  <c:v>22</c:v>
                </c:pt>
                <c:pt idx="5">
                  <c:v>43</c:v>
                </c:pt>
                <c:pt idx="6">
                  <c:v>737125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82-494B-9726-BEBD93203402}"/>
            </c:ext>
          </c:extLst>
        </c:ser>
        <c:ser>
          <c:idx val="6"/>
          <c:order val="6"/>
          <c:tx>
            <c:strRef>
              <c:f>Sheet1!$A$122</c:f>
              <c:strCache>
                <c:ptCount val="1"/>
                <c:pt idx="0">
                  <c:v>Some other race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Sheet1!$B$79:$H$79</c:f>
              <c:strCache>
                <c:ptCount val="7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  <c:pt idx="6">
                  <c:v>2020 Census</c:v>
                </c:pt>
              </c:strCache>
            </c:strRef>
          </c:cat>
          <c:val>
            <c:numRef>
              <c:f>Sheet1!$B$122:$H$122</c:f>
              <c:numCache>
                <c:formatCode>General</c:formatCode>
                <c:ptCount val="7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33815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82-494B-9726-BEBD93203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# Passenger</a:t>
            </a:r>
            <a:r>
              <a:rPr lang="en-US" sz="2000" b="1" baseline="0"/>
              <a:t> Trips in Service Area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Monthly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WAIM_YearMonth!$J$2:$M$60</c:f>
              <c:numCache>
                <c:formatCode>mmm\-yy</c:formatCode>
                <c:ptCount val="59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  <c:pt idx="36">
                  <c:v>44197</c:v>
                </c:pt>
                <c:pt idx="37">
                  <c:v>44228</c:v>
                </c:pt>
                <c:pt idx="38">
                  <c:v>44256</c:v>
                </c:pt>
                <c:pt idx="39">
                  <c:v>44287</c:v>
                </c:pt>
                <c:pt idx="40">
                  <c:v>44317</c:v>
                </c:pt>
                <c:pt idx="41">
                  <c:v>44348</c:v>
                </c:pt>
                <c:pt idx="42">
                  <c:v>44378</c:v>
                </c:pt>
                <c:pt idx="43">
                  <c:v>44409</c:v>
                </c:pt>
                <c:pt idx="44">
                  <c:v>44440</c:v>
                </c:pt>
                <c:pt idx="45">
                  <c:v>44470</c:v>
                </c:pt>
                <c:pt idx="46">
                  <c:v>44501</c:v>
                </c:pt>
                <c:pt idx="47">
                  <c:v>44531</c:v>
                </c:pt>
                <c:pt idx="48">
                  <c:v>44562</c:v>
                </c:pt>
                <c:pt idx="49">
                  <c:v>44593</c:v>
                </c:pt>
                <c:pt idx="50">
                  <c:v>44621</c:v>
                </c:pt>
                <c:pt idx="51">
                  <c:v>44652</c:v>
                </c:pt>
                <c:pt idx="52">
                  <c:v>44682</c:v>
                </c:pt>
                <c:pt idx="53">
                  <c:v>44713</c:v>
                </c:pt>
                <c:pt idx="54">
                  <c:v>44743</c:v>
                </c:pt>
                <c:pt idx="55">
                  <c:v>44774</c:v>
                </c:pt>
                <c:pt idx="56">
                  <c:v>44805</c:v>
                </c:pt>
                <c:pt idx="57">
                  <c:v>44835</c:v>
                </c:pt>
                <c:pt idx="58">
                  <c:v>44866</c:v>
                </c:pt>
              </c:numCache>
            </c:numRef>
          </c:cat>
          <c:val>
            <c:numRef>
              <c:f>WAIM_YearMonth!$N$2:$N$60</c:f>
              <c:numCache>
                <c:formatCode>General</c:formatCode>
                <c:ptCount val="59"/>
                <c:pt idx="0">
                  <c:v>91825</c:v>
                </c:pt>
                <c:pt idx="1">
                  <c:v>85615</c:v>
                </c:pt>
                <c:pt idx="2">
                  <c:v>88915</c:v>
                </c:pt>
                <c:pt idx="3">
                  <c:v>87231</c:v>
                </c:pt>
                <c:pt idx="4">
                  <c:v>85620</c:v>
                </c:pt>
                <c:pt idx="5">
                  <c:v>72436</c:v>
                </c:pt>
                <c:pt idx="6">
                  <c:v>68402</c:v>
                </c:pt>
                <c:pt idx="7">
                  <c:v>71263</c:v>
                </c:pt>
                <c:pt idx="8">
                  <c:v>77775</c:v>
                </c:pt>
                <c:pt idx="9">
                  <c:v>93238</c:v>
                </c:pt>
                <c:pt idx="10">
                  <c:v>85615</c:v>
                </c:pt>
                <c:pt idx="11">
                  <c:v>73550</c:v>
                </c:pt>
                <c:pt idx="12">
                  <c:v>81259</c:v>
                </c:pt>
                <c:pt idx="13">
                  <c:v>76484</c:v>
                </c:pt>
                <c:pt idx="14">
                  <c:v>89813</c:v>
                </c:pt>
                <c:pt idx="15">
                  <c:v>85243</c:v>
                </c:pt>
                <c:pt idx="16">
                  <c:v>83123</c:v>
                </c:pt>
                <c:pt idx="17">
                  <c:v>69025</c:v>
                </c:pt>
                <c:pt idx="18">
                  <c:v>73128</c:v>
                </c:pt>
                <c:pt idx="19">
                  <c:v>71230</c:v>
                </c:pt>
                <c:pt idx="20">
                  <c:v>80709</c:v>
                </c:pt>
                <c:pt idx="21">
                  <c:v>91539</c:v>
                </c:pt>
                <c:pt idx="22">
                  <c:v>79473</c:v>
                </c:pt>
                <c:pt idx="23">
                  <c:v>79751</c:v>
                </c:pt>
                <c:pt idx="24">
                  <c:v>86533</c:v>
                </c:pt>
                <c:pt idx="25">
                  <c:v>80080</c:v>
                </c:pt>
                <c:pt idx="26">
                  <c:v>57677</c:v>
                </c:pt>
                <c:pt idx="27">
                  <c:v>15914</c:v>
                </c:pt>
                <c:pt idx="28">
                  <c:v>16856</c:v>
                </c:pt>
                <c:pt idx="29">
                  <c:v>25649</c:v>
                </c:pt>
                <c:pt idx="30">
                  <c:v>32416</c:v>
                </c:pt>
                <c:pt idx="31">
                  <c:v>36437</c:v>
                </c:pt>
                <c:pt idx="32">
                  <c:v>48306</c:v>
                </c:pt>
                <c:pt idx="33">
                  <c:v>53399</c:v>
                </c:pt>
                <c:pt idx="34">
                  <c:v>45532</c:v>
                </c:pt>
                <c:pt idx="35">
                  <c:v>42865</c:v>
                </c:pt>
                <c:pt idx="36">
                  <c:v>53753</c:v>
                </c:pt>
                <c:pt idx="37">
                  <c:v>58631</c:v>
                </c:pt>
                <c:pt idx="38">
                  <c:v>69398</c:v>
                </c:pt>
                <c:pt idx="39">
                  <c:v>65686</c:v>
                </c:pt>
                <c:pt idx="40">
                  <c:v>59650</c:v>
                </c:pt>
                <c:pt idx="41">
                  <c:v>58260</c:v>
                </c:pt>
                <c:pt idx="42">
                  <c:v>55320</c:v>
                </c:pt>
                <c:pt idx="43">
                  <c:v>56972</c:v>
                </c:pt>
                <c:pt idx="44">
                  <c:v>64815</c:v>
                </c:pt>
                <c:pt idx="45">
                  <c:v>67274</c:v>
                </c:pt>
                <c:pt idx="46">
                  <c:v>66222</c:v>
                </c:pt>
                <c:pt idx="47">
                  <c:v>64615</c:v>
                </c:pt>
                <c:pt idx="48">
                  <c:v>64940</c:v>
                </c:pt>
                <c:pt idx="49">
                  <c:v>65746</c:v>
                </c:pt>
                <c:pt idx="50">
                  <c:v>79870</c:v>
                </c:pt>
                <c:pt idx="51">
                  <c:v>71504</c:v>
                </c:pt>
                <c:pt idx="52">
                  <c:v>69133</c:v>
                </c:pt>
                <c:pt idx="53">
                  <c:v>59708</c:v>
                </c:pt>
                <c:pt idx="54">
                  <c:v>52799</c:v>
                </c:pt>
                <c:pt idx="55">
                  <c:v>58071</c:v>
                </c:pt>
                <c:pt idx="56">
                  <c:v>66714</c:v>
                </c:pt>
                <c:pt idx="57">
                  <c:v>69227</c:v>
                </c:pt>
                <c:pt idx="58">
                  <c:v>29869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2B-074C-B931-267F4ECB9CC3}"/>
            </c:ext>
          </c:extLst>
        </c:ser>
        <c:ser>
          <c:idx val="1"/>
          <c:order val="1"/>
          <c:tx>
            <c:v>AvgMonthlyByYear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WAIM_YearMonth!$O$2:$O$60</c:f>
              <c:numCache>
                <c:formatCode>General</c:formatCode>
                <c:ptCount val="59"/>
                <c:pt idx="4">
                  <c:v>81790.416666666672</c:v>
                </c:pt>
                <c:pt idx="16">
                  <c:v>80064.75</c:v>
                </c:pt>
                <c:pt idx="28">
                  <c:v>45138.666666666664</c:v>
                </c:pt>
                <c:pt idx="40">
                  <c:v>67128</c:v>
                </c:pt>
                <c:pt idx="52">
                  <c:v>62507.36363636364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2B-074C-B931-267F4ECB9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87519"/>
        <c:axId val="81856815"/>
      </c:lineChart>
      <c:dateAx>
        <c:axId val="7288751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56815"/>
        <c:crosses val="autoZero"/>
        <c:auto val="1"/>
        <c:lblOffset val="100"/>
        <c:baseTimeUnit val="months"/>
      </c:dateAx>
      <c:valAx>
        <c:axId val="8185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87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Extremely dissatisfied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141</c:v>
                </c:pt>
                <c:pt idx="1">
                  <c:v>132</c:v>
                </c:pt>
                <c:pt idx="2">
                  <c:v>121</c:v>
                </c:pt>
                <c:pt idx="3">
                  <c:v>25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0-454F-8ADA-2505F642EC48}"/>
            </c:ext>
          </c:extLst>
        </c:ser>
        <c:ser>
          <c:idx val="1"/>
          <c:order val="1"/>
          <c:tx>
            <c:strRef>
              <c:f>Sheet1!$A$20</c:f>
              <c:strCache>
                <c:ptCount val="1"/>
                <c:pt idx="0">
                  <c:v>Extremely 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90</c:v>
                </c:pt>
                <c:pt idx="1">
                  <c:v>69</c:v>
                </c:pt>
                <c:pt idx="2">
                  <c:v>48</c:v>
                </c:pt>
                <c:pt idx="3">
                  <c:v>26</c:v>
                </c:pt>
                <c:pt idx="4">
                  <c:v>13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50-454F-8ADA-2505F642EC48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Neither satisfied nor dissatisfied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246</c:v>
                </c:pt>
                <c:pt idx="1">
                  <c:v>210</c:v>
                </c:pt>
                <c:pt idx="2">
                  <c:v>164</c:v>
                </c:pt>
                <c:pt idx="3">
                  <c:v>47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50-454F-8ADA-2505F642EC48}"/>
            </c:ext>
          </c:extLst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Somewhat dissatisfied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Sheet1!$B$17:$G$17</c:f>
              <c:numCache>
                <c:formatCode>General</c:formatCode>
                <c:ptCount val="6"/>
                <c:pt idx="0">
                  <c:v>290</c:v>
                </c:pt>
                <c:pt idx="1">
                  <c:v>217</c:v>
                </c:pt>
                <c:pt idx="2">
                  <c:v>160</c:v>
                </c:pt>
                <c:pt idx="3">
                  <c:v>38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50-454F-8ADA-2505F642EC48}"/>
            </c:ext>
          </c:extLst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Somewhat satisfied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161</c:v>
                </c:pt>
                <c:pt idx="1">
                  <c:v>121</c:v>
                </c:pt>
                <c:pt idx="2">
                  <c:v>49</c:v>
                </c:pt>
                <c:pt idx="3">
                  <c:v>27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50-454F-8ADA-2505F642E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Covid-19 safety measures are more important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Sheet1!$B$26:$G$26</c:f>
              <c:numCache>
                <c:formatCode>General</c:formatCode>
                <c:ptCount val="6"/>
                <c:pt idx="0">
                  <c:v>299</c:v>
                </c:pt>
                <c:pt idx="1">
                  <c:v>257</c:v>
                </c:pt>
                <c:pt idx="2">
                  <c:v>174</c:v>
                </c:pt>
                <c:pt idx="3">
                  <c:v>42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D-5F4F-91D0-113C1092E5E6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General service improvements are more important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Sheet1!$B$27:$G$27</c:f>
              <c:numCache>
                <c:formatCode>General</c:formatCode>
                <c:ptCount val="6"/>
                <c:pt idx="0">
                  <c:v>370</c:v>
                </c:pt>
                <c:pt idx="1">
                  <c:v>298</c:v>
                </c:pt>
                <c:pt idx="2">
                  <c:v>220</c:v>
                </c:pt>
                <c:pt idx="3">
                  <c:v>82</c:v>
                </c:pt>
                <c:pt idx="4">
                  <c:v>13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4D-5F4F-91D0-113C1092E5E6}"/>
            </c:ext>
          </c:extLst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There is no difference in importance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Sheet1!$B$28:$G$28</c:f>
              <c:numCache>
                <c:formatCode>General</c:formatCode>
                <c:ptCount val="6"/>
                <c:pt idx="0">
                  <c:v>259</c:v>
                </c:pt>
                <c:pt idx="1">
                  <c:v>194</c:v>
                </c:pt>
                <c:pt idx="2">
                  <c:v>148</c:v>
                </c:pt>
                <c:pt idx="3">
                  <c:v>39</c:v>
                </c:pt>
                <c:pt idx="4">
                  <c:v>10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4D-5F4F-91D0-113C1092E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Cash on board the transit vehicle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Sheet1!$B$32:$G$32</c:f>
              <c:numCache>
                <c:formatCode>General</c:formatCode>
                <c:ptCount val="6"/>
                <c:pt idx="0">
                  <c:v>244</c:v>
                </c:pt>
                <c:pt idx="1">
                  <c:v>235</c:v>
                </c:pt>
                <c:pt idx="2">
                  <c:v>176</c:v>
                </c:pt>
                <c:pt idx="3">
                  <c:v>46</c:v>
                </c:pt>
                <c:pt idx="4">
                  <c:v>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E6-1A46-8DE4-C9B8AE8A8233}"/>
            </c:ext>
          </c:extLst>
        </c:ser>
        <c:ser>
          <c:idx val="1"/>
          <c:order val="1"/>
          <c:tx>
            <c:strRef>
              <c:f>Sheet1!$A$33</c:f>
              <c:strCache>
                <c:ptCount val="1"/>
                <c:pt idx="0">
                  <c:v>Free rides through a social 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Sheet1!$B$33:$G$33</c:f>
              <c:numCache>
                <c:formatCode>General</c:formatCode>
                <c:ptCount val="6"/>
                <c:pt idx="0">
                  <c:v>40</c:v>
                </c:pt>
                <c:pt idx="1">
                  <c:v>13</c:v>
                </c:pt>
                <c:pt idx="2">
                  <c:v>12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E6-1A46-8DE4-C9B8AE8A8233}"/>
            </c:ext>
          </c:extLst>
        </c:ser>
        <c:ser>
          <c:idx val="2"/>
          <c:order val="2"/>
          <c:tx>
            <c:strRef>
              <c:f>Sheet1!$A$34</c:f>
              <c:strCache>
                <c:ptCount val="1"/>
                <c:pt idx="0">
                  <c:v>Monthly pass for unlimited rides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Sheet1!$B$34:$G$34</c:f>
              <c:numCache>
                <c:formatCode>General</c:formatCode>
                <c:ptCount val="6"/>
                <c:pt idx="0">
                  <c:v>82</c:v>
                </c:pt>
                <c:pt idx="1">
                  <c:v>52</c:v>
                </c:pt>
                <c:pt idx="2">
                  <c:v>27</c:v>
                </c:pt>
                <c:pt idx="3">
                  <c:v>17</c:v>
                </c:pt>
                <c:pt idx="4">
                  <c:v>2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E6-1A46-8DE4-C9B8AE8A8233}"/>
            </c:ext>
          </c:extLst>
        </c:ser>
        <c:ser>
          <c:idx val="3"/>
          <c:order val="3"/>
          <c:tx>
            <c:strRef>
              <c:f>Sheet1!$A$35</c:f>
              <c:strCache>
                <c:ptCount val="1"/>
                <c:pt idx="0">
                  <c:v>Punch card on board the transit vehicle, purchased from a vendor ahead of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Sheet1!$B$35:$G$35</c:f>
              <c:numCache>
                <c:formatCode>General</c:formatCode>
                <c:ptCount val="6"/>
                <c:pt idx="0">
                  <c:v>247</c:v>
                </c:pt>
                <c:pt idx="1">
                  <c:v>214</c:v>
                </c:pt>
                <c:pt idx="2">
                  <c:v>164</c:v>
                </c:pt>
                <c:pt idx="3">
                  <c:v>50</c:v>
                </c:pt>
                <c:pt idx="4">
                  <c:v>3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E6-1A46-8DE4-C9B8AE8A8233}"/>
            </c:ext>
          </c:extLst>
        </c:ser>
        <c:ser>
          <c:idx val="4"/>
          <c:order val="4"/>
          <c:tx>
            <c:strRef>
              <c:f>Sheet1!$A$36</c:f>
              <c:strCache>
                <c:ptCount val="1"/>
                <c:pt idx="0">
                  <c:v>Tokens on board the transit vehicle, purchased from a vendor ahead of time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Sheet1!$B$36:$G$36</c:f>
              <c:numCache>
                <c:formatCode>General</c:formatCode>
                <c:ptCount val="6"/>
                <c:pt idx="0">
                  <c:v>315</c:v>
                </c:pt>
                <c:pt idx="1">
                  <c:v>235</c:v>
                </c:pt>
                <c:pt idx="2">
                  <c:v>163</c:v>
                </c:pt>
                <c:pt idx="3">
                  <c:v>45</c:v>
                </c:pt>
                <c:pt idx="4">
                  <c:v>12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E6-1A46-8DE4-C9B8AE8A8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Sheet1!$A$40</c:f>
              <c:strCache>
                <c:ptCount val="1"/>
                <c:pt idx="0">
                  <c:v>Extremely dissatisfied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Sheet1!$B$40:$G$40</c:f>
              <c:numCache>
                <c:formatCode>General</c:formatCode>
                <c:ptCount val="6"/>
                <c:pt idx="0">
                  <c:v>168</c:v>
                </c:pt>
                <c:pt idx="1">
                  <c:v>155</c:v>
                </c:pt>
                <c:pt idx="2">
                  <c:v>138</c:v>
                </c:pt>
                <c:pt idx="3">
                  <c:v>37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7D-3A4F-91AC-51D877E94569}"/>
            </c:ext>
          </c:extLst>
        </c:ser>
        <c:ser>
          <c:idx val="1"/>
          <c:order val="1"/>
          <c:tx>
            <c:strRef>
              <c:f>Sheet1!$A$41</c:f>
              <c:strCache>
                <c:ptCount val="1"/>
                <c:pt idx="0">
                  <c:v>Somewhat 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Sheet1!$B$41:$G$41</c:f>
              <c:numCache>
                <c:formatCode>General</c:formatCode>
                <c:ptCount val="6"/>
                <c:pt idx="0">
                  <c:v>305</c:v>
                </c:pt>
                <c:pt idx="1">
                  <c:v>229</c:v>
                </c:pt>
                <c:pt idx="2">
                  <c:v>167</c:v>
                </c:pt>
                <c:pt idx="3">
                  <c:v>38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7D-3A4F-91AC-51D877E94569}"/>
            </c:ext>
          </c:extLst>
        </c:ser>
        <c:ser>
          <c:idx val="2"/>
          <c:order val="2"/>
          <c:tx>
            <c:strRef>
              <c:f>Sheet1!$A$42</c:f>
              <c:strCache>
                <c:ptCount val="1"/>
                <c:pt idx="0">
                  <c:v>Neither satisfied nor dissatisfied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Sheet1!$B$42:$G$42</c:f>
              <c:numCache>
                <c:formatCode>General</c:formatCode>
                <c:ptCount val="6"/>
                <c:pt idx="0">
                  <c:v>250</c:v>
                </c:pt>
                <c:pt idx="1">
                  <c:v>210</c:v>
                </c:pt>
                <c:pt idx="2">
                  <c:v>157</c:v>
                </c:pt>
                <c:pt idx="3">
                  <c:v>36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7D-3A4F-91AC-51D877E94569}"/>
            </c:ext>
          </c:extLst>
        </c:ser>
        <c:ser>
          <c:idx val="3"/>
          <c:order val="3"/>
          <c:tx>
            <c:strRef>
              <c:f>Sheet1!$A$43</c:f>
              <c:strCache>
                <c:ptCount val="1"/>
                <c:pt idx="0">
                  <c:v>Somewhat satisfied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Sheet1!$B$43:$G$43</c:f>
              <c:numCache>
                <c:formatCode>General</c:formatCode>
                <c:ptCount val="6"/>
                <c:pt idx="0">
                  <c:v>134</c:v>
                </c:pt>
                <c:pt idx="1">
                  <c:v>100</c:v>
                </c:pt>
                <c:pt idx="2">
                  <c:v>49</c:v>
                </c:pt>
                <c:pt idx="3">
                  <c:v>33</c:v>
                </c:pt>
                <c:pt idx="4">
                  <c:v>6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7D-3A4F-91AC-51D877E94569}"/>
            </c:ext>
          </c:extLst>
        </c:ser>
        <c:ser>
          <c:idx val="4"/>
          <c:order val="4"/>
          <c:tx>
            <c:strRef>
              <c:f>Sheet1!$A$44</c:f>
              <c:strCache>
                <c:ptCount val="1"/>
                <c:pt idx="0">
                  <c:v>Extremely satisfied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Sheet1!$B$44:$G$44</c:f>
              <c:numCache>
                <c:formatCode>General</c:formatCode>
                <c:ptCount val="6"/>
                <c:pt idx="0">
                  <c:v>71</c:v>
                </c:pt>
                <c:pt idx="1">
                  <c:v>55</c:v>
                </c:pt>
                <c:pt idx="2">
                  <c:v>31</c:v>
                </c:pt>
                <c:pt idx="3">
                  <c:v>19</c:v>
                </c:pt>
                <c:pt idx="4">
                  <c:v>11</c:v>
                </c:pt>
                <c:pt idx="5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7D-3A4F-91AC-51D877E9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Sheet1!$A$50</c:f>
              <c:strCache>
                <c:ptCount val="1"/>
                <c:pt idx="0">
                  <c:v>Makes me much less likely to use public transit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Sheet1!$B$50:$G$50</c:f>
              <c:numCache>
                <c:formatCode>General</c:formatCode>
                <c:ptCount val="6"/>
                <c:pt idx="0">
                  <c:v>165</c:v>
                </c:pt>
                <c:pt idx="1">
                  <c:v>148</c:v>
                </c:pt>
                <c:pt idx="2">
                  <c:v>136</c:v>
                </c:pt>
                <c:pt idx="3">
                  <c:v>29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E-704B-B3F3-41A31446D2DC}"/>
            </c:ext>
          </c:extLst>
        </c:ser>
        <c:ser>
          <c:idx val="1"/>
          <c:order val="1"/>
          <c:tx>
            <c:strRef>
              <c:f>Sheet1!$A$51</c:f>
              <c:strCache>
                <c:ptCount val="1"/>
                <c:pt idx="0">
                  <c:v>Makes me slightly less likely to use public transit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Sheet1!$B$51:$G$51</c:f>
              <c:numCache>
                <c:formatCode>General</c:formatCode>
                <c:ptCount val="6"/>
                <c:pt idx="0">
                  <c:v>284</c:v>
                </c:pt>
                <c:pt idx="1">
                  <c:v>185</c:v>
                </c:pt>
                <c:pt idx="2">
                  <c:v>169</c:v>
                </c:pt>
                <c:pt idx="3">
                  <c:v>52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E-704B-B3F3-41A31446D2DC}"/>
            </c:ext>
          </c:extLst>
        </c:ser>
        <c:ser>
          <c:idx val="2"/>
          <c:order val="2"/>
          <c:tx>
            <c:strRef>
              <c:f>Sheet1!$A$52</c:f>
              <c:strCache>
                <c:ptCount val="1"/>
                <c:pt idx="0">
                  <c:v>Does not affect my decision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Sheet1!$B$52:$G$52</c:f>
              <c:numCache>
                <c:formatCode>General</c:formatCode>
                <c:ptCount val="6"/>
                <c:pt idx="0">
                  <c:v>269</c:v>
                </c:pt>
                <c:pt idx="1">
                  <c:v>233</c:v>
                </c:pt>
                <c:pt idx="2">
                  <c:v>178</c:v>
                </c:pt>
                <c:pt idx="3">
                  <c:v>49</c:v>
                </c:pt>
                <c:pt idx="4">
                  <c:v>12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DE-704B-B3F3-41A31446D2DC}"/>
            </c:ext>
          </c:extLst>
        </c:ser>
        <c:ser>
          <c:idx val="3"/>
          <c:order val="3"/>
          <c:tx>
            <c:strRef>
              <c:f>Sheet1!$A$53</c:f>
              <c:strCache>
                <c:ptCount val="1"/>
                <c:pt idx="0">
                  <c:v>Makes me slightly more likely to use public transit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Sheet1!$B$53:$G$53</c:f>
              <c:numCache>
                <c:formatCode>General</c:formatCode>
                <c:ptCount val="6"/>
                <c:pt idx="0">
                  <c:v>122</c:v>
                </c:pt>
                <c:pt idx="1">
                  <c:v>110</c:v>
                </c:pt>
                <c:pt idx="2">
                  <c:v>21</c:v>
                </c:pt>
                <c:pt idx="3">
                  <c:v>16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DE-704B-B3F3-41A31446D2DC}"/>
            </c:ext>
          </c:extLst>
        </c:ser>
        <c:ser>
          <c:idx val="4"/>
          <c:order val="4"/>
          <c:tx>
            <c:strRef>
              <c:f>Sheet1!$A$54</c:f>
              <c:strCache>
                <c:ptCount val="1"/>
                <c:pt idx="0">
                  <c:v>Makes me much more likely to use public transit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Sheet1!$B$54:$G$54</c:f>
              <c:numCache>
                <c:formatCode>General</c:formatCode>
                <c:ptCount val="6"/>
                <c:pt idx="0">
                  <c:v>88</c:v>
                </c:pt>
                <c:pt idx="1">
                  <c:v>73</c:v>
                </c:pt>
                <c:pt idx="2">
                  <c:v>38</c:v>
                </c:pt>
                <c:pt idx="3">
                  <c:v>17</c:v>
                </c:pt>
                <c:pt idx="4">
                  <c:v>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DE-704B-B3F3-41A31446D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Sheet1!$A$60</c:f>
              <c:strCache>
                <c:ptCount val="1"/>
                <c:pt idx="0">
                  <c:v>I don't have a cell phone or smartphone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Sheet1!$B$60:$G$60</c:f>
              <c:numCache>
                <c:formatCode>General</c:formatCode>
                <c:ptCount val="6"/>
                <c:pt idx="0">
                  <c:v>19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7-1D4F-A27D-21B42F5D57F2}"/>
            </c:ext>
          </c:extLst>
        </c:ser>
        <c:ser>
          <c:idx val="1"/>
          <c:order val="1"/>
          <c:tx>
            <c:strRef>
              <c:f>Sheet1!$A$61</c:f>
              <c:strCache>
                <c:ptCount val="1"/>
                <c:pt idx="0">
                  <c:v>No, it is not a smartphone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Sheet1!$B$61:$G$61</c:f>
              <c:numCache>
                <c:formatCode>General</c:formatCode>
                <c:ptCount val="6"/>
                <c:pt idx="0">
                  <c:v>66</c:v>
                </c:pt>
                <c:pt idx="1">
                  <c:v>26</c:v>
                </c:pt>
                <c:pt idx="2">
                  <c:v>5</c:v>
                </c:pt>
                <c:pt idx="3">
                  <c:v>5</c:v>
                </c:pt>
                <c:pt idx="4">
                  <c:v>1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F7-1D4F-A27D-21B42F5D57F2}"/>
            </c:ext>
          </c:extLst>
        </c:ser>
        <c:ser>
          <c:idx val="2"/>
          <c:order val="2"/>
          <c:tx>
            <c:strRef>
              <c:f>Sheet1!$A$62</c:f>
              <c:strCache>
                <c:ptCount val="1"/>
                <c:pt idx="0">
                  <c:v>Yes, it is a smartphone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Sheet1!$B$62:$G$62</c:f>
              <c:numCache>
                <c:formatCode>General</c:formatCode>
                <c:ptCount val="6"/>
                <c:pt idx="0">
                  <c:v>839</c:v>
                </c:pt>
                <c:pt idx="1">
                  <c:v>711</c:v>
                </c:pt>
                <c:pt idx="2">
                  <c:v>535</c:v>
                </c:pt>
                <c:pt idx="3">
                  <c:v>156</c:v>
                </c:pt>
                <c:pt idx="4">
                  <c:v>28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F7-1D4F-A27D-21B42F5D5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Sheet1!$A$66</c:f>
              <c:strCache>
                <c:ptCount val="1"/>
                <c:pt idx="0">
                  <c:v>Not Applicable (I do not use data on my phone)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Sheet1!$B$66:$G$66</c:f>
              <c:numCache>
                <c:formatCode>General</c:formatCode>
                <c:ptCount val="6"/>
                <c:pt idx="0">
                  <c:v>26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1-8640-919E-5CF534D0C511}"/>
            </c:ext>
          </c:extLst>
        </c:ser>
        <c:ser>
          <c:idx val="1"/>
          <c:order val="1"/>
          <c:tx>
            <c:strRef>
              <c:f>Sheet1!$A$67</c:f>
              <c:strCache>
                <c:ptCount val="1"/>
                <c:pt idx="0">
                  <c:v>Not very concerned (use data frequently, for all purposes)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Sheet1!$B$67:$G$67</c:f>
              <c:numCache>
                <c:formatCode>General</c:formatCode>
                <c:ptCount val="6"/>
                <c:pt idx="0">
                  <c:v>338</c:v>
                </c:pt>
                <c:pt idx="1">
                  <c:v>303</c:v>
                </c:pt>
                <c:pt idx="2">
                  <c:v>222</c:v>
                </c:pt>
                <c:pt idx="3">
                  <c:v>73</c:v>
                </c:pt>
                <c:pt idx="4">
                  <c:v>16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A1-8640-919E-5CF534D0C511}"/>
            </c:ext>
          </c:extLst>
        </c:ser>
        <c:ser>
          <c:idx val="2"/>
          <c:order val="2"/>
          <c:tx>
            <c:strRef>
              <c:f>Sheet1!$A$68</c:f>
              <c:strCache>
                <c:ptCount val="1"/>
                <c:pt idx="0">
                  <c:v>Somewhat concerned (use data sparingly, prefer to be connected to internet when possible)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Sheet1!$B$68:$G$68</c:f>
              <c:numCache>
                <c:formatCode>General</c:formatCode>
                <c:ptCount val="6"/>
                <c:pt idx="0">
                  <c:v>358</c:v>
                </c:pt>
                <c:pt idx="1">
                  <c:v>258</c:v>
                </c:pt>
                <c:pt idx="2">
                  <c:v>154</c:v>
                </c:pt>
                <c:pt idx="3">
                  <c:v>46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A1-8640-919E-5CF534D0C511}"/>
            </c:ext>
          </c:extLst>
        </c:ser>
        <c:ser>
          <c:idx val="3"/>
          <c:order val="3"/>
          <c:tx>
            <c:strRef>
              <c:f>Sheet1!$A$69</c:f>
              <c:strCache>
                <c:ptCount val="1"/>
                <c:pt idx="0">
                  <c:v>Very concerned (use data for necessary tasks only)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Sheet1!$B$69:$G$69</c:f>
              <c:numCache>
                <c:formatCode>General</c:formatCode>
                <c:ptCount val="6"/>
                <c:pt idx="0">
                  <c:v>202</c:v>
                </c:pt>
                <c:pt idx="1">
                  <c:v>173</c:v>
                </c:pt>
                <c:pt idx="2">
                  <c:v>155</c:v>
                </c:pt>
                <c:pt idx="3">
                  <c:v>33</c:v>
                </c:pt>
                <c:pt idx="4">
                  <c:v>8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A1-8640-919E-5CF534D0C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Sheet1!$A$73</c:f>
              <c:strCache>
                <c:ptCount val="1"/>
                <c:pt idx="0">
                  <c:v>Cash at a transit office for a contactless fare card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Sheet1!$B$73:$G$73</c:f>
              <c:numCache>
                <c:formatCode>General</c:formatCode>
                <c:ptCount val="6"/>
                <c:pt idx="0">
                  <c:v>214</c:v>
                </c:pt>
                <c:pt idx="1">
                  <c:v>183</c:v>
                </c:pt>
                <c:pt idx="2">
                  <c:v>155</c:v>
                </c:pt>
                <c:pt idx="3">
                  <c:v>44</c:v>
                </c:pt>
                <c:pt idx="4">
                  <c:v>8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9-FE4F-94FF-2F3F769E1AE5}"/>
            </c:ext>
          </c:extLst>
        </c:ser>
        <c:ser>
          <c:idx val="1"/>
          <c:order val="1"/>
          <c:tx>
            <c:strRef>
              <c:f>Sheet1!$A$74</c:f>
              <c:strCache>
                <c:ptCount val="1"/>
                <c:pt idx="0">
                  <c:v>Credit/Debit at a transit office for a contactless fare card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Sheet1!$B$74:$G$74</c:f>
              <c:numCache>
                <c:formatCode>General</c:formatCode>
                <c:ptCount val="6"/>
                <c:pt idx="0">
                  <c:v>315</c:v>
                </c:pt>
                <c:pt idx="1">
                  <c:v>227</c:v>
                </c:pt>
                <c:pt idx="2">
                  <c:v>179</c:v>
                </c:pt>
                <c:pt idx="3">
                  <c:v>55</c:v>
                </c:pt>
                <c:pt idx="4">
                  <c:v>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9-FE4F-94FF-2F3F769E1AE5}"/>
            </c:ext>
          </c:extLst>
        </c:ser>
        <c:ser>
          <c:idx val="2"/>
          <c:order val="2"/>
          <c:tx>
            <c:strRef>
              <c:f>Sheet1!$A$75</c:f>
              <c:strCache>
                <c:ptCount val="1"/>
                <c:pt idx="0">
                  <c:v>Credit/Debit payment through a smartphone app or computer (mobile payment)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Sheet1!$B$75:$G$75</c:f>
              <c:numCache>
                <c:formatCode>General</c:formatCode>
                <c:ptCount val="6"/>
                <c:pt idx="0">
                  <c:v>380</c:v>
                </c:pt>
                <c:pt idx="1">
                  <c:v>324</c:v>
                </c:pt>
                <c:pt idx="2">
                  <c:v>202</c:v>
                </c:pt>
                <c:pt idx="3">
                  <c:v>61</c:v>
                </c:pt>
                <c:pt idx="4">
                  <c:v>12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9-FE4F-94FF-2F3F769E1AE5}"/>
            </c:ext>
          </c:extLst>
        </c:ser>
        <c:ser>
          <c:idx val="3"/>
          <c:order val="3"/>
          <c:tx>
            <c:strRef>
              <c:f>Sheet1!$A$76</c:f>
              <c:strCache>
                <c:ptCount val="1"/>
                <c:pt idx="0">
                  <c:v>I would not be able to use the bus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Sheet1!$B$4:$G$4</c:f>
              <c:strCache>
                <c:ptCount val="6"/>
                <c:pt idx="0">
                  <c:v>All Qualtrics</c:v>
                </c:pt>
                <c:pt idx="1">
                  <c:v>Unique Q Responses</c:v>
                </c:pt>
                <c:pt idx="2">
                  <c:v>Q Mn Zip Codes Only</c:v>
                </c:pt>
                <c:pt idx="3">
                  <c:v>Q Service Area Zip Codes Only</c:v>
                </c:pt>
                <c:pt idx="4">
                  <c:v>Q All Filters</c:v>
                </c:pt>
                <c:pt idx="5">
                  <c:v>Paper</c:v>
                </c:pt>
              </c:strCache>
            </c:strRef>
          </c:cat>
          <c:val>
            <c:numRef>
              <c:f>Sheet1!$B$76:$G$76</c:f>
              <c:numCache>
                <c:formatCode>General</c:formatCode>
                <c:ptCount val="6"/>
                <c:pt idx="0">
                  <c:v>15</c:v>
                </c:pt>
                <c:pt idx="1">
                  <c:v>11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9-FE4F-94FF-2F3F769E1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2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24575,'27'0'0,"10"0"0,24 0 0,-17 0 0,21 0 0,-21 0 0,14 0 0,0 0 0,-5 0 0,-5 0 0,-5 1 0,-5 2 0,-8 0 0,-2 1 0,-3 0 0,1 1 0,1 1 0,-2-2 0,-1-1 0,-1-1 0,2 0 0,0-1 0,2 0 0,1-1 0,0 0 0,0 0 0,-2 0 0,-1 0 0,-4 0 0,-1 0 0,-2 0 0,-1 0 0,0 0 0,-1 0 0,1 0 0,-3 0 0,-1 1 0,-1 0 0,-2 1 0,0 1 0,0 0 0,-1-1 0,-2 0 0,-5-5 0,0 2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3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24575,'35'0'0,"18"0"0,33 0 0,-19 0 0,26 0 0,-27 0 0,19 0 0,-1 0 0,-8 0 0,-11 0 0,-7 0 0,-7 0 0,-4-1 0,-7-1 0,-7 1 0,-7-1 0,-7 2 0,-3 0 0,-2 0 0,-2 0 0,-1 0 0,2 0 0,-6 0 0,2 0 0,-6 0 0,1 0 0,-1 0 0,0 0 0,0 0 0,0 0 0,-1 0 0,0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3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24575,'42'0'0,"39"0"0,-31 0 0,42 0 0,-37 0 0,17 0 0,3 0 0,-15 0 0,-14 0 0,-10 0 0,-7 0 0,-4 0 0,-6 0 0,-1 0 0,-4 0 0,-3 0 0,0 0 0,-1 0 0,2 0 0,-4 0 0,2 0 0,-1 0 0,-3 0 0,4 0 0,-3 0 0,3 0 0,0 0 0,2 0 0,2 0 0,3 0 0,2 0 0,3 0 0,3 0 0,3 0 0,1 0 0,-3 0 0,-4 0 0,-6 0 0,-5 0 0,-4 0 0,-2-1 0,-3 1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0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24575,'30'0'0,"23"0"0,-4 0 0,4 0 0,32 0 0,-19 0 0,2 0 0,-14 0 0,1 0 0,21 0 0,3 0 0,1 0 0,0 0 0,-3 0 0,-2 0 0,-9 0 0,-3 0 0,35 0 0,-21 0 0,-19 0 0,-9 0 0,-5 0 0,-4 0 0,0 0 0,-17 0 0,5 0 0,-9 0 0,7 1 0,1 1 0,-4 2 0,-3-2 0,-4 1 0,-3-1 0,-1-1 0,-3 0 0,-2-1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1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24575,'9'-3'0,"16"1"0,13 2 0,24 0 0,-7 0 0,1 0 0,10 0 0,-10 0 0,1 0 0,13 0 0,26 0 0,2 0 0,-8 0 0,-20 0 0,-9 0 0,-2 0 0,-4 0 0,-1 0 0,0 0 0,-5 0 0,-3 0 0,-7 0 0,-8 0 0,-3 0 0,-2 0 0,-1 0 0,-1 2 0,-2 1 0,-3 0 0,-3 1 0,-3-2 0,-2-1 0,-1 0 0,-2-1 0,-1 0 0,-2 0 0,-2 0 0,-1 1 0,-1 0 0,-1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1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24575,'35'0'0,"37"0"0,-23 0 0,6 0 0,6 0 0,-4 0 0,4 0 0,20 0 0,4 0 0,6 0 0,-1 0 0,-13 0 0,-5 0 0,-16 0 0,-5 0 0,24 0 0,-22 0 0,-16 0 0,-8 0 0,-5 0 0,-2 0 0,-1 0 0,1 0 0,-3 0 0,0 0 0,-1 0 0,-2 0 0,0 0 0,-3 0 0,-2 0 0,0 0 0,-2 0 0,-1 0 0,-1 0 0,-2 0 0,-1 0 0,-1 0 0,0 0 0,-1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7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1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3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8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2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2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9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3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customXml" Target="../ink/ink3.xml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6.xml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Western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03/09/23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C797-9D75-37E9-2437-EFAF27E36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9"/>
          <a:stretch/>
        </p:blipFill>
        <p:spPr>
          <a:xfrm>
            <a:off x="2209800" y="1095858"/>
            <a:ext cx="7772400" cy="6295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D8D4F5-E9FD-6746-BA31-4DB991472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251730"/>
              </p:ext>
            </p:extLst>
          </p:nvPr>
        </p:nvGraphicFramePr>
        <p:xfrm>
          <a:off x="0" y="1556613"/>
          <a:ext cx="12192000" cy="530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9695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311051-4660-24AE-55EC-B33DEB872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95858"/>
            <a:ext cx="7772400" cy="109487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F3B2C4-3BCC-1E4D-8381-A5C05D649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83055"/>
              </p:ext>
            </p:extLst>
          </p:nvPr>
        </p:nvGraphicFramePr>
        <p:xfrm>
          <a:off x="132523" y="2190731"/>
          <a:ext cx="12059478" cy="4667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7018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4B23F5-C632-E9D0-3D77-5B58A7CE6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095858"/>
            <a:ext cx="7747000" cy="8382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02B3AA-08DB-BC4B-A6C0-CB60BF454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848176"/>
              </p:ext>
            </p:extLst>
          </p:nvPr>
        </p:nvGraphicFramePr>
        <p:xfrm>
          <a:off x="1" y="1828800"/>
          <a:ext cx="12192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2830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BE1B02-1BA6-BDF5-267D-4C39C015D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08541"/>
            <a:ext cx="7772400" cy="1022378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1FA1D1-313B-8045-BC62-4B9704FBF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308959"/>
              </p:ext>
            </p:extLst>
          </p:nvPr>
        </p:nvGraphicFramePr>
        <p:xfrm>
          <a:off x="1" y="2030919"/>
          <a:ext cx="12192000" cy="482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387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20255A59-1DEF-5A6C-7FE6-6A847C591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68" y="1095858"/>
            <a:ext cx="2019300" cy="8128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A42895-C787-D848-AAEC-C51A313A6B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253294"/>
              </p:ext>
            </p:extLst>
          </p:nvPr>
        </p:nvGraphicFramePr>
        <p:xfrm>
          <a:off x="1" y="1828800"/>
          <a:ext cx="12192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8397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D6B548D8-070E-8D3E-AEF8-12D0556BC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95858"/>
            <a:ext cx="6705600" cy="8509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69DD8B1-570A-8540-B908-E917A6431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045073"/>
              </p:ext>
            </p:extLst>
          </p:nvPr>
        </p:nvGraphicFramePr>
        <p:xfrm>
          <a:off x="0" y="1828800"/>
          <a:ext cx="12192000" cy="493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73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Objectives from Work Plan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 descr="Text&#10;&#10;Description automatically generated">
            <a:extLst>
              <a:ext uri="{FF2B5EF4-FFF2-40B4-BE49-F238E27FC236}">
                <a16:creationId xmlns:a16="http://schemas.microsoft.com/office/drawing/2014/main" id="{C2AAB6CA-73C4-9971-C73B-B7F305704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2" y="1041567"/>
            <a:ext cx="10515600" cy="130890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D9EFFE-C170-2A66-57CC-EE04FB275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2" y="2400857"/>
            <a:ext cx="9199387" cy="727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5AD69D-EE2B-E153-4EC0-CBB0CC648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3" y="3089323"/>
            <a:ext cx="9199387" cy="6258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D17A976-8893-3A9A-0C3A-A5C5283E4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3686824"/>
            <a:ext cx="8966042" cy="968255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E889E179-3B10-761F-CCFB-D8B9520EF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53" y="4606798"/>
            <a:ext cx="7772400" cy="16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4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Objectives Summarized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FA44-EC04-A8C9-1EF3-91ABAD70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13"/>
            <a:ext cx="10515600" cy="229950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Transit usage/behavior, and return post-COVID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Attitudes about transit quality of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Attitudes about transit COVID safety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Attitudes about fare payment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Attitudes about trip planning</a:t>
            </a:r>
          </a:p>
        </p:txBody>
      </p:sp>
    </p:spTree>
    <p:extLst>
      <p:ext uri="{BB962C8B-B14F-4D97-AF65-F5344CB8AC3E}">
        <p14:creationId xmlns:p14="http://schemas.microsoft.com/office/powerpoint/2010/main" val="391514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Transit Usage/Behavior and Return post-Covid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0B3D3C6-621B-80CD-5D9C-1F0F62F00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95" y="1264765"/>
            <a:ext cx="7772400" cy="112806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4C0E308-9AD4-9515-A57D-8314C1D95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95" y="2438099"/>
            <a:ext cx="7772400" cy="1095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851D07-02A9-EC5E-CD67-0C335266A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95" y="3754633"/>
            <a:ext cx="7772400" cy="690385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5EEE1C5-903F-DD6C-3A22-1EFADAF7A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95" y="4665588"/>
            <a:ext cx="7772400" cy="10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Transit Usage/Behavior and Return post-Covid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19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344F2ED-7ECD-DC25-9685-5500869BE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510455"/>
            <a:ext cx="6081786" cy="24089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A1A967-2135-CFDF-7637-1ED36E7FF308}"/>
              </a:ext>
            </a:extLst>
          </p:cNvPr>
          <p:cNvSpPr txBox="1"/>
          <p:nvPr/>
        </p:nvSpPr>
        <p:spPr>
          <a:xfrm>
            <a:off x="1372862" y="1095858"/>
            <a:ext cx="335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Pre-Pandemic v During Pandemic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A9457-0960-7AEA-673C-B348D749D34B}"/>
              </a:ext>
            </a:extLst>
          </p:cNvPr>
          <p:cNvSpPr txBox="1"/>
          <p:nvPr/>
        </p:nvSpPr>
        <p:spPr>
          <a:xfrm>
            <a:off x="8088420" y="3183495"/>
            <a:ext cx="247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During Pandemic v Now</a:t>
            </a:r>
          </a:p>
        </p:txBody>
      </p:sp>
      <p:pic>
        <p:nvPicPr>
          <p:cNvPr id="20" name="Picture 19" descr="Table, calendar&#10;&#10;Description automatically generated">
            <a:extLst>
              <a:ext uri="{FF2B5EF4-FFF2-40B4-BE49-F238E27FC236}">
                <a16:creationId xmlns:a16="http://schemas.microsoft.com/office/drawing/2014/main" id="{87116614-0299-12AA-E337-5381336DB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70" y="3492789"/>
            <a:ext cx="5760308" cy="2572213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81F55E6-74C8-79FA-130A-4F684E7B70E8}"/>
              </a:ext>
            </a:extLst>
          </p:cNvPr>
          <p:cNvSpPr/>
          <p:nvPr/>
        </p:nvSpPr>
        <p:spPr>
          <a:xfrm>
            <a:off x="965675" y="1905712"/>
            <a:ext cx="4554908" cy="1085316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19F430-356D-C64D-CDD9-ED1A955E2411}"/>
                  </a:ext>
                </a:extLst>
              </p14:cNvPr>
              <p14:cNvContentPartPr/>
              <p14:nvPr/>
            </p14:nvContentPartPr>
            <p14:xfrm>
              <a:off x="8404445" y="5846122"/>
              <a:ext cx="436320" cy="19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19F430-356D-C64D-CDD9-ED1A955E24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5445" y="5837482"/>
                <a:ext cx="453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D4E4C3-6A5E-F67D-0AE8-4C0D5BA47EAE}"/>
                  </a:ext>
                </a:extLst>
              </p14:cNvPr>
              <p14:cNvContentPartPr/>
              <p14:nvPr/>
            </p14:nvContentPartPr>
            <p14:xfrm>
              <a:off x="2057315" y="3720322"/>
              <a:ext cx="392760" cy="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D4E4C3-6A5E-F67D-0AE8-4C0D5BA47E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8675" y="3711322"/>
                <a:ext cx="4104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B2038C8-B079-4510-5392-2C1CC4FE470C}"/>
                  </a:ext>
                </a:extLst>
              </p14:cNvPr>
              <p14:cNvContentPartPr/>
              <p14:nvPr/>
            </p14:nvContentPartPr>
            <p14:xfrm>
              <a:off x="2048675" y="3911117"/>
              <a:ext cx="390600" cy="1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B2038C8-B079-4510-5392-2C1CC4FE47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0035" y="3902477"/>
                <a:ext cx="40824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Project Updates/Timeline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(03/08/2023)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C05D3E-F6A7-C715-4B1E-D823F6619652}"/>
              </a:ext>
            </a:extLst>
          </p:cNvPr>
          <p:cNvSpPr txBox="1"/>
          <p:nvPr/>
        </p:nvSpPr>
        <p:spPr>
          <a:xfrm>
            <a:off x="576470" y="991876"/>
            <a:ext cx="11111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 paper responses total turned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still waiting on CCT, United Cap for final submissions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Morris Transit did not have any turned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Tiffany Collins no longer working for CCT (Donna Anderson replacing 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not heard back from her about scanned copies?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survey responses due </a:t>
            </a:r>
            <a:r>
              <a:rPr lang="en-US" b="1" dirty="0"/>
              <a:t>March 15</a:t>
            </a:r>
            <a:r>
              <a:rPr lang="en-US" b="1" baseline="30000" dirty="0"/>
              <a:t>th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Task 1 report due ?</a:t>
            </a:r>
          </a:p>
        </p:txBody>
      </p:sp>
    </p:spTree>
    <p:extLst>
      <p:ext uri="{BB962C8B-B14F-4D97-AF65-F5344CB8AC3E}">
        <p14:creationId xmlns:p14="http://schemas.microsoft.com/office/powerpoint/2010/main" val="188145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Transit Usage/Behavior and Return post-Covid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A1A967-2135-CFDF-7637-1ED36E7FF308}"/>
              </a:ext>
            </a:extLst>
          </p:cNvPr>
          <p:cNvSpPr txBox="1"/>
          <p:nvPr/>
        </p:nvSpPr>
        <p:spPr>
          <a:xfrm>
            <a:off x="1372862" y="1095858"/>
            <a:ext cx="20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v Preferred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A9457-0960-7AEA-673C-B348D749D34B}"/>
              </a:ext>
            </a:extLst>
          </p:cNvPr>
          <p:cNvSpPr txBox="1"/>
          <p:nvPr/>
        </p:nvSpPr>
        <p:spPr>
          <a:xfrm>
            <a:off x="8088420" y="3123457"/>
            <a:ext cx="216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Pre-Pandemic v Now</a:t>
            </a:r>
          </a:p>
        </p:txBody>
      </p:sp>
      <p:pic>
        <p:nvPicPr>
          <p:cNvPr id="3" name="Picture 2" descr="Table, calendar&#10;&#10;Description automatically generated">
            <a:extLst>
              <a:ext uri="{FF2B5EF4-FFF2-40B4-BE49-F238E27FC236}">
                <a16:creationId xmlns:a16="http://schemas.microsoft.com/office/drawing/2014/main" id="{B3258E02-070B-A067-CA4D-C661FBDF6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225"/>
            <a:ext cx="6045545" cy="2618511"/>
          </a:xfrm>
          <a:prstGeom prst="rect">
            <a:avLst/>
          </a:prstGeom>
        </p:spPr>
      </p:pic>
      <p:pic>
        <p:nvPicPr>
          <p:cNvPr id="14" name="Picture 13" descr="Table, calendar&#10;&#10;Description automatically generated">
            <a:extLst>
              <a:ext uri="{FF2B5EF4-FFF2-40B4-BE49-F238E27FC236}">
                <a16:creationId xmlns:a16="http://schemas.microsoft.com/office/drawing/2014/main" id="{A4837F1E-0DB2-7E49-8DC6-B6D06AC37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45" y="3428177"/>
            <a:ext cx="6146455" cy="2839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EB2D7-51B0-2C4F-89FD-5D4D951B0B63}"/>
                  </a:ext>
                </a:extLst>
              </p14:cNvPr>
              <p14:cNvContentPartPr/>
              <p14:nvPr/>
            </p14:nvContentPartPr>
            <p14:xfrm>
              <a:off x="2255216" y="3626343"/>
              <a:ext cx="627480" cy="6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EB2D7-51B0-2C4F-89FD-5D4D951B0B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6216" y="3617703"/>
                <a:ext cx="645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EA446A-E664-F13A-7D89-308CD10E2B70}"/>
                  </a:ext>
                </a:extLst>
              </p14:cNvPr>
              <p14:cNvContentPartPr/>
              <p14:nvPr/>
            </p14:nvContentPartPr>
            <p14:xfrm>
              <a:off x="8133725" y="6247162"/>
              <a:ext cx="546120" cy="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EA446A-E664-F13A-7D89-308CD10E2B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4725" y="6238522"/>
                <a:ext cx="563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BFEDA9-A700-78D8-09E9-FF7DC4341338}"/>
                  </a:ext>
                </a:extLst>
              </p14:cNvPr>
              <p14:cNvContentPartPr/>
              <p14:nvPr/>
            </p14:nvContentPartPr>
            <p14:xfrm>
              <a:off x="8170445" y="6058522"/>
              <a:ext cx="5191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BFEDA9-A700-78D8-09E9-FF7DC43413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61445" y="6049522"/>
                <a:ext cx="536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5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Transit Usage/Behavior and Return post-Covid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21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1E149D-7134-F813-EABB-5102A9293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738179"/>
              </p:ext>
            </p:extLst>
          </p:nvPr>
        </p:nvGraphicFramePr>
        <p:xfrm>
          <a:off x="2373507" y="1211027"/>
          <a:ext cx="7680960" cy="486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4327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Attitudes about COVID Safety, Quality of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47DEDF6-6791-2DE3-70CD-83AABE993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15107"/>
            <a:ext cx="7772400" cy="1027386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FF0FFD-C311-FC05-9F67-67783A730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628347"/>
            <a:ext cx="7581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6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Attitudes about Fare Payment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letter&#10;&#10;Description automatically generated">
            <a:extLst>
              <a:ext uri="{FF2B5EF4-FFF2-40B4-BE49-F238E27FC236}">
                <a16:creationId xmlns:a16="http://schemas.microsoft.com/office/drawing/2014/main" id="{A2AAB784-B8DD-32D3-326F-EFF80E448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10" y="1748630"/>
            <a:ext cx="6814912" cy="860227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AC3E2C-0484-10C7-D886-DEB5ECC2B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76" y="2608857"/>
            <a:ext cx="6918690" cy="1785783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5B237EF6-37E2-9889-B6E1-1723D9119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4" y="4365727"/>
            <a:ext cx="5950226" cy="1886046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5C4FF4B5-087E-7BCB-EFB5-A239AEF40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21" y="961624"/>
            <a:ext cx="4953000" cy="76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551E57-AB44-20DF-B8AB-114CE217D5AB}"/>
              </a:ext>
            </a:extLst>
          </p:cNvPr>
          <p:cNvSpPr txBox="1"/>
          <p:nvPr/>
        </p:nvSpPr>
        <p:spPr>
          <a:xfrm>
            <a:off x="2554916" y="445329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Q17_1:4</a:t>
            </a:r>
          </a:p>
        </p:txBody>
      </p:sp>
    </p:spTree>
    <p:extLst>
      <p:ext uri="{BB962C8B-B14F-4D97-AF65-F5344CB8AC3E}">
        <p14:creationId xmlns:p14="http://schemas.microsoft.com/office/powerpoint/2010/main" val="9290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Fare Payment Capabilities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B3F4A68-F79B-C276-D897-9407825BE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1" y="1351969"/>
            <a:ext cx="6680200" cy="939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DB8AA6-6EC5-F180-975F-D40BDD272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1" y="2173110"/>
            <a:ext cx="6493602" cy="640816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E997E8CB-E646-C37A-F7F8-2AB72243B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1" y="2769801"/>
            <a:ext cx="6303721" cy="8269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A0ECA1-719D-7840-E8A4-CD43A38FEAD2}"/>
              </a:ext>
            </a:extLst>
          </p:cNvPr>
          <p:cNvSpPr txBox="1"/>
          <p:nvPr/>
        </p:nvSpPr>
        <p:spPr>
          <a:xfrm>
            <a:off x="330751" y="1100576"/>
            <a:ext cx="125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Technology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F609E-07F2-B909-63A7-0B747161BC01}"/>
              </a:ext>
            </a:extLst>
          </p:cNvPr>
          <p:cNvSpPr txBox="1"/>
          <p:nvPr/>
        </p:nvSpPr>
        <p:spPr>
          <a:xfrm>
            <a:off x="330751" y="3497351"/>
            <a:ext cx="18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Payment Method</a:t>
            </a:r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E8758CD5-3A99-1FFC-53A4-9E3882D64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0" y="3866683"/>
            <a:ext cx="5826985" cy="1325271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21216600-772B-3D3A-9F26-B5B6A37E6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0" y="5269043"/>
            <a:ext cx="7206006" cy="9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3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Attitudes about Trip Planning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E1617A-390D-198C-FC32-741767570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5" y="1161290"/>
            <a:ext cx="10297410" cy="23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32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7A0019"/>
                </a:solidFill>
              </a:rPr>
              <a:t>Sociodemographics</a:t>
            </a:r>
            <a:endParaRPr lang="en-US" b="1" dirty="0">
              <a:solidFill>
                <a:srgbClr val="7A001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EC49717-EF73-D9DF-3C78-42AAC03E1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2" y="1095858"/>
            <a:ext cx="2095500" cy="3251200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FCABEAFF-5381-D32A-FDC8-4CCF8F75D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17" y="1095858"/>
            <a:ext cx="32004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5353AA-CD34-A520-7862-CAED5B814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17" y="2125454"/>
            <a:ext cx="7772400" cy="7425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723917-6E0A-7309-86AB-5E778806F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16" y="3059359"/>
            <a:ext cx="6021284" cy="742509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45EA0562-BAAD-12F9-F88C-2049F5599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07" y="3847133"/>
            <a:ext cx="2324100" cy="762000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16DBB61D-3991-BE25-8E04-389DAC4660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72" y="5033304"/>
            <a:ext cx="7772400" cy="10674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FBEA98-8A37-1C25-624C-F003DBD6E4A7}"/>
              </a:ext>
            </a:extLst>
          </p:cNvPr>
          <p:cNvSpPr txBox="1"/>
          <p:nvPr/>
        </p:nvSpPr>
        <p:spPr>
          <a:xfrm>
            <a:off x="337102" y="4530011"/>
            <a:ext cx="29336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Qualtrics also collects:</a:t>
            </a:r>
          </a:p>
          <a:p>
            <a:r>
              <a:rPr lang="en-US" dirty="0"/>
              <a:t>-duration to complete</a:t>
            </a:r>
          </a:p>
          <a:p>
            <a:r>
              <a:rPr lang="en-US" dirty="0"/>
              <a:t>-QR code v link</a:t>
            </a:r>
          </a:p>
          <a:p>
            <a:r>
              <a:rPr lang="en-US" dirty="0"/>
              <a:t>-</a:t>
            </a:r>
            <a:r>
              <a:rPr lang="en-US" dirty="0" err="1"/>
              <a:t>lat</a:t>
            </a:r>
            <a:r>
              <a:rPr lang="en-US" dirty="0"/>
              <a:t> &amp; long</a:t>
            </a:r>
          </a:p>
          <a:p>
            <a:r>
              <a:rPr lang="en-US" dirty="0"/>
              <a:t>-datetime started, completed</a:t>
            </a:r>
          </a:p>
        </p:txBody>
      </p:sp>
    </p:spTree>
    <p:extLst>
      <p:ext uri="{BB962C8B-B14F-4D97-AF65-F5344CB8AC3E}">
        <p14:creationId xmlns:p14="http://schemas.microsoft.com/office/powerpoint/2010/main" val="1790470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Potential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86AEA9-FC5C-5780-2149-535357800F55}"/>
              </a:ext>
            </a:extLst>
          </p:cNvPr>
          <p:cNvSpPr txBox="1"/>
          <p:nvPr/>
        </p:nvSpPr>
        <p:spPr>
          <a:xfrm>
            <a:off x="533830" y="1669600"/>
            <a:ext cx="1100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with fare payment by current fare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with fare payment compared with interest in contactless fare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Capabilities for contactless fare payment (</a:t>
            </a:r>
            <a:r>
              <a:rPr lang="en-US" dirty="0" err="1"/>
              <a:t>ie</a:t>
            </a:r>
            <a:r>
              <a:rPr lang="en-US" dirty="0"/>
              <a:t> smartphone, data, payment options) compared with interest in contactless fare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 of return to transit (frequency of transit use) compared to satisfaction with COVID-19 safety/cleanliness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 of return to transit (frequency of transit use) compared to satisfaction with fare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Probably don’t want to analyze attitudes specific to a transit provider because of small response rates for some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analyze sociodemographic information (</a:t>
            </a:r>
            <a:r>
              <a:rPr lang="en-US" dirty="0" err="1"/>
              <a:t>ie</a:t>
            </a:r>
            <a:r>
              <a:rPr lang="en-US" dirty="0"/>
              <a:t> age, disability, gender, race/ethnicity) compared with attitudes, strength of return to transit (frequency of transit use)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263AA-317C-3CDE-FC4E-46ECA1BB208C}"/>
              </a:ext>
            </a:extLst>
          </p:cNvPr>
          <p:cNvSpPr txBox="1"/>
          <p:nvPr/>
        </p:nvSpPr>
        <p:spPr>
          <a:xfrm>
            <a:off x="217741" y="1355242"/>
            <a:ext cx="22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Inside Scope of Work: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2F16-DF47-92BB-ECCB-26E29E97C079}"/>
              </a:ext>
            </a:extLst>
          </p:cNvPr>
          <p:cNvSpPr txBox="1"/>
          <p:nvPr/>
        </p:nvSpPr>
        <p:spPr>
          <a:xfrm>
            <a:off x="130377" y="3646236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Outside Scope of Work:</a:t>
            </a:r>
          </a:p>
        </p:txBody>
      </p:sp>
    </p:spTree>
    <p:extLst>
      <p:ext uri="{BB962C8B-B14F-4D97-AF65-F5344CB8AC3E}">
        <p14:creationId xmlns:p14="http://schemas.microsoft.com/office/powerpoint/2010/main" val="26226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Project Updates/Timeline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(03/08/2023)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C05D3E-F6A7-C715-4B1E-D823F6619652}"/>
              </a:ext>
            </a:extLst>
          </p:cNvPr>
          <p:cNvSpPr txBox="1"/>
          <p:nvPr/>
        </p:nvSpPr>
        <p:spPr>
          <a:xfrm>
            <a:off x="576470" y="1118552"/>
            <a:ext cx="4496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Qualtrics response fraud: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 responses (identical multiple choice responses taking the same time to complete, coming from same </a:t>
            </a:r>
            <a:r>
              <a:rPr lang="en-US" dirty="0" err="1"/>
              <a:t>lat</a:t>
            </a:r>
            <a:r>
              <a:rPr lang="en-US" dirty="0"/>
              <a:t>/long but different IP addresses)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Responses from outside study area (non-Minnesota zip codes reported)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83F5B01-4E0B-936A-2C36-C9D9E016A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02" y="1118552"/>
            <a:ext cx="6506190" cy="2435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2A5EC-D5C9-4FA5-A0FD-DC9380A82642}"/>
              </a:ext>
            </a:extLst>
          </p:cNvPr>
          <p:cNvSpPr txBox="1"/>
          <p:nvPr/>
        </p:nvSpPr>
        <p:spPr>
          <a:xfrm>
            <a:off x="576469" y="3708124"/>
            <a:ext cx="11327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counter fraudulent responses, we are filtering Qualtrics data and comparing it to paper responses to determine an acceptable pool of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identical responses (likely from bots)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Looking only at MN zip codes, or only at study area zip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Applying additional validity filters,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“zip code” and “transit agency” match (by county </a:t>
            </a:r>
            <a:r>
              <a:rPr lang="en-US"/>
              <a:t>service area)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“transit agency” and “current fare payment method” match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ie</a:t>
            </a:r>
            <a:r>
              <a:rPr lang="en-US" dirty="0"/>
              <a:t>, tokens are not used on </a:t>
            </a:r>
            <a:r>
              <a:rPr lang="en-US" dirty="0" err="1"/>
              <a:t>Praire</a:t>
            </a:r>
            <a:r>
              <a:rPr lang="en-US" dirty="0"/>
              <a:t> Five transit</a:t>
            </a:r>
          </a:p>
        </p:txBody>
      </p:sp>
    </p:spTree>
    <p:extLst>
      <p:ext uri="{BB962C8B-B14F-4D97-AF65-F5344CB8AC3E}">
        <p14:creationId xmlns:p14="http://schemas.microsoft.com/office/powerpoint/2010/main" val="470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Response #s – Validity 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670ED6-8086-9EC2-F2E1-09DF8772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91569"/>
              </p:ext>
            </p:extLst>
          </p:nvPr>
        </p:nvGraphicFramePr>
        <p:xfrm>
          <a:off x="571500" y="1222653"/>
          <a:ext cx="11228612" cy="48481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02095">
                  <a:extLst>
                    <a:ext uri="{9D8B030D-6E8A-4147-A177-3AD203B41FA5}">
                      <a16:colId xmlns:a16="http://schemas.microsoft.com/office/drawing/2014/main" val="3518487264"/>
                    </a:ext>
                  </a:extLst>
                </a:gridCol>
                <a:gridCol w="1245866">
                  <a:extLst>
                    <a:ext uri="{9D8B030D-6E8A-4147-A177-3AD203B41FA5}">
                      <a16:colId xmlns:a16="http://schemas.microsoft.com/office/drawing/2014/main" val="1113780247"/>
                    </a:ext>
                  </a:extLst>
                </a:gridCol>
                <a:gridCol w="1245866">
                  <a:extLst>
                    <a:ext uri="{9D8B030D-6E8A-4147-A177-3AD203B41FA5}">
                      <a16:colId xmlns:a16="http://schemas.microsoft.com/office/drawing/2014/main" val="2463356634"/>
                    </a:ext>
                  </a:extLst>
                </a:gridCol>
                <a:gridCol w="1135613">
                  <a:extLst>
                    <a:ext uri="{9D8B030D-6E8A-4147-A177-3AD203B41FA5}">
                      <a16:colId xmlns:a16="http://schemas.microsoft.com/office/drawing/2014/main" val="1695349716"/>
                    </a:ext>
                  </a:extLst>
                </a:gridCol>
                <a:gridCol w="1267916">
                  <a:extLst>
                    <a:ext uri="{9D8B030D-6E8A-4147-A177-3AD203B41FA5}">
                      <a16:colId xmlns:a16="http://schemas.microsoft.com/office/drawing/2014/main" val="2589515039"/>
                    </a:ext>
                  </a:extLst>
                </a:gridCol>
                <a:gridCol w="1501129">
                  <a:extLst>
                    <a:ext uri="{9D8B030D-6E8A-4147-A177-3AD203B41FA5}">
                      <a16:colId xmlns:a16="http://schemas.microsoft.com/office/drawing/2014/main" val="4272367987"/>
                    </a:ext>
                  </a:extLst>
                </a:gridCol>
                <a:gridCol w="805330">
                  <a:extLst>
                    <a:ext uri="{9D8B030D-6E8A-4147-A177-3AD203B41FA5}">
                      <a16:colId xmlns:a16="http://schemas.microsoft.com/office/drawing/2014/main" val="1070901981"/>
                    </a:ext>
                  </a:extLst>
                </a:gridCol>
                <a:gridCol w="724797">
                  <a:extLst>
                    <a:ext uri="{9D8B030D-6E8A-4147-A177-3AD203B41FA5}">
                      <a16:colId xmlns:a16="http://schemas.microsoft.com/office/drawing/2014/main" val="1828333108"/>
                    </a:ext>
                  </a:extLst>
                </a:gridCol>
              </a:tblGrid>
              <a:tr h="1242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Transit Agency: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NTD Monthly Avg Ridership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All Qualtrics Responses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 Unique Responses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 Mn Zip Codes Only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 Service Area Zip Codes Only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 All Filters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Paper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114489633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Central Community Transit (CCT)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17797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3797177607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City of Morris Transit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4278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2156402714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None of the above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1643752613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Prairie Five Rides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11242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2482780209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Transit Alternatives (Productive Alternatives, The Otter Express)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7626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440441722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Tri-Cap Transit Connection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1579716001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United Community Transit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14384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3017788642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882429"/>
                  </a:ext>
                </a:extLst>
              </a:tr>
            </a:tbl>
          </a:graphicData>
        </a:graphic>
      </p:graphicFrame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92E325F4-573B-C2EA-3179-AB2FE8E6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2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Response #s – Validity 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7B3D0C-89BB-DA57-3447-D7F6320C708F}"/>
              </a:ext>
            </a:extLst>
          </p:cNvPr>
          <p:cNvSpPr txBox="1"/>
          <p:nvPr/>
        </p:nvSpPr>
        <p:spPr>
          <a:xfrm>
            <a:off x="132522" y="2003001"/>
            <a:ext cx="131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note: missing United, Central paper. No Morris collected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ADBB93-63F9-79DE-4616-F464D51A2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542265"/>
              </p:ext>
            </p:extLst>
          </p:nvPr>
        </p:nvGraphicFramePr>
        <p:xfrm>
          <a:off x="132522" y="1202871"/>
          <a:ext cx="12192000" cy="565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FBD15187-70EC-B052-C6EF-DCC49A69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1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56A91559-04C9-001C-0EB2-DA0B45F30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05129"/>
            <a:ext cx="7772400" cy="1027386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431A37-BD0C-8649-BA3C-17DDAB084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404723"/>
              </p:ext>
            </p:extLst>
          </p:nvPr>
        </p:nvGraphicFramePr>
        <p:xfrm>
          <a:off x="532264" y="1828800"/>
          <a:ext cx="10831772" cy="509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9167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A9BE3B1-0793-7634-E504-C8879344C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005129"/>
            <a:ext cx="7493000" cy="7620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2E5D00-6651-D048-A186-9CA473CB6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848182"/>
              </p:ext>
            </p:extLst>
          </p:nvPr>
        </p:nvGraphicFramePr>
        <p:xfrm>
          <a:off x="132522" y="1383323"/>
          <a:ext cx="12059478" cy="547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2248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CC9A6BA-3F7A-2919-16C6-4C244790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02" y="1005129"/>
            <a:ext cx="4953000" cy="7620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5C4459-0661-7840-9C89-88E0FAFC8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655377"/>
              </p:ext>
            </p:extLst>
          </p:nvPr>
        </p:nvGraphicFramePr>
        <p:xfrm>
          <a:off x="132522" y="1647342"/>
          <a:ext cx="12059478" cy="5119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6120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2FFB87-984D-3282-E7E7-128EAD80B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95858"/>
            <a:ext cx="7772400" cy="937484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ECD9AB-F337-434B-978F-677B9D938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176734"/>
              </p:ext>
            </p:extLst>
          </p:nvPr>
        </p:nvGraphicFramePr>
        <p:xfrm>
          <a:off x="0" y="2033341"/>
          <a:ext cx="12192000" cy="4824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17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805</Words>
  <Application>Microsoft Macintosh PowerPoint</Application>
  <PresentationFormat>Widescreen</PresentationFormat>
  <Paragraphs>227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Western Minnesota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611</cp:revision>
  <dcterms:created xsi:type="dcterms:W3CDTF">2022-09-13T16:54:18Z</dcterms:created>
  <dcterms:modified xsi:type="dcterms:W3CDTF">2023-03-09T19:00:12Z</dcterms:modified>
</cp:coreProperties>
</file>