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84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19"/>
    <a:srgbClr val="FDCC6B"/>
    <a:srgbClr val="FFD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666"/>
  </p:normalViewPr>
  <p:slideViewPr>
    <p:cSldViewPr snapToGrid="0">
      <p:cViewPr>
        <p:scale>
          <a:sx n="96" d="100"/>
          <a:sy n="96" d="100"/>
        </p:scale>
        <p:origin x="-2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132EC-55D7-4A75-936D-7FA43CC884E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8A6-DD9B-4C41-A10A-B229D4D6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48A6-DD9B-4C41-A10A-B229D4D6BA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BA61-B21B-96F5-CB74-00883FE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02155-693D-F3B3-F4FD-B5524DEE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8BE7-0DDA-0990-75F6-1406474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AC8-3E3D-1E1E-E217-B4A55B64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9790-E680-F7EA-0C46-DBAAFFD6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6D88-B3A2-AAE0-0CB3-56B758A6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614C-7C32-1D8E-199E-E3FD19D8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F5CF-D180-2C6E-BB35-4501912A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40D1-9819-962A-8B89-E13C0E2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4A61-4B0B-39F3-1F0D-501A4C26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0648-02AE-D826-856A-B5CFB006A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C8A3C-EFB4-EA5A-7269-9B39D8C9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6930-9092-7867-E5BC-66DC7CD6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4982-A427-2E62-C395-2CC7B0D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1A6-2DEA-13A3-632F-BC447F91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08F4-6504-86E3-5A18-DBB5B397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606-C3F8-180F-811B-43034EDE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48B3-0567-DDCC-2F0F-CE40F266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6FE-6C0B-8E89-75AB-0CF81F4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AF08-2632-8BCA-E735-85E0363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796-3301-4E92-118B-0D10B7B3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949C-252B-4B9F-C130-BA0DD82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00E0-248E-E673-03C3-5B31FA2A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8ADF-5B8D-F9FA-53ED-52C4246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DAB4-70CE-9DED-B6CE-C0788604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CB8-62AA-747E-AE38-C444119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390C-288A-7DD8-107E-2ADCED3B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4B16C-B651-3F09-96E4-49EA1CC17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70B69-F392-7DC2-B2C9-AE76C00C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09A-E5B7-36F0-CBAF-FCFDE9B2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B371-AD93-19BF-4663-BAADED9B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895-C3DD-07EA-1586-99575552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560D-AE97-BD36-9908-27ABD6EC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0644A-EAB7-9085-8238-9E5BA4F3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1F4C3-DA95-7457-1224-4ECBC2D31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45A89-626C-BAED-4451-7DFE14C02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0C64-6E4F-6886-0C46-59E62705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13A63-A8C3-141A-EF9F-3A8E32BE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0C3E4-68A4-70AF-A069-A40E964E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BE9-3AB8-0280-FBE2-E6127E10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7A52-D00A-4CC8-BFD3-63290125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ADAC-1C78-F742-681F-9AA52865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94509-B3FF-103F-92B0-E2800F0A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0FACC-8472-3DAE-DD04-9CBD469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FB6A-C665-9843-750C-5B1663C4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5E0D-5CC3-FF5C-4B5C-FEC628B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1C29-F8F0-F753-CDCB-25DC3E7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20B-8C01-83A5-D654-D75B8621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3BA2-24B7-E50D-4998-9ED69305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7F284-77B8-B4CC-6F9B-FF8794EA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9064-7BA7-00D6-F2C1-A0C0F0E3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B842C-0FDF-E14B-641F-C3CC2F2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DE66-A770-63E3-F303-4C039919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1495E-24A1-7136-A0BC-5B3F9211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6451-E796-F3E7-5620-3D925B844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C7106-6B43-7459-1F4E-C39494F8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D6ED-EFE4-C1A9-ECF1-E82594B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93A9-B334-B81F-3667-CE8D2DDE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40A5-07BB-A32A-74F5-6156460C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02C1-191F-F5F4-8F9F-0C13086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17A1-637C-BBD4-0AC3-975645157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9D84-A1B9-4C2B-A737-D1557E36CDEB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6CFD-C71E-D061-6CAF-DB936D86E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D6BC-AC76-2454-DB26-A0AC70ED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1BE7-AD70-4E4C-A51A-40F6B1F3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048D1-1478-4337-3368-CFB52828E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8641-970D-467A-DEE6-81BF8575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A0019"/>
                </a:solidFill>
              </a:rPr>
              <a:t>Bikeshare Optimization Problems (Review)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68D0-E192-5ABA-7101-7A3FDA775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Hannah </a:t>
            </a:r>
            <a:r>
              <a:rPr lang="en-US" b="1" dirty="0" err="1"/>
              <a:t>DeBruin</a:t>
            </a:r>
            <a:endParaRPr lang="en-US" b="1" dirty="0"/>
          </a:p>
          <a:p>
            <a:r>
              <a:rPr lang="en-US" b="1" dirty="0"/>
              <a:t>Weekly Meeting: Transit Data Subgroup</a:t>
            </a:r>
          </a:p>
          <a:p>
            <a:r>
              <a:rPr lang="en-US" b="1" dirty="0"/>
              <a:t>03/20/23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07B8B7-366F-1734-2F41-52E26E51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698" y="5901848"/>
            <a:ext cx="1554302" cy="87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A34AE-69C1-41C3-0C17-F245B657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23" y="655775"/>
            <a:ext cx="628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Western Minnesota Update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D06A6-9AE4-B6E6-D352-AC745311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5129"/>
            <a:ext cx="10515600" cy="1239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Donna Anderson (new project contact for CCT) only started deploying paper surveys ~March 13</a:t>
            </a:r>
            <a:r>
              <a:rPr lang="en-US" baseline="30000" dirty="0"/>
              <a:t>th</a:t>
            </a:r>
            <a:r>
              <a:rPr lang="en-US" dirty="0"/>
              <a:t>, will collect and send all responses March 24th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726542-E2BE-B830-0FCA-B839665B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97382"/>
              </p:ext>
            </p:extLst>
          </p:nvPr>
        </p:nvGraphicFramePr>
        <p:xfrm>
          <a:off x="1383030" y="2052025"/>
          <a:ext cx="9970770" cy="4183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4807">
                  <a:extLst>
                    <a:ext uri="{9D8B030D-6E8A-4147-A177-3AD203B41FA5}">
                      <a16:colId xmlns:a16="http://schemas.microsoft.com/office/drawing/2014/main" val="1505945352"/>
                    </a:ext>
                  </a:extLst>
                </a:gridCol>
                <a:gridCol w="1647236">
                  <a:extLst>
                    <a:ext uri="{9D8B030D-6E8A-4147-A177-3AD203B41FA5}">
                      <a16:colId xmlns:a16="http://schemas.microsoft.com/office/drawing/2014/main" val="2071849501"/>
                    </a:ext>
                  </a:extLst>
                </a:gridCol>
                <a:gridCol w="830431">
                  <a:extLst>
                    <a:ext uri="{9D8B030D-6E8A-4147-A177-3AD203B41FA5}">
                      <a16:colId xmlns:a16="http://schemas.microsoft.com/office/drawing/2014/main" val="2784980971"/>
                    </a:ext>
                  </a:extLst>
                </a:gridCol>
                <a:gridCol w="2199148">
                  <a:extLst>
                    <a:ext uri="{9D8B030D-6E8A-4147-A177-3AD203B41FA5}">
                      <a16:colId xmlns:a16="http://schemas.microsoft.com/office/drawing/2014/main" val="2764444454"/>
                    </a:ext>
                  </a:extLst>
                </a:gridCol>
                <a:gridCol w="2199148">
                  <a:extLst>
                    <a:ext uri="{9D8B030D-6E8A-4147-A177-3AD203B41FA5}">
                      <a16:colId xmlns:a16="http://schemas.microsoft.com/office/drawing/2014/main" val="2971863702"/>
                    </a:ext>
                  </a:extLst>
                </a:gridCol>
              </a:tblGrid>
              <a:tr h="1077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Transit Agency: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NTD Monthly Avg Ridership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 Mn Zip Codes Only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 Service Area Zip Codes Only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Paper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739096382"/>
                  </a:ext>
                </a:extLst>
              </a:tr>
              <a:tr h="457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Central Community Transit (CCT)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17797, 99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4070159401"/>
                  </a:ext>
                </a:extLst>
              </a:tr>
              <a:tr h="232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City of Morris Transit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4278, 76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894692337"/>
                  </a:ext>
                </a:extLst>
              </a:tr>
              <a:tr h="2321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None of the above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2918356018"/>
                  </a:ext>
                </a:extLst>
              </a:tr>
              <a:tr h="362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Prairie Five Rides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11242, 76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3098167969"/>
                  </a:ext>
                </a:extLst>
              </a:tr>
              <a:tr h="682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Transit Alternatives (Productive Alternatives, The Otter Express)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7626, 79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121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856553709"/>
                  </a:ext>
                </a:extLst>
              </a:tr>
              <a:tr h="362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Tri-Cap Transit Connection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10460, 109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3487571905"/>
                  </a:ext>
                </a:extLst>
              </a:tr>
              <a:tr h="362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United Community Transit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14384, 81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399" marR="8399" marT="8399" marB="0" anchor="ctr"/>
                </a:tc>
                <a:extLst>
                  <a:ext uri="{0D108BD9-81ED-4DB2-BD59-A6C34878D82A}">
                    <a16:rowId xmlns:a16="http://schemas.microsoft.com/office/drawing/2014/main" val="3150881950"/>
                  </a:ext>
                </a:extLst>
              </a:tr>
              <a:tr h="2331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8399" marR="8399" marT="83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520</a:t>
                      </a:r>
                    </a:p>
                  </a:txBody>
                  <a:tcPr marL="8399" marR="8399" marT="83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829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1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Lit Review – Existing Optimization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2CA8-A702-6871-ED3B-4FD820C8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858"/>
            <a:ext cx="10515600" cy="52302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Rank candidate locations</a:t>
            </a:r>
          </a:p>
          <a:p>
            <a:pPr lvl="1"/>
            <a:r>
              <a:rPr lang="en-US" dirty="0"/>
              <a:t>Usually involved an AHP survey about proximity to demand indicators</a:t>
            </a:r>
          </a:p>
          <a:p>
            <a:pPr lvl="1"/>
            <a:r>
              <a:rPr lang="en-US" dirty="0"/>
              <a:t>TOPSIS ranking (2), VIKOR method, MOORA ranking</a:t>
            </a:r>
          </a:p>
          <a:p>
            <a:pPr lvl="1"/>
            <a:r>
              <a:rPr lang="en-US" dirty="0"/>
              <a:t>Predefined candidate location points</a:t>
            </a:r>
          </a:p>
          <a:p>
            <a:r>
              <a:rPr lang="en-US" dirty="0"/>
              <a:t>Maximizing demand coverage with known O/D trip demand</a:t>
            </a:r>
          </a:p>
          <a:p>
            <a:pPr lvl="1"/>
            <a:r>
              <a:rPr lang="en-US" dirty="0"/>
              <a:t>Taken from multimodal transportation demand model or travel survey</a:t>
            </a:r>
          </a:p>
          <a:p>
            <a:pPr lvl="1"/>
            <a:r>
              <a:rPr lang="en-US" dirty="0"/>
              <a:t>Typically took candidate station locations as centroids of zones</a:t>
            </a:r>
          </a:p>
          <a:p>
            <a:pPr lvl="1"/>
            <a:r>
              <a:rPr lang="en-US" dirty="0"/>
              <a:t>Some modeled demand both spatially and temporally, considered rebalancing</a:t>
            </a:r>
          </a:p>
          <a:p>
            <a:pPr lvl="1"/>
            <a:r>
              <a:rPr lang="en-US" dirty="0"/>
              <a:t>One model minimized inequalities in demand coverage between population groups</a:t>
            </a:r>
          </a:p>
          <a:p>
            <a:r>
              <a:rPr lang="en-US" dirty="0"/>
              <a:t>Maximizing demand coverage with O/D trip demand modeled/approximated from demand indicators</a:t>
            </a:r>
          </a:p>
          <a:p>
            <a:pPr lvl="1"/>
            <a:r>
              <a:rPr lang="en-US" dirty="0"/>
              <a:t>Some used existing urban systems’ activity and proximity to demand indicators to model influence of demand indicators (using neural network, regression methods)</a:t>
            </a:r>
          </a:p>
          <a:p>
            <a:pPr lvl="2"/>
            <a:r>
              <a:rPr lang="en-US" dirty="0"/>
              <a:t>Other studies have studied relationship between existing system activity and demand indicators, but none in a small urban area context</a:t>
            </a:r>
          </a:p>
          <a:p>
            <a:pPr lvl="1"/>
            <a:r>
              <a:rPr lang="en-US" dirty="0"/>
              <a:t>Re-located stations onto candidate locations using predicted O/D</a:t>
            </a:r>
          </a:p>
          <a:p>
            <a:pPr lvl="1"/>
            <a:r>
              <a:rPr lang="en-US" dirty="0"/>
              <a:t>OR maximized accessibility to demand points (such as jobs)</a:t>
            </a:r>
          </a:p>
          <a:p>
            <a:r>
              <a:rPr lang="en-US" dirty="0"/>
              <a:t>Two models minimized costs, non-variable station and bicycle cost</a:t>
            </a:r>
          </a:p>
          <a:p>
            <a:pPr lvl="1"/>
            <a:r>
              <a:rPr lang="en-US" dirty="0"/>
              <a:t>bi-level model between system planner and users minimizing travel time (lots of modeling)</a:t>
            </a:r>
          </a:p>
          <a:p>
            <a:pPr lvl="1"/>
            <a:r>
              <a:rPr lang="en-US" dirty="0"/>
              <a:t>combinative model for maximizing utility and minimizing cost</a:t>
            </a:r>
          </a:p>
        </p:txBody>
      </p:sp>
    </p:spTree>
    <p:extLst>
      <p:ext uri="{BB962C8B-B14F-4D97-AF65-F5344CB8AC3E}">
        <p14:creationId xmlns:p14="http://schemas.microsoft.com/office/powerpoint/2010/main" val="18605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Lit Review – Existing Optimization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2CA8-A702-6871-ED3B-4FD820C8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858"/>
            <a:ext cx="10515600" cy="4847738"/>
          </a:xfrm>
        </p:spPr>
        <p:txBody>
          <a:bodyPr>
            <a:normAutofit/>
          </a:bodyPr>
          <a:lstStyle/>
          <a:p>
            <a:r>
              <a:rPr lang="en-US" dirty="0"/>
              <a:t>Most models using AHP provided a ranking of valuable candidate locations, not a subset of selected optimal locations</a:t>
            </a:r>
          </a:p>
          <a:p>
            <a:r>
              <a:rPr lang="en-US" dirty="0"/>
              <a:t>Almost all approaches required pre-defined candidate locations/zones (one used continuous bike network)</a:t>
            </a:r>
          </a:p>
          <a:p>
            <a:pPr lvl="1"/>
            <a:r>
              <a:rPr lang="en-US" dirty="0"/>
              <a:t>Raster hotspot/propensity analysis in my method removes this step</a:t>
            </a:r>
          </a:p>
          <a:p>
            <a:r>
              <a:rPr lang="en-US" dirty="0"/>
              <a:t>Demand coverage models require known trip demand, or some specification of how to treat demand indicators which may be difficult to determine in small urban area agencies</a:t>
            </a:r>
          </a:p>
          <a:p>
            <a:pPr lvl="1"/>
            <a:r>
              <a:rPr lang="en-US" dirty="0"/>
              <a:t>My approach will use AHP-generated criteria weights</a:t>
            </a:r>
          </a:p>
        </p:txBody>
      </p:sp>
    </p:spTree>
    <p:extLst>
      <p:ext uri="{BB962C8B-B14F-4D97-AF65-F5344CB8AC3E}">
        <p14:creationId xmlns:p14="http://schemas.microsoft.com/office/powerpoint/2010/main" val="6960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Lit Review – Existing Optimization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2CA8-A702-6871-ED3B-4FD820C8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858"/>
            <a:ext cx="10515600" cy="51877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studies come from large urban areas with existing systems, focus on demand coverage for regular use (</a:t>
            </a:r>
            <a:r>
              <a:rPr lang="en-US" dirty="0" err="1"/>
              <a:t>ie</a:t>
            </a:r>
            <a:r>
              <a:rPr lang="en-US" dirty="0"/>
              <a:t> commuting,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small urban areas, other objectives might be important:</a:t>
            </a:r>
          </a:p>
          <a:p>
            <a:pPr lvl="2"/>
            <a:r>
              <a:rPr lang="en-US" dirty="0"/>
              <a:t>Regular use might aim to cover jobs/commercial areas</a:t>
            </a:r>
          </a:p>
          <a:p>
            <a:pPr lvl="2"/>
            <a:r>
              <a:rPr lang="en-US" dirty="0"/>
              <a:t>Recreational use would cover parks/trails, tourist sites</a:t>
            </a:r>
          </a:p>
          <a:p>
            <a:pPr lvl="2"/>
            <a:r>
              <a:rPr lang="en-US" dirty="0"/>
              <a:t>First/last mile connection to limited transit network would cover transit stops</a:t>
            </a:r>
          </a:p>
          <a:p>
            <a:pPr lvl="2"/>
            <a:r>
              <a:rPr lang="en-US" dirty="0"/>
              <a:t>Prioritizing public/private partnerships would cover major employment campuses</a:t>
            </a:r>
          </a:p>
          <a:p>
            <a:pPr lvl="2"/>
            <a:r>
              <a:rPr lang="en-US" dirty="0"/>
              <a:t>Prioritizing transportation equity would cover disadvantaged neighborhoods</a:t>
            </a:r>
          </a:p>
          <a:p>
            <a:pPr lvl="1"/>
            <a:r>
              <a:rPr lang="en-US" dirty="0"/>
              <a:t>The DC Capital Bikeshare and Twin Cities Mobility Hubs propensity analysis both divided up candidate station hot spots to meet different goals:</a:t>
            </a:r>
          </a:p>
          <a:p>
            <a:pPr lvl="2"/>
            <a:r>
              <a:rPr lang="en-US" dirty="0"/>
              <a:t>DC Capital Bikeshare had “Ridership” for regular use/commuting, “Revenue” for casual use/tourism, “Public Welfare” for servicing disadvantaged communities</a:t>
            </a:r>
          </a:p>
          <a:p>
            <a:pPr lvl="2"/>
            <a:r>
              <a:rPr lang="en-US" dirty="0"/>
              <a:t>Twin Cities had “Connect the Region” for regular use/commuting, “Expand and Integrate Multimodal Travel Options” for connecting to transit, and “Advance Equity” for servicing disadvantaged communities </a:t>
            </a:r>
          </a:p>
          <a:p>
            <a:pPr lvl="2"/>
            <a:r>
              <a:rPr lang="en-US" dirty="0"/>
              <a:t>Both included distribution policy of different goals (in DC twice as many “Public Welfare” than “Revenue”, a third each type for Twin Cities)</a:t>
            </a:r>
          </a:p>
        </p:txBody>
      </p:sp>
    </p:spTree>
    <p:extLst>
      <p:ext uri="{BB962C8B-B14F-4D97-AF65-F5344CB8AC3E}">
        <p14:creationId xmlns:p14="http://schemas.microsoft.com/office/powerpoint/2010/main" val="16310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Current Optimization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/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max 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blipFill>
                <a:blip r:embed="rId4"/>
                <a:stretch>
                  <a:fillRect l="-6358" t="-150000" b="-2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9ECF5A6-700C-8D87-8A73-CC582222727B}"/>
              </a:ext>
            </a:extLst>
          </p:cNvPr>
          <p:cNvSpPr txBox="1"/>
          <p:nvPr/>
        </p:nvSpPr>
        <p:spPr>
          <a:xfrm>
            <a:off x="886867" y="1905984"/>
            <a:ext cx="4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/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/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 ∀ </m:t>
                    </m:r>
                  </m:oMath>
                </a14:m>
                <a:r>
                  <a:rPr lang="en-US" dirty="0"/>
                  <a:t>  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≤1320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blipFill>
                <a:blip r:embed="rId6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/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𝑠𝑡𝑎𝑡𝑖𝑜𝑛𝑠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blipFill>
                <a:blip r:embed="rId7"/>
                <a:stretch>
                  <a:fillRect l="-30108"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D92410-AAA9-C8F9-0989-5726465092DC}"/>
                  </a:ext>
                </a:extLst>
              </p:cNvPr>
              <p:cNvSpPr txBox="1"/>
              <p:nvPr/>
            </p:nvSpPr>
            <p:spPr>
              <a:xfrm>
                <a:off x="6460887" y="1164571"/>
                <a:ext cx="522713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inputs affecting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local, and currently include: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transit stops weighted by average daily boardings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K-12 schools weighted by # students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top employment campuses weighted by # employees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bike facilities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recreation facilities (parks)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Proximity to commercial parcels weighted by AMT (</a:t>
                </a:r>
                <a:r>
                  <a:rPr lang="en-US" sz="1200" dirty="0" err="1"/>
                  <a:t>sqft</a:t>
                </a:r>
                <a:r>
                  <a:rPr lang="en-US" sz="12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Household density of traffic analysis zone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Student dorm density of traffic analysis zones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D92410-AAA9-C8F9-0989-57264650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87" y="1164571"/>
                <a:ext cx="5227137" cy="2031325"/>
              </a:xfrm>
              <a:prstGeom prst="rect">
                <a:avLst/>
              </a:prstGeom>
              <a:blipFill>
                <a:blip r:embed="rId8"/>
                <a:stretch>
                  <a:fillRect l="-969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153726-4CEE-7158-971A-D5EE618DBCD7}"/>
              </a:ext>
            </a:extLst>
          </p:cNvPr>
          <p:cNvSpPr txBox="1"/>
          <p:nvPr/>
        </p:nvSpPr>
        <p:spPr>
          <a:xfrm>
            <a:off x="6457243" y="3216698"/>
            <a:ext cx="55933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Revised inputs considering literature review: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Proximity to transit stops weighted by average daily boardings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Proximity to K-12 schools weighted by #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Proximity to top employment campuses weighted by #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Proximity to bike facilities </a:t>
            </a:r>
            <a:r>
              <a:rPr lang="en-US" sz="1200" dirty="0">
                <a:solidFill>
                  <a:srgbClr val="FF0000"/>
                </a:solidFill>
              </a:rPr>
              <a:t>(potential to weight by facility type? </a:t>
            </a:r>
            <a:r>
              <a:rPr lang="en-US" sz="1200" dirty="0" err="1">
                <a:solidFill>
                  <a:srgbClr val="FF0000"/>
                </a:solidFill>
              </a:rPr>
              <a:t>ie</a:t>
            </a:r>
            <a:r>
              <a:rPr lang="en-US" sz="1200" dirty="0">
                <a:solidFill>
                  <a:srgbClr val="FF0000"/>
                </a:solidFill>
              </a:rPr>
              <a:t> bike lane, </a:t>
            </a:r>
            <a:r>
              <a:rPr lang="en-US" sz="1200" dirty="0" err="1">
                <a:solidFill>
                  <a:srgbClr val="FF0000"/>
                </a:solidFill>
              </a:rPr>
              <a:t>sharrow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Proximity to recreation facilities (parks)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trike="sngStrike" dirty="0">
                <a:solidFill>
                  <a:srgbClr val="FF0000"/>
                </a:solidFill>
              </a:rPr>
              <a:t>Proximity to commercial parcels weighted by AMT (</a:t>
            </a:r>
            <a:r>
              <a:rPr lang="en-US" sz="1200" strike="sngStrike" dirty="0" err="1">
                <a:solidFill>
                  <a:srgbClr val="FF0000"/>
                </a:solidFill>
              </a:rPr>
              <a:t>sqft</a:t>
            </a:r>
            <a:r>
              <a:rPr lang="en-US" sz="1200" strike="sngStrike" dirty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not commonly available data, switch to LEHD data about job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potential to divide out by total # jobs, low-income jobs, retail, food services, arts/entertainment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 density of traffic analysis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Student dorm density of traffic analysis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ACS census block group data weighted by median income, # vehicles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FC47DB-7BDC-B244-6EBD-F21ED2EC7204}"/>
                  </a:ext>
                </a:extLst>
              </p:cNvPr>
              <p:cNvSpPr txBox="1"/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∀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FC47DB-7BDC-B244-6EBD-F21ED2EC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blipFill>
                <a:blip r:embed="rId9"/>
                <a:stretch>
                  <a:fillRect l="-32386" t="-95652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582B2E-151E-825B-F23B-1269308E144D}"/>
                  </a:ext>
                </a:extLst>
              </p:cNvPr>
              <p:cNvSpPr txBox="1"/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582B2E-151E-825B-F23B-1269308E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7D33CD8-F154-E010-54E6-F6420A7513AC}"/>
              </a:ext>
            </a:extLst>
          </p:cNvPr>
          <p:cNvSpPr txBox="1"/>
          <p:nvPr/>
        </p:nvSpPr>
        <p:spPr>
          <a:xfrm>
            <a:off x="378044" y="4910181"/>
            <a:ext cx="609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 if station location selected, 0 if station location not selected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858C1E-6F9A-5384-F974-9F176B394495}"/>
                  </a:ext>
                </a:extLst>
              </p:cNvPr>
              <p:cNvSpPr txBox="1"/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= total set of grid cells/candidate station locations</a:t>
                </a:r>
              </a:p>
              <a:p>
                <a:r>
                  <a:rPr lang="en-US" dirty="0"/>
                  <a:t>Z = total set of zones to be covered (predefined)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zone z if quarter-mile buffer of </a:t>
                </a:r>
                <a:r>
                  <a:rPr lang="en-US" dirty="0" err="1"/>
                  <a:t>i</a:t>
                </a:r>
                <a:r>
                  <a:rPr lang="en-US" dirty="0"/>
                  <a:t> intersects with z</a:t>
                </a:r>
              </a:p>
              <a:p>
                <a:r>
                  <a:rPr lang="en-US" dirty="0"/>
                  <a:t>note: max # stations must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Z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858C1E-6F9A-5384-F974-9F176B39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blipFill>
                <a:blip r:embed="rId11"/>
                <a:stretch>
                  <a:fillRect l="-1008" t="-2105" r="-25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Current Optimization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/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max 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blipFill>
                <a:blip r:embed="rId4"/>
                <a:stretch>
                  <a:fillRect l="-6358" t="-150000" b="-2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9ECF5A6-700C-8D87-8A73-CC582222727B}"/>
              </a:ext>
            </a:extLst>
          </p:cNvPr>
          <p:cNvSpPr txBox="1"/>
          <p:nvPr/>
        </p:nvSpPr>
        <p:spPr>
          <a:xfrm>
            <a:off x="886867" y="1905984"/>
            <a:ext cx="4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/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/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 ∀ </m:t>
                    </m:r>
                  </m:oMath>
                </a14:m>
                <a:r>
                  <a:rPr lang="en-US" dirty="0"/>
                  <a:t>  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≤1320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blipFill>
                <a:blip r:embed="rId6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/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𝑠𝑡𝑎𝑡𝑖𝑜𝑛𝑠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blipFill>
                <a:blip r:embed="rId7"/>
                <a:stretch>
                  <a:fillRect l="-30108"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9AC83-55AD-A3C0-F996-B75C2CE4AB3C}"/>
                  </a:ext>
                </a:extLst>
              </p:cNvPr>
              <p:cNvSpPr txBox="1"/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∀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9AC83-55AD-A3C0-F996-B75C2CE4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blipFill>
                <a:blip r:embed="rId8"/>
                <a:stretch>
                  <a:fillRect l="-32386" t="-95652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4B8E63-D9C6-AD55-E22F-06A29DA2351F}"/>
                  </a:ext>
                </a:extLst>
              </p:cNvPr>
              <p:cNvSpPr txBox="1"/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4B8E63-D9C6-AD55-E22F-06A29DA2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C74F213-A7AC-0443-3393-8D98FBC9DD37}"/>
              </a:ext>
            </a:extLst>
          </p:cNvPr>
          <p:cNvSpPr txBox="1"/>
          <p:nvPr/>
        </p:nvSpPr>
        <p:spPr>
          <a:xfrm>
            <a:off x="378044" y="4910181"/>
            <a:ext cx="609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 if station location selected, 0 if station location not selected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45A9-80C0-F58A-B4AA-074E03549A69}"/>
                  </a:ext>
                </a:extLst>
              </p:cNvPr>
              <p:cNvSpPr txBox="1"/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= total set of grid cells/candidate station locations</a:t>
                </a:r>
              </a:p>
              <a:p>
                <a:r>
                  <a:rPr lang="en-US" dirty="0"/>
                  <a:t>Z = total set of zones to be covered (predefined)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zone z if quarter-mile buffer of </a:t>
                </a:r>
                <a:r>
                  <a:rPr lang="en-US" dirty="0" err="1"/>
                  <a:t>i</a:t>
                </a:r>
                <a:r>
                  <a:rPr lang="en-US" dirty="0"/>
                  <a:t> intersects with z</a:t>
                </a:r>
              </a:p>
              <a:p>
                <a:r>
                  <a:rPr lang="en-US" dirty="0"/>
                  <a:t>note: max # stations must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Z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45A9-80C0-F58A-B4AA-074E0354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blipFill>
                <a:blip r:embed="rId10"/>
                <a:stretch>
                  <a:fillRect l="-1008" t="-2105" r="-25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9D92410-AAA9-C8F9-0989-5726465092DC}"/>
              </a:ext>
            </a:extLst>
          </p:cNvPr>
          <p:cNvSpPr txBox="1"/>
          <p:nvPr/>
        </p:nvSpPr>
        <p:spPr>
          <a:xfrm>
            <a:off x="6466137" y="1011805"/>
            <a:ext cx="52218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value index only considers candidate station location value, not utility as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Maximal demand coverage models in literature often looked at interzonal/interstation demand and maximize either # demanded trips covered or improvements in accessibility between demand points with a selected subset of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Could reformulate </a:t>
            </a:r>
            <a:r>
              <a:rPr lang="en-US" sz="1200" dirty="0"/>
              <a:t>to consider demand indicators as demand points instead of proximity values, and maximize improvements to accessibility, comparing a no bikeshare (walking and transit modes only) accessibility between all relevant demand points, with quantity weights (</a:t>
            </a:r>
            <a:r>
              <a:rPr lang="en-US" sz="1200" dirty="0" err="1"/>
              <a:t>ie</a:t>
            </a:r>
            <a:r>
              <a:rPr lang="en-US" sz="1200" dirty="0"/>
              <a:t> # employees, # average daily boardings, # students) and AHP weights for specific demand indicators’ relative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But this would not reflect actual trip quantity demanded between points (example, there might not be lots of actual demand between campus and an industrial district with a lot of employees and this method would likely treat that as an important link)</a:t>
            </a:r>
            <a:endParaRPr lang="en-US" dirty="0"/>
          </a:p>
          <a:p>
            <a:r>
              <a:rPr lang="en-US" dirty="0"/>
              <a:t>Spatial distribution is ensured by minimum distance constraint and zone coverage constraint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Zones are currently predefined, but could be subbed for zones clustered by spatial index value or traffic analysis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Maybe in a real world setting it simply doesn’t make sense to have any stations in less dense areas/on edges of 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Could reformulate </a:t>
            </a:r>
            <a:r>
              <a:rPr lang="en-US" sz="1200" dirty="0"/>
              <a:t>to include set coverage as part of the objective instead of as a constraint, </a:t>
            </a:r>
            <a:r>
              <a:rPr lang="en-US" sz="1200" dirty="0" err="1"/>
              <a:t>ie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3CB8D2-8ECD-D32E-86CC-050E11283A42}"/>
                  </a:ext>
                </a:extLst>
              </p:cNvPr>
              <p:cNvSpPr txBox="1"/>
              <p:nvPr/>
            </p:nvSpPr>
            <p:spPr>
              <a:xfrm>
                <a:off x="8273552" y="5644291"/>
                <a:ext cx="3274628" cy="325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max 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3CB8D2-8ECD-D32E-86CC-050E11283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552" y="5644291"/>
                <a:ext cx="3274628" cy="325923"/>
              </a:xfrm>
              <a:prstGeom prst="rect">
                <a:avLst/>
              </a:prstGeom>
              <a:blipFill>
                <a:blip r:embed="rId11"/>
                <a:stretch>
                  <a:fillRect l="-4247" t="-138462" b="-19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F6D7F8-7141-D276-E0B9-5ABB77575CDB}"/>
                  </a:ext>
                </a:extLst>
              </p:cNvPr>
              <p:cNvSpPr txBox="1"/>
              <p:nvPr/>
            </p:nvSpPr>
            <p:spPr>
              <a:xfrm>
                <a:off x="7309360" y="5935512"/>
                <a:ext cx="47630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1 if the zone is covered by </a:t>
                </a:r>
                <a:r>
                  <a:rPr lang="en-US" dirty="0" err="1"/>
                  <a:t>i</a:t>
                </a:r>
                <a:r>
                  <a:rPr lang="en-US" dirty="0"/>
                  <a:t>, 0 if not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F6D7F8-7141-D276-E0B9-5ABB7757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360" y="5935512"/>
                <a:ext cx="4763099" cy="391646"/>
              </a:xfrm>
              <a:prstGeom prst="rect">
                <a:avLst/>
              </a:prstGeom>
              <a:blipFill>
                <a:blip r:embed="rId12"/>
                <a:stretch>
                  <a:fillRect l="-1064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4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61F757-5FE6-8944-9079-B89C8711617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490133-61A0-B82F-5D94-E0A8E0400FBC}"/>
              </a:ext>
            </a:extLst>
          </p:cNvPr>
          <p:cNvSpPr/>
          <p:nvPr/>
        </p:nvSpPr>
        <p:spPr>
          <a:xfrm>
            <a:off x="0" y="6374296"/>
            <a:ext cx="12192000" cy="483704"/>
          </a:xfrm>
          <a:prstGeom prst="rect">
            <a:avLst/>
          </a:prstGeom>
          <a:solidFill>
            <a:srgbClr val="FDC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4147C9-E4D0-916C-627A-C19443066AD8}"/>
              </a:ext>
            </a:extLst>
          </p:cNvPr>
          <p:cNvSpPr txBox="1">
            <a:spLocks/>
          </p:cNvSpPr>
          <p:nvPr/>
        </p:nvSpPr>
        <p:spPr>
          <a:xfrm>
            <a:off x="132522" y="181458"/>
            <a:ext cx="10529560" cy="732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A0019"/>
                </a:solidFill>
              </a:rPr>
              <a:t>Current Optimization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CD910-860C-CB0A-C212-AFDECCE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92" y="90729"/>
            <a:ext cx="1303008" cy="73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C2E7B39-B250-7E4A-E206-0CEFE73E44DC}"/>
              </a:ext>
            </a:extLst>
          </p:cNvPr>
          <p:cNvSpPr txBox="1">
            <a:spLocks/>
          </p:cNvSpPr>
          <p:nvPr/>
        </p:nvSpPr>
        <p:spPr>
          <a:xfrm>
            <a:off x="0" y="6421598"/>
            <a:ext cx="6096000" cy="436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7A0019"/>
                </a:solidFill>
              </a:rPr>
              <a:t>Weekly Meeting (03/21/2023)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E8814-3F2A-F196-4C31-485623E683AB}"/>
              </a:ext>
            </a:extLst>
          </p:cNvPr>
          <p:cNvSpPr txBox="1">
            <a:spLocks/>
          </p:cNvSpPr>
          <p:nvPr/>
        </p:nvSpPr>
        <p:spPr>
          <a:xfrm>
            <a:off x="7613966" y="6422506"/>
            <a:ext cx="4074058" cy="4837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rgbClr val="7A0019"/>
                </a:solidFill>
              </a:rPr>
              <a:t>Hannah </a:t>
            </a:r>
            <a:r>
              <a:rPr lang="en-US" sz="2400" b="1" dirty="0" err="1">
                <a:solidFill>
                  <a:srgbClr val="7A0019"/>
                </a:solidFill>
              </a:rPr>
              <a:t>DeBruin</a:t>
            </a:r>
            <a:endParaRPr lang="en-US" sz="2400" b="1" dirty="0">
              <a:solidFill>
                <a:srgbClr val="7A0019"/>
              </a:solidFill>
            </a:endParaRPr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F431375F-1FC4-92DB-2AE9-FC70B626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74295"/>
            <a:ext cx="2743200" cy="483704"/>
          </a:xfrm>
        </p:spPr>
        <p:txBody>
          <a:bodyPr/>
          <a:lstStyle/>
          <a:p>
            <a:fld id="{763B1BE7-AD70-4E4C-A51A-40F6B1F32D18}" type="slidenum">
              <a:rPr lang="en-US" sz="2000" smtClean="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14DB5-8F56-FCE0-121A-69103026D710}"/>
              </a:ext>
            </a:extLst>
          </p:cNvPr>
          <p:cNvCxnSpPr>
            <a:cxnSpLocks/>
          </p:cNvCxnSpPr>
          <p:nvPr/>
        </p:nvCxnSpPr>
        <p:spPr>
          <a:xfrm>
            <a:off x="0" y="6376332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8EFF8D-291B-8A00-4962-DC0CA31A9125}"/>
              </a:ext>
            </a:extLst>
          </p:cNvPr>
          <p:cNvCxnSpPr>
            <a:cxnSpLocks/>
          </p:cNvCxnSpPr>
          <p:nvPr/>
        </p:nvCxnSpPr>
        <p:spPr>
          <a:xfrm>
            <a:off x="0" y="914400"/>
            <a:ext cx="12192000" cy="0"/>
          </a:xfrm>
          <a:prstGeom prst="line">
            <a:avLst/>
          </a:prstGeom>
          <a:ln w="76200">
            <a:solidFill>
              <a:srgbClr val="7A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/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max f(x)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EC383C-D928-0377-225C-00B9AED9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156" y="1374560"/>
                <a:ext cx="2183249" cy="295530"/>
              </a:xfrm>
              <a:prstGeom prst="rect">
                <a:avLst/>
              </a:prstGeom>
              <a:blipFill>
                <a:blip r:embed="rId4"/>
                <a:stretch>
                  <a:fillRect l="-6358" t="-150000" b="-2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9ECF5A6-700C-8D87-8A73-CC582222727B}"/>
              </a:ext>
            </a:extLst>
          </p:cNvPr>
          <p:cNvSpPr txBox="1"/>
          <p:nvPr/>
        </p:nvSpPr>
        <p:spPr>
          <a:xfrm>
            <a:off x="886867" y="1905984"/>
            <a:ext cx="46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s.t.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/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9E2241-41FF-5B1D-6A1A-7DC9F1E2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521" y="1905984"/>
                <a:ext cx="20289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/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 ∀ </m:t>
                    </m:r>
                  </m:oMath>
                </a14:m>
                <a:r>
                  <a:rPr lang="en-US" dirty="0"/>
                  <a:t>  dist(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≤1320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5827CB-B98D-905E-7945-0AAB32B5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42" y="2412531"/>
                <a:ext cx="6180463" cy="391646"/>
              </a:xfrm>
              <a:prstGeom prst="rect">
                <a:avLst/>
              </a:prstGeom>
              <a:blipFill>
                <a:blip r:embed="rId6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/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𝑠𝑡𝑎𝑡𝑖𝑜𝑛𝑠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A45A52-C0BF-9EBC-E021-9E8D0457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224" y="2890554"/>
                <a:ext cx="2350322" cy="872868"/>
              </a:xfrm>
              <a:prstGeom prst="rect">
                <a:avLst/>
              </a:prstGeom>
              <a:blipFill>
                <a:blip r:embed="rId7"/>
                <a:stretch>
                  <a:fillRect l="-30108" t="-94286" b="-1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9AC83-55AD-A3C0-F996-B75C2CE4AB3C}"/>
                  </a:ext>
                </a:extLst>
              </p:cNvPr>
              <p:cNvSpPr txBox="1"/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∀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A9AC83-55AD-A3C0-F996-B75C2CE4A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63" y="3889134"/>
                <a:ext cx="2220608" cy="872868"/>
              </a:xfrm>
              <a:prstGeom prst="rect">
                <a:avLst/>
              </a:prstGeom>
              <a:blipFill>
                <a:blip r:embed="rId8"/>
                <a:stretch>
                  <a:fillRect l="-32386" t="-95652" b="-1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4B8E63-D9C6-AD55-E22F-06A29DA2351F}"/>
                  </a:ext>
                </a:extLst>
              </p:cNvPr>
              <p:cNvSpPr txBox="1"/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4B8E63-D9C6-AD55-E22F-06A29DA2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" y="4870879"/>
                <a:ext cx="58479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C74F213-A7AC-0443-3393-8D98FBC9DD37}"/>
              </a:ext>
            </a:extLst>
          </p:cNvPr>
          <p:cNvSpPr txBox="1"/>
          <p:nvPr/>
        </p:nvSpPr>
        <p:spPr>
          <a:xfrm>
            <a:off x="378044" y="4910181"/>
            <a:ext cx="609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 if station location selected, 0 if station location not selected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45A9-80C0-F58A-B4AA-074E03549A69}"/>
                  </a:ext>
                </a:extLst>
              </p:cNvPr>
              <p:cNvSpPr txBox="1"/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= total set of grid cells/candidate station locations</a:t>
                </a:r>
              </a:p>
              <a:p>
                <a:r>
                  <a:rPr lang="en-US" dirty="0"/>
                  <a:t>Z = total set of zones to be covered (predefined)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zone z if quarter-mile buffer of </a:t>
                </a:r>
                <a:r>
                  <a:rPr lang="en-US" dirty="0" err="1"/>
                  <a:t>i</a:t>
                </a:r>
                <a:r>
                  <a:rPr lang="en-US" dirty="0"/>
                  <a:t> intersects with z</a:t>
                </a:r>
              </a:p>
              <a:p>
                <a:r>
                  <a:rPr lang="en-US" dirty="0"/>
                  <a:t>note: max # stations must be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Z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45A9-80C0-F58A-B4AA-074E03549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0" y="5172949"/>
                <a:ext cx="5031698" cy="1200329"/>
              </a:xfrm>
              <a:prstGeom prst="rect">
                <a:avLst/>
              </a:prstGeom>
              <a:blipFill>
                <a:blip r:embed="rId10"/>
                <a:stretch>
                  <a:fillRect l="-1008" t="-2105" r="-252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243AA-28CB-1538-AA3A-3D9397A8594D}"/>
                  </a:ext>
                </a:extLst>
              </p:cNvPr>
              <p:cNvSpPr txBox="1"/>
              <p:nvPr/>
            </p:nvSpPr>
            <p:spPr>
              <a:xfrm>
                <a:off x="6200566" y="1011806"/>
                <a:ext cx="6096000" cy="540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Would like to consider a way to classify specific stations for specific goals like the propensity analysis literature did, </a:t>
                </a:r>
                <a:r>
                  <a:rPr lang="en-US" dirty="0" err="1"/>
                  <a:t>ie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Multiple AHP surveys for specific demand indicators’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200" dirty="0"/>
                  <a:t>to specific transportation policy goals, </a:t>
                </a:r>
                <a:r>
                  <a:rPr lang="en-US" sz="1200" dirty="0" err="1"/>
                  <a:t>ie</a:t>
                </a:r>
                <a:endParaRPr lang="en-US" sz="1200" dirty="0"/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Regular use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Recreational use 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First/last mile connection to limited transit network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Prioritizing public/private partnerships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Prioritizing transportation equity</a:t>
                </a:r>
              </a:p>
              <a:p>
                <a:pPr marL="0" lvl="2"/>
                <a:r>
                  <a:rPr lang="en-US" sz="1200" dirty="0"/>
                  <a:t>        With hotspot maps/propensity analysis for each goal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Run multiple objective functions with differing spatial indexes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𝑟𝑒𝑔𝑢𝑙𝑎𝑟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𝑟𝑒𝑐𝑟𝑒𝑎𝑡𝑖𝑜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𝑡𝑟𝑎𝑛𝑠𝑖𝑡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𝑐𝑜𝑛𝑛𝑒𝑐𝑡𝑖𝑜𝑛𝑠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𝑃𝑃𝑃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𝑒𝑞𝑢𝑖𝑡𝑦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200" dirty="0"/>
                  <a:t>and differing # of stations selected for each goal, </a:t>
                </a:r>
                <a:r>
                  <a:rPr lang="en-US" sz="1200" dirty="0" err="1"/>
                  <a:t>ie</a:t>
                </a:r>
                <a:endParaRPr lang="en-US" sz="1200" dirty="0"/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10 stations for regular use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5 stations for recreational use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5 stations for first/last mile connections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5 stations for prioritizing public/private partnerships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5 stations for transportation equity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FF0000"/>
                    </a:solidFill>
                  </a:rPr>
                  <a:t>However, how does this ensure minimum spacing and set coverage constraints?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Could select a sample (say 100 grid squares) of highest value candidate locations for each goal</a:t>
                </a:r>
              </a:p>
              <a:p>
                <a:pPr marL="742950" lvl="3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Then run an optimization taking those candidate locations subject to max # stations allocated to each goal, minimum spacing, and set coverage constraints with an objective function maximizing the overall weight,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ie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𝑟𝑒𝑔𝑢𝑙𝑎𝑟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𝑟𝑒𝑐𝑟𝑒𝑎𝑡𝑖𝑜𝑛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𝑡𝑟𝑎𝑛𝑠𝑖𝑡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𝑐𝑜𝑛𝑛𝑒𝑐𝑡𝑖𝑜𝑛𝑠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𝑃𝑃𝑃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𝑒𝑞𝑢𝑖𝑡𝑦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  <a:r>
                  <a:rPr lang="en-US" sz="1200" dirty="0"/>
                  <a:t> or potentially allocation-weighted, </a:t>
                </a:r>
                <a:r>
                  <a:rPr lang="en-US" sz="1200" dirty="0" err="1"/>
                  <a:t>ie</a:t>
                </a:r>
                <a:endParaRPr lang="en-US" sz="1200" dirty="0"/>
              </a:p>
              <a:p>
                <a:pPr marL="457200" lvl="3"/>
                <a:r>
                  <a:rPr lang="en-US" sz="1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𝑟𝑒𝑔𝑢𝑙𝑎𝑟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𝑟𝑒𝑐𝑟𝑒𝑎𝑡𝑖𝑜𝑛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𝑡𝑟𝑎𝑛𝑠𝑖𝑡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𝑐𝑜𝑛𝑛𝑒𝑐𝑡𝑖𝑜𝑛𝑠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𝑃𝑃𝑃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𝑒𝑞𝑢𝑖𝑡𝑦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9243AA-28CB-1538-AA3A-3D9397A8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66" y="1011806"/>
                <a:ext cx="6096000" cy="5401735"/>
              </a:xfrm>
              <a:prstGeom prst="rect">
                <a:avLst/>
              </a:prstGeom>
              <a:blipFill>
                <a:blip r:embed="rId11"/>
                <a:stretch>
                  <a:fillRect l="-832" t="-469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7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1676</Words>
  <Application>Microsoft Macintosh PowerPoint</Application>
  <PresentationFormat>Widescreen</PresentationFormat>
  <Paragraphs>197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Bikeshare Optimization Problems (Review)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 Equity, Public Charging, &amp; Justice40 Initiative</dc:title>
  <dc:creator>Hannah Debruin</dc:creator>
  <cp:lastModifiedBy>Hannah DeBruin</cp:lastModifiedBy>
  <cp:revision>268</cp:revision>
  <dcterms:created xsi:type="dcterms:W3CDTF">2022-09-13T16:54:18Z</dcterms:created>
  <dcterms:modified xsi:type="dcterms:W3CDTF">2023-03-22T01:29:23Z</dcterms:modified>
</cp:coreProperties>
</file>