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9"/>
  </p:notesMasterIdLst>
  <p:sldIdLst>
    <p:sldId id="259" r:id="rId2"/>
    <p:sldId id="257" r:id="rId3"/>
    <p:sldId id="263" r:id="rId4"/>
    <p:sldId id="264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717" autoAdjust="0"/>
  </p:normalViewPr>
  <p:slideViewPr>
    <p:cSldViewPr snapToGrid="0">
      <p:cViewPr varScale="1">
        <p:scale>
          <a:sx n="83" d="100"/>
          <a:sy n="83" d="100"/>
        </p:scale>
        <p:origin x="68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Sayfa1!$A$2:$A$6</c:f>
              <c:strCache>
                <c:ptCount val="5"/>
                <c:pt idx="0">
                  <c:v>1 Thread</c:v>
                </c:pt>
                <c:pt idx="1">
                  <c:v>3 Thread</c:v>
                </c:pt>
                <c:pt idx="2">
                  <c:v>6 Thread</c:v>
                </c:pt>
                <c:pt idx="3">
                  <c:v>9 Thread</c:v>
                </c:pt>
                <c:pt idx="4">
                  <c:v>12 Thread</c:v>
                </c:pt>
              </c:strCache>
            </c:strRef>
          </c:cat>
          <c:val>
            <c:numRef>
              <c:f>Sayfa1!$B$2:$B$6</c:f>
              <c:numCache>
                <c:formatCode>General</c:formatCode>
                <c:ptCount val="5"/>
                <c:pt idx="0">
                  <c:v>1.1472E-2</c:v>
                </c:pt>
                <c:pt idx="1">
                  <c:v>5.679E-3</c:v>
                </c:pt>
                <c:pt idx="2">
                  <c:v>4.3889999999999997E-3</c:v>
                </c:pt>
                <c:pt idx="3">
                  <c:v>3.1749999999999999E-3</c:v>
                </c:pt>
                <c:pt idx="4">
                  <c:v>4.9579999999999997E-3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CA-4A55-8C55-BFC1262765C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3196383"/>
        <c:axId val="93202623"/>
      </c:lineChart>
      <c:catAx>
        <c:axId val="93196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3202623"/>
        <c:crosses val="autoZero"/>
        <c:auto val="1"/>
        <c:lblAlgn val="ctr"/>
        <c:lblOffset val="100"/>
        <c:noMultiLvlLbl val="0"/>
      </c:catAx>
      <c:valAx>
        <c:axId val="93202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319638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Speed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Sayfa1!$A$2:$A$6</c:f>
              <c:strCache>
                <c:ptCount val="5"/>
                <c:pt idx="0">
                  <c:v>1 Cluster</c:v>
                </c:pt>
                <c:pt idx="1">
                  <c:v>3 Cluster</c:v>
                </c:pt>
                <c:pt idx="2">
                  <c:v>6 Cluster</c:v>
                </c:pt>
                <c:pt idx="3">
                  <c:v>9 Cluster</c:v>
                </c:pt>
                <c:pt idx="4">
                  <c:v>12 Cluster</c:v>
                </c:pt>
              </c:strCache>
            </c:strRef>
          </c:cat>
          <c:val>
            <c:numRef>
              <c:f>Sayfa1!$B$2:$B$6</c:f>
              <c:numCache>
                <c:formatCode>General</c:formatCode>
                <c:ptCount val="5"/>
                <c:pt idx="0">
                  <c:v>5.1799999999999997E-3</c:v>
                </c:pt>
                <c:pt idx="1">
                  <c:v>2.0040000000000001E-3</c:v>
                </c:pt>
                <c:pt idx="2">
                  <c:v>9.9700000000000006E-4</c:v>
                </c:pt>
                <c:pt idx="3">
                  <c:v>9.990000000000001E-4</c:v>
                </c:pt>
                <c:pt idx="4">
                  <c:v>1.1900000000000001E-3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84-4813-8D76-0ED51209B4C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81154543"/>
        <c:axId val="281161199"/>
      </c:lineChart>
      <c:catAx>
        <c:axId val="281154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281161199"/>
        <c:crosses val="autoZero"/>
        <c:auto val="1"/>
        <c:lblAlgn val="ctr"/>
        <c:lblOffset val="100"/>
        <c:noMultiLvlLbl val="0"/>
      </c:catAx>
      <c:valAx>
        <c:axId val="281161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28115454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for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Sayfa1!$A$2:$A$6</c:f>
              <c:strCache>
                <c:ptCount val="5"/>
                <c:pt idx="0">
                  <c:v>1 Thread</c:v>
                </c:pt>
                <c:pt idx="1">
                  <c:v>3 Thread</c:v>
                </c:pt>
                <c:pt idx="2">
                  <c:v>6 Thread</c:v>
                </c:pt>
                <c:pt idx="3">
                  <c:v>9 Thread</c:v>
                </c:pt>
                <c:pt idx="4">
                  <c:v>12 Thread</c:v>
                </c:pt>
              </c:strCache>
            </c:strRef>
          </c:cat>
          <c:val>
            <c:numRef>
              <c:f>Sayfa1!$B$2:$B$6</c:f>
              <c:numCache>
                <c:formatCode>General</c:formatCode>
                <c:ptCount val="5"/>
                <c:pt idx="0">
                  <c:v>6.1850000000000004E-3</c:v>
                </c:pt>
                <c:pt idx="1">
                  <c:v>2.771E-3</c:v>
                </c:pt>
                <c:pt idx="2">
                  <c:v>2.9789999999999999E-3</c:v>
                </c:pt>
                <c:pt idx="3">
                  <c:v>2.581E-3</c:v>
                </c:pt>
                <c:pt idx="4">
                  <c:v>3.1510000000000002E-3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A0-4961-98AD-9448B3D25D6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78838656"/>
        <c:axId val="678839072"/>
      </c:lineChart>
      <c:catAx>
        <c:axId val="678838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678839072"/>
        <c:crosses val="autoZero"/>
        <c:auto val="1"/>
        <c:lblAlgn val="ctr"/>
        <c:lblOffset val="100"/>
        <c:noMultiLvlLbl val="0"/>
      </c:catAx>
      <c:valAx>
        <c:axId val="678839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6788386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6DAFA-B29C-4D69-8320-55DB4F2C1632}" type="datetimeFigureOut">
              <a:rPr lang="tr-TR" smtClean="0"/>
              <a:t>11.04.2025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D4D19-1285-4AD6-A489-9B17F26175BB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7004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D4D19-1285-4AD6-A489-9B17F26175BB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47135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3A2EE42-8222-486F-A514-5A23D68216E1}" type="datetimeFigureOut">
              <a:rPr lang="tr-TR" smtClean="0"/>
              <a:t>11.04.2025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7910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 dirty="0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11.04.2025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5197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11.04.2025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5530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11.04.2025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5505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11.04.2025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31818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11.04.2025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35493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dirty="0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dirty="0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dirty="0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11.04.2025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3839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11.04.2025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22359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11.04.2025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5937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11.04.2025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1637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11.04.2025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991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11.04.2025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289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11.04.2025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7821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11.04.2025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0834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11.04.2025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298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11.04.2025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0031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dirty="0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11.04.2025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35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2EE42-8222-486F-A514-5A23D68216E1}" type="datetimeFigureOut">
              <a:rPr lang="tr-TR" smtClean="0"/>
              <a:t>11.04.2025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11886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Parellel programmıng test </a:t>
            </a:r>
            <a:r>
              <a:rPr lang="tr-TR" dirty="0" err="1" smtClean="0"/>
              <a:t>results</a:t>
            </a:r>
            <a:r>
              <a:rPr lang="tr-TR" dirty="0" smtClean="0"/>
              <a:t> – </a:t>
            </a:r>
            <a:br>
              <a:rPr lang="tr-TR" dirty="0" smtClean="0"/>
            </a:br>
            <a:r>
              <a:rPr lang="tr-TR" dirty="0" err="1" smtClean="0">
                <a:solidFill>
                  <a:srgbClr val="FF0000"/>
                </a:solidFill>
              </a:rPr>
              <a:t>Threads</a:t>
            </a:r>
            <a:r>
              <a:rPr lang="tr-TR" dirty="0" smtClean="0">
                <a:solidFill>
                  <a:srgbClr val="FF0000"/>
                </a:solidFill>
              </a:rPr>
              <a:t> vs. </a:t>
            </a:r>
            <a:r>
              <a:rPr lang="tr-TR" dirty="0" err="1" smtClean="0">
                <a:solidFill>
                  <a:srgbClr val="FF0000"/>
                </a:solidFill>
              </a:rPr>
              <a:t>mpı</a:t>
            </a:r>
            <a:r>
              <a:rPr lang="tr-TR" dirty="0" smtClean="0">
                <a:solidFill>
                  <a:srgbClr val="FF0000"/>
                </a:solidFill>
              </a:rPr>
              <a:t> VS. </a:t>
            </a:r>
            <a:r>
              <a:rPr lang="tr-TR" dirty="0" err="1" smtClean="0">
                <a:solidFill>
                  <a:srgbClr val="FF0000"/>
                </a:solidFill>
              </a:rPr>
              <a:t>OPENMp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-6 CORE</a:t>
            </a:r>
          </a:p>
          <a:p>
            <a:r>
              <a:rPr lang="tr-TR" dirty="0" smtClean="0"/>
              <a:t>-12 threads (hyper threadıng)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107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k 5"/>
          <p:cNvGraphicFramePr/>
          <p:nvPr>
            <p:extLst>
              <p:ext uri="{D42A27DB-BD31-4B8C-83A1-F6EECF244321}">
                <p14:modId xmlns:p14="http://schemas.microsoft.com/office/powerpoint/2010/main" val="3713514598"/>
              </p:ext>
            </p:extLst>
          </p:nvPr>
        </p:nvGraphicFramePr>
        <p:xfrm>
          <a:off x="2032000" y="1597892"/>
          <a:ext cx="8128000" cy="4540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>
                <a:solidFill>
                  <a:srgbClr val="FF0000"/>
                </a:solidFill>
              </a:rPr>
              <a:t>threads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8285738" y="618518"/>
            <a:ext cx="2761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Shared memory space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Sycronization issues on writing to same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We need to consider core size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3278909" y="3748379"/>
            <a:ext cx="128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%50 faster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6094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>
                <a:solidFill>
                  <a:srgbClr val="FF0000"/>
                </a:solidFill>
              </a:rPr>
              <a:t>Mpı</a:t>
            </a:r>
            <a:endParaRPr lang="tr-TR" dirty="0"/>
          </a:p>
        </p:txBody>
      </p:sp>
      <p:graphicFrame>
        <p:nvGraphicFramePr>
          <p:cNvPr id="5" name="Grafik 4"/>
          <p:cNvGraphicFramePr/>
          <p:nvPr>
            <p:extLst>
              <p:ext uri="{D42A27DB-BD31-4B8C-83A1-F6EECF244321}">
                <p14:modId xmlns:p14="http://schemas.microsoft.com/office/powerpoint/2010/main" val="1900875943"/>
              </p:ext>
            </p:extLst>
          </p:nvPr>
        </p:nvGraphicFramePr>
        <p:xfrm>
          <a:off x="2032000" y="1607128"/>
          <a:ext cx="8128000" cy="4531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3232728" y="4002040"/>
            <a:ext cx="140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%61 </a:t>
            </a:r>
            <a:r>
              <a:rPr lang="tr-TR" dirty="0" err="1" smtClean="0"/>
              <a:t>faster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7315921" y="646852"/>
            <a:ext cx="3075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Distrubuted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Communication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Higher memory cost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0337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>
                <a:solidFill>
                  <a:srgbClr val="FF0000"/>
                </a:solidFill>
              </a:rPr>
              <a:t>Openmp</a:t>
            </a:r>
            <a:endParaRPr lang="tr-TR" dirty="0">
              <a:solidFill>
                <a:srgbClr val="FF0000"/>
              </a:solidFill>
            </a:endParaRPr>
          </a:p>
        </p:txBody>
      </p:sp>
      <p:graphicFrame>
        <p:nvGraphicFramePr>
          <p:cNvPr id="5" name="Grafik 4"/>
          <p:cNvGraphicFramePr/>
          <p:nvPr>
            <p:extLst>
              <p:ext uri="{D42A27DB-BD31-4B8C-83A1-F6EECF244321}">
                <p14:modId xmlns:p14="http://schemas.microsoft.com/office/powerpoint/2010/main" val="1264052106"/>
              </p:ext>
            </p:extLst>
          </p:nvPr>
        </p:nvGraphicFramePr>
        <p:xfrm>
          <a:off x="2032000" y="1671782"/>
          <a:ext cx="8128000" cy="4466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6262253" y="489826"/>
            <a:ext cx="338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accent1"/>
                </a:solidFill>
              </a:rPr>
              <a:t>#pragma </a:t>
            </a:r>
            <a:r>
              <a:rPr lang="tr-TR" dirty="0" err="1">
                <a:solidFill>
                  <a:schemeClr val="accent1"/>
                </a:solidFill>
              </a:rPr>
              <a:t>omp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 err="1" smtClean="0">
                <a:solidFill>
                  <a:schemeClr val="accent1"/>
                </a:solidFill>
              </a:rPr>
              <a:t>parallel</a:t>
            </a:r>
            <a:r>
              <a:rPr lang="tr-TR" dirty="0" smtClean="0">
                <a:solidFill>
                  <a:schemeClr val="accent1"/>
                </a:solidFill>
              </a:rPr>
              <a:t> </a:t>
            </a:r>
            <a:r>
              <a:rPr lang="tr-TR" dirty="0" err="1" smtClean="0">
                <a:solidFill>
                  <a:schemeClr val="accent1"/>
                </a:solidFill>
              </a:rPr>
              <a:t>for</a:t>
            </a:r>
            <a:endParaRPr lang="tr-TR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86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1955072"/>
            <a:ext cx="2955636" cy="2947856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428" y="1955072"/>
            <a:ext cx="2947856" cy="294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0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Unvan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Summary of Key </a:t>
            </a:r>
            <a:r>
              <a:rPr lang="tr-TR" dirty="0" smtClean="0"/>
              <a:t>Dıfferences</a:t>
            </a:r>
            <a:endParaRPr lang="tr-TR" dirty="0"/>
          </a:p>
        </p:txBody>
      </p:sp>
      <p:sp>
        <p:nvSpPr>
          <p:cNvPr id="15" name="Metin Yer Tutucusu 14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493714"/>
          </a:xfrm>
        </p:spPr>
        <p:txBody>
          <a:bodyPr/>
          <a:lstStyle/>
          <a:p>
            <a:r>
              <a:rPr lang="tr-TR" dirty="0" smtClean="0"/>
              <a:t>thread</a:t>
            </a:r>
            <a:endParaRPr lang="tr-TR" dirty="0"/>
          </a:p>
        </p:txBody>
      </p:sp>
      <p:sp>
        <p:nvSpPr>
          <p:cNvPr id="11" name="İçerik Yer Tutucusu 10"/>
          <p:cNvSpPr>
            <a:spLocks noGrp="1"/>
          </p:cNvSpPr>
          <p:nvPr>
            <p:ph sz="half" idx="2"/>
          </p:nvPr>
        </p:nvSpPr>
        <p:spPr>
          <a:xfrm>
            <a:off x="6400808" y="2895598"/>
            <a:ext cx="4878391" cy="271780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More efficient in handling large-scale parallelism because each process is isolated in memory and communicates explicitly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Scales </a:t>
            </a:r>
            <a:r>
              <a:rPr lang="en-US" dirty="0"/>
              <a:t>better with multiple processes, especially when data can be effectively divided among processes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Less </a:t>
            </a:r>
            <a:r>
              <a:rPr lang="en-US" dirty="0"/>
              <a:t>affected by memory contention compared to threads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Communication </a:t>
            </a:r>
            <a:r>
              <a:rPr lang="en-US" dirty="0"/>
              <a:t>overhead can still limit performance, but in </a:t>
            </a:r>
            <a:r>
              <a:rPr lang="tr-TR" dirty="0" smtClean="0"/>
              <a:t>this</a:t>
            </a:r>
            <a:r>
              <a:rPr lang="en-US" dirty="0" smtClean="0"/>
              <a:t> </a:t>
            </a:r>
            <a:r>
              <a:rPr lang="en-US" dirty="0"/>
              <a:t>case, the speedup remains consistent with increasing </a:t>
            </a:r>
            <a:r>
              <a:rPr lang="tr-TR" dirty="0" smtClean="0"/>
              <a:t>clusters.</a:t>
            </a:r>
            <a:endParaRPr lang="tr-TR" dirty="0"/>
          </a:p>
        </p:txBody>
      </p:sp>
      <p:sp>
        <p:nvSpPr>
          <p:cNvPr id="16" name="Metin Yer Tutucusu 15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493715"/>
          </a:xfrm>
        </p:spPr>
        <p:txBody>
          <a:bodyPr/>
          <a:lstStyle/>
          <a:p>
            <a:r>
              <a:rPr lang="tr-TR" dirty="0" smtClean="0"/>
              <a:t>mpı</a:t>
            </a:r>
            <a:endParaRPr lang="tr-TR" dirty="0"/>
          </a:p>
        </p:txBody>
      </p:sp>
      <p:sp>
        <p:nvSpPr>
          <p:cNvPr id="17" name="İçerik Yer Tutucusu 16"/>
          <p:cNvSpPr>
            <a:spLocks noGrp="1"/>
          </p:cNvSpPr>
          <p:nvPr>
            <p:ph sz="quarter" idx="4"/>
          </p:nvPr>
        </p:nvSpPr>
        <p:spPr>
          <a:xfrm>
            <a:off x="1370019" y="2895598"/>
            <a:ext cx="4875210" cy="27178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More efficient with smaller numbers of threads because threads share memory, allowing fast access to shared data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Performance </a:t>
            </a:r>
            <a:r>
              <a:rPr lang="en-US" dirty="0"/>
              <a:t>can degrade with too many threads due to increased synchronization and memory contention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Optimal </a:t>
            </a:r>
            <a:r>
              <a:rPr lang="en-US" dirty="0"/>
              <a:t>performance is achieved with fewer threads, after which managing thread contention and overhead becomes a problem.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369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van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Conclusıons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MPI</a:t>
            </a:r>
            <a:r>
              <a:rPr lang="en-US" sz="2000" dirty="0"/>
              <a:t> approach is consistently faster and scales more effectively as you increase the number of processes, especially as you reach higher numbers of clusters. It seems well-optimized for your workload, likely due to the isolated nature of the processes and efficient memory </a:t>
            </a:r>
            <a:r>
              <a:rPr lang="en-US" sz="2000" dirty="0" smtClean="0"/>
              <a:t>management</a:t>
            </a:r>
            <a:r>
              <a:rPr lang="tr-TR" sz="2000" dirty="0" smtClean="0"/>
              <a:t>.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thread-based approach</a:t>
            </a:r>
            <a:r>
              <a:rPr lang="en-US" sz="2000" dirty="0"/>
              <a:t> shows clear speedup with increasing threads but suffers from overhead at higher thread counts. It’s fast up to about 9 threads but becomes less efficient as you push beyond that due to the additional management overhead.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405734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Devr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Devr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v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Devre</Template>
  <TotalTime>257</TotalTime>
  <Words>264</Words>
  <Application>Microsoft Office PowerPoint</Application>
  <PresentationFormat>Geniş ekran</PresentationFormat>
  <Paragraphs>29</Paragraphs>
  <Slides>7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Devre</vt:lpstr>
      <vt:lpstr>Parellel programmıng test results –  Threads vs. mpı VS. OPENMp</vt:lpstr>
      <vt:lpstr>threads</vt:lpstr>
      <vt:lpstr>Mpı</vt:lpstr>
      <vt:lpstr>Openmp</vt:lpstr>
      <vt:lpstr>PowerPoint Sunusu</vt:lpstr>
      <vt:lpstr>Summary of Key Dıfferences</vt:lpstr>
      <vt:lpstr>Conclusıons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ENIX</dc:creator>
  <cp:lastModifiedBy>ENIX</cp:lastModifiedBy>
  <cp:revision>30</cp:revision>
  <dcterms:created xsi:type="dcterms:W3CDTF">2025-03-20T19:33:40Z</dcterms:created>
  <dcterms:modified xsi:type="dcterms:W3CDTF">2025-04-11T05:49:08Z</dcterms:modified>
</cp:coreProperties>
</file>