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9" r:id="rId2"/>
    <p:sldId id="257" r:id="rId3"/>
    <p:sldId id="263" r:id="rId4"/>
    <p:sldId id="264" r:id="rId5"/>
    <p:sldId id="265" r:id="rId6"/>
    <p:sldId id="266" r:id="rId7"/>
    <p:sldId id="262" r:id="rId8"/>
    <p:sldId id="261" r:id="rId9"/>
    <p:sldId id="260"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717" autoAdjust="0"/>
  </p:normalViewPr>
  <p:slideViewPr>
    <p:cSldViewPr snapToGrid="0">
      <p:cViewPr varScale="1">
        <p:scale>
          <a:sx n="83" d="100"/>
          <a:sy n="83" d="100"/>
        </p:scale>
        <p:origin x="68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al__ma_Sayfas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al__ma_Sayfas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al__ma_Sayfas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al__ma_Sayfas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Sayfa1!$B$1</c:f>
              <c:strCache>
                <c:ptCount val="1"/>
                <c:pt idx="0">
                  <c:v>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Sayfa1!$A$2:$A$6</c:f>
              <c:strCache>
                <c:ptCount val="5"/>
                <c:pt idx="0">
                  <c:v>1 Thread</c:v>
                </c:pt>
                <c:pt idx="1">
                  <c:v>3 Thread</c:v>
                </c:pt>
                <c:pt idx="2">
                  <c:v>6 Thread</c:v>
                </c:pt>
                <c:pt idx="3">
                  <c:v>9 Thread</c:v>
                </c:pt>
                <c:pt idx="4">
                  <c:v>12 Thread</c:v>
                </c:pt>
              </c:strCache>
            </c:strRef>
          </c:cat>
          <c:val>
            <c:numRef>
              <c:f>Sayfa1!$B$2:$B$6</c:f>
              <c:numCache>
                <c:formatCode>General</c:formatCode>
                <c:ptCount val="5"/>
                <c:pt idx="0">
                  <c:v>1.1472E-2</c:v>
                </c:pt>
                <c:pt idx="1">
                  <c:v>5.679E-3</c:v>
                </c:pt>
                <c:pt idx="2">
                  <c:v>4.3889999999999997E-3</c:v>
                </c:pt>
                <c:pt idx="3">
                  <c:v>3.1749999999999999E-3</c:v>
                </c:pt>
                <c:pt idx="4">
                  <c:v>4.9579999999999997E-3</c:v>
                </c:pt>
              </c:numCache>
            </c:numRef>
          </c:val>
          <c:smooth val="0"/>
          <c:extLst>
            <c:ext xmlns:c16="http://schemas.microsoft.com/office/drawing/2014/chart" uri="{C3380CC4-5D6E-409C-BE32-E72D297353CC}">
              <c16:uniqueId val="{00000000-BBCA-4A55-8C55-BFC1262765C5}"/>
            </c:ext>
          </c:extLst>
        </c:ser>
        <c:dLbls>
          <c:dLblPos val="t"/>
          <c:showLegendKey val="0"/>
          <c:showVal val="1"/>
          <c:showCatName val="0"/>
          <c:showSerName val="0"/>
          <c:showPercent val="0"/>
          <c:showBubbleSize val="0"/>
        </c:dLbls>
        <c:marker val="1"/>
        <c:smooth val="0"/>
        <c:axId val="93196383"/>
        <c:axId val="93202623"/>
      </c:lineChart>
      <c:catAx>
        <c:axId val="93196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202623"/>
        <c:crosses val="autoZero"/>
        <c:auto val="1"/>
        <c:lblAlgn val="ctr"/>
        <c:lblOffset val="100"/>
        <c:noMultiLvlLbl val="0"/>
      </c:catAx>
      <c:valAx>
        <c:axId val="93202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1963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Sayfa1!$B$1</c:f>
              <c:strCache>
                <c:ptCount val="1"/>
                <c:pt idx="0">
                  <c:v>Speed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Sayfa1!$A$2:$A$6</c:f>
              <c:strCache>
                <c:ptCount val="5"/>
                <c:pt idx="0">
                  <c:v>1 Cluster</c:v>
                </c:pt>
                <c:pt idx="1">
                  <c:v>3 Cluster</c:v>
                </c:pt>
                <c:pt idx="2">
                  <c:v>6 Cluster</c:v>
                </c:pt>
                <c:pt idx="3">
                  <c:v>9 Cluster</c:v>
                </c:pt>
                <c:pt idx="4">
                  <c:v>12 Cluster</c:v>
                </c:pt>
              </c:strCache>
            </c:strRef>
          </c:cat>
          <c:val>
            <c:numRef>
              <c:f>Sayfa1!$B$2:$B$6</c:f>
              <c:numCache>
                <c:formatCode>General</c:formatCode>
                <c:ptCount val="5"/>
                <c:pt idx="0">
                  <c:v>5.1799999999999997E-3</c:v>
                </c:pt>
                <c:pt idx="1">
                  <c:v>2.0040000000000001E-3</c:v>
                </c:pt>
                <c:pt idx="2">
                  <c:v>9.9700000000000006E-4</c:v>
                </c:pt>
                <c:pt idx="3">
                  <c:v>9.990000000000001E-4</c:v>
                </c:pt>
                <c:pt idx="4">
                  <c:v>1.1900000000000001E-3</c:v>
                </c:pt>
              </c:numCache>
            </c:numRef>
          </c:val>
          <c:smooth val="0"/>
          <c:extLst>
            <c:ext xmlns:c16="http://schemas.microsoft.com/office/drawing/2014/chart" uri="{C3380CC4-5D6E-409C-BE32-E72D297353CC}">
              <c16:uniqueId val="{00000000-BE84-4813-8D76-0ED51209B4CE}"/>
            </c:ext>
          </c:extLst>
        </c:ser>
        <c:dLbls>
          <c:dLblPos val="t"/>
          <c:showLegendKey val="0"/>
          <c:showVal val="1"/>
          <c:showCatName val="0"/>
          <c:showSerName val="0"/>
          <c:showPercent val="0"/>
          <c:showBubbleSize val="0"/>
        </c:dLbls>
        <c:marker val="1"/>
        <c:smooth val="0"/>
        <c:axId val="281154543"/>
        <c:axId val="281161199"/>
      </c:lineChart>
      <c:catAx>
        <c:axId val="28115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1161199"/>
        <c:crosses val="autoZero"/>
        <c:auto val="1"/>
        <c:lblAlgn val="ctr"/>
        <c:lblOffset val="100"/>
        <c:noMultiLvlLbl val="0"/>
      </c:catAx>
      <c:valAx>
        <c:axId val="281161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115454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Sayfa1!$B$1</c:f>
              <c:strCache>
                <c:ptCount val="1"/>
                <c:pt idx="0">
                  <c:v>for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Sayfa1!$A$2:$A$6</c:f>
              <c:strCache>
                <c:ptCount val="5"/>
                <c:pt idx="0">
                  <c:v>1 Thread</c:v>
                </c:pt>
                <c:pt idx="1">
                  <c:v>3 Thread</c:v>
                </c:pt>
                <c:pt idx="2">
                  <c:v>6 Thread</c:v>
                </c:pt>
                <c:pt idx="3">
                  <c:v>9 Thread</c:v>
                </c:pt>
                <c:pt idx="4">
                  <c:v>12 Thread</c:v>
                </c:pt>
              </c:strCache>
            </c:strRef>
          </c:cat>
          <c:val>
            <c:numRef>
              <c:f>Sayfa1!$B$2:$B$6</c:f>
              <c:numCache>
                <c:formatCode>General</c:formatCode>
                <c:ptCount val="5"/>
                <c:pt idx="0">
                  <c:v>6.1850000000000004E-3</c:v>
                </c:pt>
                <c:pt idx="1">
                  <c:v>2.771E-3</c:v>
                </c:pt>
                <c:pt idx="2">
                  <c:v>2.9789999999999999E-3</c:v>
                </c:pt>
                <c:pt idx="3">
                  <c:v>2.581E-3</c:v>
                </c:pt>
                <c:pt idx="4">
                  <c:v>3.1510000000000002E-3</c:v>
                </c:pt>
              </c:numCache>
            </c:numRef>
          </c:val>
          <c:smooth val="0"/>
          <c:extLst>
            <c:ext xmlns:c16="http://schemas.microsoft.com/office/drawing/2014/chart" uri="{C3380CC4-5D6E-409C-BE32-E72D297353CC}">
              <c16:uniqueId val="{00000000-9BA0-4961-98AD-9448B3D25D62}"/>
            </c:ext>
          </c:extLst>
        </c:ser>
        <c:dLbls>
          <c:dLblPos val="t"/>
          <c:showLegendKey val="0"/>
          <c:showVal val="1"/>
          <c:showCatName val="0"/>
          <c:showSerName val="0"/>
          <c:showPercent val="0"/>
          <c:showBubbleSize val="0"/>
        </c:dLbls>
        <c:marker val="1"/>
        <c:smooth val="0"/>
        <c:axId val="678838656"/>
        <c:axId val="678839072"/>
      </c:lineChart>
      <c:catAx>
        <c:axId val="67883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8839072"/>
        <c:crosses val="autoZero"/>
        <c:auto val="1"/>
        <c:lblAlgn val="ctr"/>
        <c:lblOffset val="100"/>
        <c:noMultiLvlLbl val="0"/>
      </c:catAx>
      <c:valAx>
        <c:axId val="6788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8838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Sayfa1!$B$1</c:f>
              <c:strCache>
                <c:ptCount val="1"/>
                <c:pt idx="0">
                  <c:v>Seri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Sayfa1!$A$2:$A$4</c:f>
              <c:strCache>
                <c:ptCount val="3"/>
                <c:pt idx="0">
                  <c:v>8x8</c:v>
                </c:pt>
                <c:pt idx="1">
                  <c:v>16x16</c:v>
                </c:pt>
                <c:pt idx="2">
                  <c:v>32x32</c:v>
                </c:pt>
              </c:strCache>
            </c:strRef>
          </c:cat>
          <c:val>
            <c:numRef>
              <c:f>Sayfa1!$B$2:$B$4</c:f>
              <c:numCache>
                <c:formatCode>General</c:formatCode>
                <c:ptCount val="3"/>
                <c:pt idx="0">
                  <c:v>4.3</c:v>
                </c:pt>
                <c:pt idx="1">
                  <c:v>2.5</c:v>
                </c:pt>
                <c:pt idx="2">
                  <c:v>3.5</c:v>
                </c:pt>
              </c:numCache>
            </c:numRef>
          </c:val>
          <c:smooth val="0"/>
          <c:extLst>
            <c:ext xmlns:c16="http://schemas.microsoft.com/office/drawing/2014/chart" uri="{C3380CC4-5D6E-409C-BE32-E72D297353CC}">
              <c16:uniqueId val="{00000000-E19D-4215-B2D7-63F762853C83}"/>
            </c:ext>
          </c:extLst>
        </c:ser>
        <c:dLbls>
          <c:dLblPos val="t"/>
          <c:showLegendKey val="0"/>
          <c:showVal val="1"/>
          <c:showCatName val="0"/>
          <c:showSerName val="0"/>
          <c:showPercent val="0"/>
          <c:showBubbleSize val="0"/>
        </c:dLbls>
        <c:marker val="1"/>
        <c:smooth val="0"/>
        <c:axId val="1944031471"/>
        <c:axId val="1944036047"/>
      </c:lineChart>
      <c:catAx>
        <c:axId val="19440314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36047"/>
        <c:crosses val="autoZero"/>
        <c:auto val="1"/>
        <c:lblAlgn val="ctr"/>
        <c:lblOffset val="100"/>
        <c:noMultiLvlLbl val="0"/>
      </c:catAx>
      <c:valAx>
        <c:axId val="1944036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3147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6DAFA-B29C-4D69-8320-55DB4F2C1632}" type="datetimeFigureOut">
              <a:rPr lang="tr-TR" smtClean="0"/>
              <a:t>3.05.2025</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D4D19-1285-4AD6-A489-9B17F26175BB}" type="slidenum">
              <a:rPr lang="tr-TR" smtClean="0"/>
              <a:t>‹#›</a:t>
            </a:fld>
            <a:endParaRPr lang="tr-TR" dirty="0"/>
          </a:p>
        </p:txBody>
      </p:sp>
    </p:spTree>
    <p:extLst>
      <p:ext uri="{BB962C8B-B14F-4D97-AF65-F5344CB8AC3E}">
        <p14:creationId xmlns:p14="http://schemas.microsoft.com/office/powerpoint/2010/main" val="140700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CFD4D19-1285-4AD6-A489-9B17F26175BB}" type="slidenum">
              <a:rPr lang="tr-TR" smtClean="0"/>
              <a:t>3</a:t>
            </a:fld>
            <a:endParaRPr lang="tr-TR" dirty="0"/>
          </a:p>
        </p:txBody>
      </p:sp>
    </p:spTree>
    <p:extLst>
      <p:ext uri="{BB962C8B-B14F-4D97-AF65-F5344CB8AC3E}">
        <p14:creationId xmlns:p14="http://schemas.microsoft.com/office/powerpoint/2010/main" val="3947135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A2EE42-8222-486F-A514-5A23D68216E1}" type="datetimeFigureOut">
              <a:rPr lang="tr-TR" smtClean="0"/>
              <a:t>3.05.2025</a:t>
            </a:fld>
            <a:endParaRPr lang="tr-TR" dirty="0"/>
          </a:p>
        </p:txBody>
      </p:sp>
      <p:sp>
        <p:nvSpPr>
          <p:cNvPr id="5" name="Footer Placeholder 4"/>
          <p:cNvSpPr>
            <a:spLocks noGrp="1"/>
          </p:cNvSpPr>
          <p:nvPr>
            <p:ph type="ftr" sz="quarter" idx="11"/>
          </p:nvPr>
        </p:nvSpPr>
        <p:spPr>
          <a:xfrm>
            <a:off x="1876424" y="5410201"/>
            <a:ext cx="5124886" cy="365125"/>
          </a:xfrm>
        </p:spPr>
        <p:txBody>
          <a:bodyPr/>
          <a:lstStyle/>
          <a:p>
            <a:endParaRPr lang="tr-TR" dirty="0"/>
          </a:p>
        </p:txBody>
      </p:sp>
      <p:sp>
        <p:nvSpPr>
          <p:cNvPr id="6" name="Slide Number Placeholder 5"/>
          <p:cNvSpPr>
            <a:spLocks noGrp="1"/>
          </p:cNvSpPr>
          <p:nvPr>
            <p:ph type="sldNum" sz="quarter" idx="12"/>
          </p:nvPr>
        </p:nvSpPr>
        <p:spPr>
          <a:xfrm>
            <a:off x="9896911" y="5410199"/>
            <a:ext cx="771089" cy="365125"/>
          </a:xfrm>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47910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dirty="0"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35197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65530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550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63181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03549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83383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52235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235937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3163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5991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239289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4782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10834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275298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350031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3A2EE42-8222-486F-A514-5A23D68216E1}" type="datetimeFigureOut">
              <a:rPr lang="tr-TR" smtClean="0"/>
              <a:t>3.05.2025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43B8FEE-9D8A-4B59-B409-83A6BBF0988C}" type="slidenum">
              <a:rPr lang="tr-TR" smtClean="0"/>
              <a:t>‹#›</a:t>
            </a:fld>
            <a:endParaRPr lang="tr-TR" dirty="0"/>
          </a:p>
        </p:txBody>
      </p:sp>
    </p:spTree>
    <p:extLst>
      <p:ext uri="{BB962C8B-B14F-4D97-AF65-F5344CB8AC3E}">
        <p14:creationId xmlns:p14="http://schemas.microsoft.com/office/powerpoint/2010/main" val="10135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A2EE42-8222-486F-A514-5A23D68216E1}" type="datetimeFigureOut">
              <a:rPr lang="tr-TR" smtClean="0"/>
              <a:t>3.05.2025</a:t>
            </a:fld>
            <a:endParaRPr lang="tr-TR"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3B8FEE-9D8A-4B59-B409-83A6BBF0988C}" type="slidenum">
              <a:rPr lang="tr-TR" smtClean="0"/>
              <a:t>‹#›</a:t>
            </a:fld>
            <a:endParaRPr lang="tr-TR" dirty="0"/>
          </a:p>
        </p:txBody>
      </p:sp>
    </p:spTree>
    <p:extLst>
      <p:ext uri="{BB962C8B-B14F-4D97-AF65-F5344CB8AC3E}">
        <p14:creationId xmlns:p14="http://schemas.microsoft.com/office/powerpoint/2010/main" val="39118861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ctrTitle"/>
          </p:nvPr>
        </p:nvSpPr>
        <p:spPr/>
        <p:txBody>
          <a:bodyPr>
            <a:normAutofit fontScale="90000"/>
          </a:bodyPr>
          <a:lstStyle/>
          <a:p>
            <a:r>
              <a:rPr lang="tr-TR" dirty="0" smtClean="0"/>
              <a:t>Parellel programmıng test </a:t>
            </a:r>
            <a:r>
              <a:rPr lang="tr-TR" dirty="0" err="1" smtClean="0"/>
              <a:t>results</a:t>
            </a:r>
            <a:r>
              <a:rPr lang="tr-TR" dirty="0" smtClean="0"/>
              <a:t> – </a:t>
            </a:r>
            <a:br>
              <a:rPr lang="tr-TR" dirty="0" smtClean="0"/>
            </a:br>
            <a:r>
              <a:rPr lang="tr-TR" dirty="0" err="1" smtClean="0">
                <a:solidFill>
                  <a:srgbClr val="FF0000"/>
                </a:solidFill>
              </a:rPr>
              <a:t>Threads</a:t>
            </a:r>
            <a:r>
              <a:rPr lang="tr-TR" dirty="0" smtClean="0">
                <a:solidFill>
                  <a:srgbClr val="FF0000"/>
                </a:solidFill>
              </a:rPr>
              <a:t> vs. </a:t>
            </a:r>
            <a:r>
              <a:rPr lang="tr-TR" dirty="0" err="1" smtClean="0">
                <a:solidFill>
                  <a:srgbClr val="FF0000"/>
                </a:solidFill>
              </a:rPr>
              <a:t>mpı</a:t>
            </a:r>
            <a:r>
              <a:rPr lang="tr-TR" dirty="0" smtClean="0">
                <a:solidFill>
                  <a:srgbClr val="FF0000"/>
                </a:solidFill>
              </a:rPr>
              <a:t> VS. </a:t>
            </a:r>
            <a:r>
              <a:rPr lang="tr-TR" dirty="0" err="1" smtClean="0">
                <a:solidFill>
                  <a:srgbClr val="FF0000"/>
                </a:solidFill>
              </a:rPr>
              <a:t>OPENMp</a:t>
            </a:r>
            <a:r>
              <a:rPr lang="tr-TR" dirty="0" smtClean="0">
                <a:solidFill>
                  <a:srgbClr val="FF0000"/>
                </a:solidFill>
              </a:rPr>
              <a:t> vs. CUDA</a:t>
            </a:r>
            <a:endParaRPr lang="tr-TR" dirty="0">
              <a:solidFill>
                <a:srgbClr val="FF0000"/>
              </a:solidFill>
            </a:endParaRPr>
          </a:p>
        </p:txBody>
      </p:sp>
      <p:sp>
        <p:nvSpPr>
          <p:cNvPr id="4" name="Alt Başlık 3"/>
          <p:cNvSpPr>
            <a:spLocks noGrp="1"/>
          </p:cNvSpPr>
          <p:nvPr>
            <p:ph type="subTitle" idx="1"/>
          </p:nvPr>
        </p:nvSpPr>
        <p:spPr/>
        <p:txBody>
          <a:bodyPr/>
          <a:lstStyle/>
          <a:p>
            <a:r>
              <a:rPr lang="tr-TR" dirty="0" smtClean="0"/>
              <a:t>-6 CORE</a:t>
            </a:r>
          </a:p>
          <a:p>
            <a:r>
              <a:rPr lang="tr-TR" dirty="0" smtClean="0"/>
              <a:t>-12 threads (hyper </a:t>
            </a:r>
            <a:r>
              <a:rPr lang="tr-TR" dirty="0" err="1" smtClean="0"/>
              <a:t>threadıng</a:t>
            </a:r>
            <a:r>
              <a:rPr lang="tr-TR" dirty="0" smtClean="0"/>
              <a:t>)</a:t>
            </a:r>
          </a:p>
          <a:p>
            <a:r>
              <a:rPr lang="tr-TR" dirty="0" smtClean="0"/>
              <a:t>-</a:t>
            </a:r>
            <a:r>
              <a:rPr lang="tr-TR" dirty="0" err="1" smtClean="0"/>
              <a:t>nvıdıa</a:t>
            </a:r>
            <a:r>
              <a:rPr lang="tr-TR" dirty="0" smtClean="0"/>
              <a:t> </a:t>
            </a:r>
            <a:r>
              <a:rPr lang="tr-TR" dirty="0" err="1" smtClean="0"/>
              <a:t>geforce</a:t>
            </a:r>
            <a:r>
              <a:rPr lang="tr-TR" dirty="0" smtClean="0"/>
              <a:t> </a:t>
            </a:r>
            <a:r>
              <a:rPr lang="tr-TR" dirty="0" err="1" smtClean="0"/>
              <a:t>gtx</a:t>
            </a:r>
            <a:r>
              <a:rPr lang="tr-TR" dirty="0" smtClean="0"/>
              <a:t> 1650</a:t>
            </a:r>
            <a:endParaRPr lang="tr-TR" dirty="0"/>
          </a:p>
        </p:txBody>
      </p:sp>
    </p:spTree>
    <p:extLst>
      <p:ext uri="{BB962C8B-B14F-4D97-AF65-F5344CB8AC3E}">
        <p14:creationId xmlns:p14="http://schemas.microsoft.com/office/powerpoint/2010/main" val="3710781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afik 5"/>
          <p:cNvGraphicFramePr/>
          <p:nvPr>
            <p:extLst>
              <p:ext uri="{D42A27DB-BD31-4B8C-83A1-F6EECF244321}">
                <p14:modId xmlns:p14="http://schemas.microsoft.com/office/powerpoint/2010/main" val="3713514598"/>
              </p:ext>
            </p:extLst>
          </p:nvPr>
        </p:nvGraphicFramePr>
        <p:xfrm>
          <a:off x="2032000" y="1597892"/>
          <a:ext cx="8128000" cy="4540442"/>
        </p:xfrm>
        <a:graphic>
          <a:graphicData uri="http://schemas.openxmlformats.org/drawingml/2006/chart">
            <c:chart xmlns:c="http://schemas.openxmlformats.org/drawingml/2006/chart" xmlns:r="http://schemas.openxmlformats.org/officeDocument/2006/relationships" r:id="rId2"/>
          </a:graphicData>
        </a:graphic>
      </p:graphicFrame>
      <p:sp>
        <p:nvSpPr>
          <p:cNvPr id="2" name="Unvan 1"/>
          <p:cNvSpPr>
            <a:spLocks noGrp="1"/>
          </p:cNvSpPr>
          <p:nvPr>
            <p:ph type="title"/>
          </p:nvPr>
        </p:nvSpPr>
        <p:spPr/>
        <p:txBody>
          <a:bodyPr/>
          <a:lstStyle/>
          <a:p>
            <a:r>
              <a:rPr lang="tr-TR" dirty="0" err="1" smtClean="0">
                <a:solidFill>
                  <a:srgbClr val="FF0000"/>
                </a:solidFill>
              </a:rPr>
              <a:t>threads</a:t>
            </a:r>
            <a:endParaRPr lang="tr-TR" dirty="0">
              <a:solidFill>
                <a:srgbClr val="FF0000"/>
              </a:solidFill>
            </a:endParaRPr>
          </a:p>
        </p:txBody>
      </p:sp>
      <p:sp>
        <p:nvSpPr>
          <p:cNvPr id="3" name="Metin kutusu 2"/>
          <p:cNvSpPr txBox="1"/>
          <p:nvPr/>
        </p:nvSpPr>
        <p:spPr>
          <a:xfrm>
            <a:off x="8285738" y="618518"/>
            <a:ext cx="2761673" cy="1477328"/>
          </a:xfrm>
          <a:prstGeom prst="rect">
            <a:avLst/>
          </a:prstGeom>
          <a:noFill/>
        </p:spPr>
        <p:txBody>
          <a:bodyPr wrap="square" rtlCol="0">
            <a:spAutoFit/>
          </a:bodyPr>
          <a:lstStyle/>
          <a:p>
            <a:pPr marL="285750" indent="-285750">
              <a:buFont typeface="Arial" panose="020B0604020202020204" pitchFamily="34" charset="0"/>
              <a:buChar char="•"/>
            </a:pPr>
            <a:r>
              <a:rPr lang="tr-TR" dirty="0" smtClean="0"/>
              <a:t>Shared memory space</a:t>
            </a:r>
            <a:endParaRPr lang="tr-TR" dirty="0"/>
          </a:p>
          <a:p>
            <a:pPr marL="285750" indent="-285750">
              <a:buFont typeface="Arial" panose="020B0604020202020204" pitchFamily="34" charset="0"/>
              <a:buChar char="•"/>
            </a:pPr>
            <a:r>
              <a:rPr lang="tr-TR" dirty="0" smtClean="0"/>
              <a:t>Sycronization issues on writing to same place</a:t>
            </a:r>
          </a:p>
          <a:p>
            <a:pPr marL="285750" indent="-285750">
              <a:buFont typeface="Arial" panose="020B0604020202020204" pitchFamily="34" charset="0"/>
              <a:buChar char="•"/>
            </a:pPr>
            <a:r>
              <a:rPr lang="tr-TR" dirty="0" smtClean="0"/>
              <a:t>We need to consider core size</a:t>
            </a:r>
            <a:endParaRPr lang="tr-TR" dirty="0"/>
          </a:p>
        </p:txBody>
      </p:sp>
      <p:sp>
        <p:nvSpPr>
          <p:cNvPr id="4" name="Metin kutusu 3"/>
          <p:cNvSpPr txBox="1"/>
          <p:nvPr/>
        </p:nvSpPr>
        <p:spPr>
          <a:xfrm>
            <a:off x="3278909" y="3748379"/>
            <a:ext cx="1283855" cy="369332"/>
          </a:xfrm>
          <a:prstGeom prst="rect">
            <a:avLst/>
          </a:prstGeom>
          <a:noFill/>
        </p:spPr>
        <p:txBody>
          <a:bodyPr wrap="square" rtlCol="0">
            <a:spAutoFit/>
          </a:bodyPr>
          <a:lstStyle/>
          <a:p>
            <a:r>
              <a:rPr lang="tr-TR" dirty="0" smtClean="0"/>
              <a:t>%50 faster</a:t>
            </a:r>
            <a:endParaRPr lang="tr-TR" dirty="0"/>
          </a:p>
        </p:txBody>
      </p:sp>
    </p:spTree>
    <p:extLst>
      <p:ext uri="{BB962C8B-B14F-4D97-AF65-F5344CB8AC3E}">
        <p14:creationId xmlns:p14="http://schemas.microsoft.com/office/powerpoint/2010/main" val="1460946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rgbClr val="FF0000"/>
                </a:solidFill>
              </a:rPr>
              <a:t>Mpı</a:t>
            </a:r>
            <a:endParaRPr lang="tr-TR" dirty="0"/>
          </a:p>
        </p:txBody>
      </p:sp>
      <p:graphicFrame>
        <p:nvGraphicFramePr>
          <p:cNvPr id="5" name="Grafik 4"/>
          <p:cNvGraphicFramePr/>
          <p:nvPr>
            <p:extLst>
              <p:ext uri="{D42A27DB-BD31-4B8C-83A1-F6EECF244321}">
                <p14:modId xmlns:p14="http://schemas.microsoft.com/office/powerpoint/2010/main" val="1900875943"/>
              </p:ext>
            </p:extLst>
          </p:nvPr>
        </p:nvGraphicFramePr>
        <p:xfrm>
          <a:off x="2032000" y="1607128"/>
          <a:ext cx="8128000" cy="4531206"/>
        </p:xfrm>
        <a:graphic>
          <a:graphicData uri="http://schemas.openxmlformats.org/drawingml/2006/chart">
            <c:chart xmlns:c="http://schemas.openxmlformats.org/drawingml/2006/chart" xmlns:r="http://schemas.openxmlformats.org/officeDocument/2006/relationships" r:id="rId3"/>
          </a:graphicData>
        </a:graphic>
      </p:graphicFrame>
      <p:sp>
        <p:nvSpPr>
          <p:cNvPr id="6" name="Metin kutusu 5"/>
          <p:cNvSpPr txBox="1"/>
          <p:nvPr/>
        </p:nvSpPr>
        <p:spPr>
          <a:xfrm>
            <a:off x="3232728" y="4002040"/>
            <a:ext cx="1403926" cy="369332"/>
          </a:xfrm>
          <a:prstGeom prst="rect">
            <a:avLst/>
          </a:prstGeom>
          <a:noFill/>
        </p:spPr>
        <p:txBody>
          <a:bodyPr wrap="square" rtlCol="0">
            <a:spAutoFit/>
          </a:bodyPr>
          <a:lstStyle/>
          <a:p>
            <a:r>
              <a:rPr lang="tr-TR" dirty="0" smtClean="0"/>
              <a:t>%61 </a:t>
            </a:r>
            <a:r>
              <a:rPr lang="tr-TR" dirty="0" err="1" smtClean="0"/>
              <a:t>faster</a:t>
            </a:r>
            <a:endParaRPr lang="tr-TR" dirty="0"/>
          </a:p>
        </p:txBody>
      </p:sp>
      <p:sp>
        <p:nvSpPr>
          <p:cNvPr id="8" name="Metin kutusu 7"/>
          <p:cNvSpPr txBox="1"/>
          <p:nvPr/>
        </p:nvSpPr>
        <p:spPr>
          <a:xfrm>
            <a:off x="7315921" y="646852"/>
            <a:ext cx="3075709" cy="923330"/>
          </a:xfrm>
          <a:prstGeom prst="rect">
            <a:avLst/>
          </a:prstGeom>
          <a:noFill/>
        </p:spPr>
        <p:txBody>
          <a:bodyPr wrap="square" rtlCol="0">
            <a:spAutoFit/>
          </a:bodyPr>
          <a:lstStyle/>
          <a:p>
            <a:pPr marL="285750" indent="-285750">
              <a:buFont typeface="Arial" panose="020B0604020202020204" pitchFamily="34" charset="0"/>
              <a:buChar char="•"/>
            </a:pPr>
            <a:r>
              <a:rPr lang="tr-TR" dirty="0" smtClean="0"/>
              <a:t>Distrubuted memory</a:t>
            </a:r>
          </a:p>
          <a:p>
            <a:pPr marL="285750" indent="-285750">
              <a:buFont typeface="Arial" panose="020B0604020202020204" pitchFamily="34" charset="0"/>
              <a:buChar char="•"/>
            </a:pPr>
            <a:r>
              <a:rPr lang="tr-TR" dirty="0" smtClean="0"/>
              <a:t>Communication cost</a:t>
            </a:r>
          </a:p>
          <a:p>
            <a:pPr marL="285750" indent="-285750">
              <a:buFont typeface="Arial" panose="020B0604020202020204" pitchFamily="34" charset="0"/>
              <a:buChar char="•"/>
            </a:pPr>
            <a:r>
              <a:rPr lang="tr-TR" dirty="0" smtClean="0"/>
              <a:t>Higher memory cost</a:t>
            </a:r>
            <a:endParaRPr lang="tr-TR" dirty="0"/>
          </a:p>
        </p:txBody>
      </p:sp>
    </p:spTree>
    <p:extLst>
      <p:ext uri="{BB962C8B-B14F-4D97-AF65-F5344CB8AC3E}">
        <p14:creationId xmlns:p14="http://schemas.microsoft.com/office/powerpoint/2010/main" val="50337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rgbClr val="FF0000"/>
                </a:solidFill>
              </a:rPr>
              <a:t>Openmp</a:t>
            </a:r>
            <a:endParaRPr lang="tr-TR" dirty="0">
              <a:solidFill>
                <a:srgbClr val="FF0000"/>
              </a:solidFill>
            </a:endParaRPr>
          </a:p>
        </p:txBody>
      </p:sp>
      <p:graphicFrame>
        <p:nvGraphicFramePr>
          <p:cNvPr id="5" name="Grafik 4"/>
          <p:cNvGraphicFramePr/>
          <p:nvPr>
            <p:extLst>
              <p:ext uri="{D42A27DB-BD31-4B8C-83A1-F6EECF244321}">
                <p14:modId xmlns:p14="http://schemas.microsoft.com/office/powerpoint/2010/main" val="1264052106"/>
              </p:ext>
            </p:extLst>
          </p:nvPr>
        </p:nvGraphicFramePr>
        <p:xfrm>
          <a:off x="2032000" y="1671782"/>
          <a:ext cx="8128000" cy="4466551"/>
        </p:xfrm>
        <a:graphic>
          <a:graphicData uri="http://schemas.openxmlformats.org/drawingml/2006/chart">
            <c:chart xmlns:c="http://schemas.openxmlformats.org/drawingml/2006/chart" xmlns:r="http://schemas.openxmlformats.org/officeDocument/2006/relationships" r:id="rId2"/>
          </a:graphicData>
        </a:graphic>
      </p:graphicFrame>
      <p:sp>
        <p:nvSpPr>
          <p:cNvPr id="6" name="Metin kutusu 5"/>
          <p:cNvSpPr txBox="1"/>
          <p:nvPr/>
        </p:nvSpPr>
        <p:spPr>
          <a:xfrm>
            <a:off x="6262253" y="489826"/>
            <a:ext cx="3380509" cy="369332"/>
          </a:xfrm>
          <a:prstGeom prst="rect">
            <a:avLst/>
          </a:prstGeom>
          <a:noFill/>
        </p:spPr>
        <p:txBody>
          <a:bodyPr wrap="square" rtlCol="0">
            <a:spAutoFit/>
          </a:bodyPr>
          <a:lstStyle/>
          <a:p>
            <a:r>
              <a:rPr lang="tr-TR" dirty="0">
                <a:solidFill>
                  <a:schemeClr val="accent1"/>
                </a:solidFill>
              </a:rPr>
              <a:t>#pragma </a:t>
            </a:r>
            <a:r>
              <a:rPr lang="tr-TR" dirty="0" err="1">
                <a:solidFill>
                  <a:schemeClr val="accent1"/>
                </a:solidFill>
              </a:rPr>
              <a:t>omp</a:t>
            </a:r>
            <a:r>
              <a:rPr lang="tr-TR" dirty="0">
                <a:solidFill>
                  <a:schemeClr val="accent1"/>
                </a:solidFill>
              </a:rPr>
              <a:t> </a:t>
            </a:r>
            <a:r>
              <a:rPr lang="tr-TR" dirty="0" err="1" smtClean="0">
                <a:solidFill>
                  <a:schemeClr val="accent1"/>
                </a:solidFill>
              </a:rPr>
              <a:t>parallel</a:t>
            </a:r>
            <a:r>
              <a:rPr lang="tr-TR" dirty="0" smtClean="0">
                <a:solidFill>
                  <a:schemeClr val="accent1"/>
                </a:solidFill>
              </a:rPr>
              <a:t> </a:t>
            </a:r>
            <a:r>
              <a:rPr lang="tr-TR" dirty="0" err="1" smtClean="0">
                <a:solidFill>
                  <a:schemeClr val="accent1"/>
                </a:solidFill>
              </a:rPr>
              <a:t>for</a:t>
            </a:r>
            <a:endParaRPr lang="tr-TR" dirty="0" smtClean="0">
              <a:solidFill>
                <a:schemeClr val="accent1"/>
              </a:solidFill>
            </a:endParaRPr>
          </a:p>
        </p:txBody>
      </p:sp>
    </p:spTree>
    <p:extLst>
      <p:ext uri="{BB962C8B-B14F-4D97-AF65-F5344CB8AC3E}">
        <p14:creationId xmlns:p14="http://schemas.microsoft.com/office/powerpoint/2010/main" val="290086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FF0000"/>
                </a:solidFill>
              </a:rPr>
              <a:t>CUDA</a:t>
            </a:r>
            <a:endParaRPr lang="en-US" dirty="0">
              <a:solidFill>
                <a:srgbClr val="FF0000"/>
              </a:solidFill>
            </a:endParaRPr>
          </a:p>
        </p:txBody>
      </p:sp>
      <p:graphicFrame>
        <p:nvGraphicFramePr>
          <p:cNvPr id="5" name="Grafik 4"/>
          <p:cNvGraphicFramePr/>
          <p:nvPr>
            <p:extLst>
              <p:ext uri="{D42A27DB-BD31-4B8C-83A1-F6EECF244321}">
                <p14:modId xmlns:p14="http://schemas.microsoft.com/office/powerpoint/2010/main" val="3400908023"/>
              </p:ext>
            </p:extLst>
          </p:nvPr>
        </p:nvGraphicFramePr>
        <p:xfrm>
          <a:off x="2032000" y="1625600"/>
          <a:ext cx="8128000" cy="4512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890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1141412" y="554182"/>
            <a:ext cx="9905999" cy="5717309"/>
          </a:xfrm>
        </p:spPr>
        <p:txBody>
          <a:bodyPr>
            <a:normAutofit fontScale="70000" lnSpcReduction="20000"/>
          </a:bodyPr>
          <a:lstStyle/>
          <a:p>
            <a:pPr marL="0" indent="0">
              <a:buNone/>
            </a:pPr>
            <a:r>
              <a:rPr lang="en-US" b="1" dirty="0" smtClean="0">
                <a:solidFill>
                  <a:srgbClr val="FF0000"/>
                </a:solidFill>
              </a:rPr>
              <a:t>Block </a:t>
            </a:r>
            <a:r>
              <a:rPr lang="en-US" b="1" dirty="0">
                <a:solidFill>
                  <a:srgbClr val="FF0000"/>
                </a:solidFill>
              </a:rPr>
              <a:t>Size</a:t>
            </a:r>
          </a:p>
          <a:p>
            <a:pPr marL="0" indent="0">
              <a:buNone/>
            </a:pPr>
            <a:r>
              <a:rPr lang="en-US" dirty="0"/>
              <a:t>Each </a:t>
            </a:r>
            <a:r>
              <a:rPr lang="en-US" b="1" dirty="0"/>
              <a:t>block</a:t>
            </a:r>
            <a:r>
              <a:rPr lang="en-US" dirty="0"/>
              <a:t> in CUDA is a collection of threads. For optimal performance, you typically want to match the block size to the underlying hardware architecture’s warp size. A </a:t>
            </a:r>
            <a:r>
              <a:rPr lang="en-US" b="1" dirty="0"/>
              <a:t>warp</a:t>
            </a:r>
            <a:r>
              <a:rPr lang="en-US" dirty="0"/>
              <a:t> is a group of 32 threads that execute together on a single SIMD unit, so block sizes that are multiples of 32 often perform better.</a:t>
            </a:r>
          </a:p>
          <a:p>
            <a:pPr marL="0" indent="0">
              <a:buNone/>
            </a:pPr>
            <a:r>
              <a:rPr lang="en-US" dirty="0"/>
              <a:t>Some commonly used block sizes are:</a:t>
            </a:r>
          </a:p>
          <a:p>
            <a:r>
              <a:rPr lang="en-US" b="1" dirty="0"/>
              <a:t>16x16</a:t>
            </a:r>
            <a:r>
              <a:rPr lang="en-US" dirty="0"/>
              <a:t> (256 threads per block)</a:t>
            </a:r>
          </a:p>
          <a:p>
            <a:r>
              <a:rPr lang="en-US" b="1" dirty="0"/>
              <a:t>32x32</a:t>
            </a:r>
            <a:r>
              <a:rPr lang="en-US" dirty="0"/>
              <a:t> (1024 threads per block)</a:t>
            </a:r>
          </a:p>
          <a:p>
            <a:r>
              <a:rPr lang="en-US" b="1" dirty="0"/>
              <a:t>8x8</a:t>
            </a:r>
            <a:r>
              <a:rPr lang="en-US" dirty="0"/>
              <a:t> (64 threads per block)</a:t>
            </a:r>
          </a:p>
          <a:p>
            <a:r>
              <a:rPr lang="en-US" b="1" dirty="0"/>
              <a:t>32x16</a:t>
            </a:r>
            <a:r>
              <a:rPr lang="en-US" dirty="0"/>
              <a:t> (512 threads per block)</a:t>
            </a:r>
          </a:p>
          <a:p>
            <a:pPr marL="0" indent="0">
              <a:buNone/>
            </a:pPr>
            <a:r>
              <a:rPr lang="en-US" b="1" dirty="0" smtClean="0">
                <a:solidFill>
                  <a:srgbClr val="FF0000"/>
                </a:solidFill>
              </a:rPr>
              <a:t> </a:t>
            </a:r>
            <a:r>
              <a:rPr lang="en-US" b="1" dirty="0">
                <a:solidFill>
                  <a:srgbClr val="FF0000"/>
                </a:solidFill>
              </a:rPr>
              <a:t>Grid Size</a:t>
            </a:r>
          </a:p>
          <a:p>
            <a:pPr marL="0" indent="0">
              <a:buNone/>
            </a:pPr>
            <a:r>
              <a:rPr lang="en-US" dirty="0"/>
              <a:t>The </a:t>
            </a:r>
            <a:r>
              <a:rPr lang="en-US" b="1" dirty="0"/>
              <a:t>grid size</a:t>
            </a:r>
            <a:r>
              <a:rPr lang="en-US" dirty="0"/>
              <a:t> specifies how many blocks will be launched to execute the kernel. It’s based on the image size and block size.</a:t>
            </a:r>
          </a:p>
          <a:p>
            <a:pPr marL="0" indent="0">
              <a:buNone/>
            </a:pPr>
            <a:r>
              <a:rPr lang="en-US" dirty="0"/>
              <a:t>You want to ensure that the grid size is large enough to cover the entire dataset. The grid size is typically determined by the image or problem dimensions, but it should also be adjusted based on the block size.</a:t>
            </a:r>
          </a:p>
          <a:p>
            <a:endParaRPr lang="en-US" dirty="0"/>
          </a:p>
        </p:txBody>
      </p:sp>
    </p:spTree>
    <p:extLst>
      <p:ext uri="{BB962C8B-B14F-4D97-AF65-F5344CB8AC3E}">
        <p14:creationId xmlns:p14="http://schemas.microsoft.com/office/powerpoint/2010/main" val="377788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955072"/>
            <a:ext cx="2955636" cy="2947856"/>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428" y="1955072"/>
            <a:ext cx="2947856" cy="2947856"/>
          </a:xfrm>
          <a:prstGeom prst="rect">
            <a:avLst/>
          </a:prstGeom>
        </p:spPr>
      </p:pic>
    </p:spTree>
    <p:extLst>
      <p:ext uri="{BB962C8B-B14F-4D97-AF65-F5344CB8AC3E}">
        <p14:creationId xmlns:p14="http://schemas.microsoft.com/office/powerpoint/2010/main" val="2906703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Unvan 13"/>
          <p:cNvSpPr>
            <a:spLocks noGrp="1"/>
          </p:cNvSpPr>
          <p:nvPr>
            <p:ph type="title"/>
          </p:nvPr>
        </p:nvSpPr>
        <p:spPr/>
        <p:txBody>
          <a:bodyPr/>
          <a:lstStyle/>
          <a:p>
            <a:r>
              <a:rPr lang="tr-TR" dirty="0"/>
              <a:t>Summary of Key </a:t>
            </a:r>
            <a:r>
              <a:rPr lang="tr-TR" dirty="0" smtClean="0"/>
              <a:t>Dıfferences</a:t>
            </a:r>
            <a:endParaRPr lang="tr-TR" dirty="0"/>
          </a:p>
        </p:txBody>
      </p:sp>
      <p:sp>
        <p:nvSpPr>
          <p:cNvPr id="15" name="Metin Yer Tutucusu 14"/>
          <p:cNvSpPr>
            <a:spLocks noGrp="1"/>
          </p:cNvSpPr>
          <p:nvPr>
            <p:ph type="body" idx="1"/>
          </p:nvPr>
        </p:nvSpPr>
        <p:spPr>
          <a:xfrm>
            <a:off x="1370019" y="2249486"/>
            <a:ext cx="4649783" cy="493714"/>
          </a:xfrm>
        </p:spPr>
        <p:txBody>
          <a:bodyPr/>
          <a:lstStyle/>
          <a:p>
            <a:r>
              <a:rPr lang="tr-TR" dirty="0" smtClean="0"/>
              <a:t>thread</a:t>
            </a:r>
            <a:endParaRPr lang="tr-TR" dirty="0"/>
          </a:p>
        </p:txBody>
      </p:sp>
      <p:sp>
        <p:nvSpPr>
          <p:cNvPr id="11" name="İçerik Yer Tutucusu 10"/>
          <p:cNvSpPr>
            <a:spLocks noGrp="1"/>
          </p:cNvSpPr>
          <p:nvPr>
            <p:ph sz="half" idx="2"/>
          </p:nvPr>
        </p:nvSpPr>
        <p:spPr>
          <a:xfrm>
            <a:off x="6400808" y="2895598"/>
            <a:ext cx="4878391" cy="2717801"/>
          </a:xfrm>
        </p:spPr>
        <p:txBody>
          <a:bodyPr>
            <a:normAutofit fontScale="62500" lnSpcReduction="20000"/>
          </a:bodyPr>
          <a:lstStyle/>
          <a:p>
            <a:r>
              <a:rPr lang="en-US" dirty="0"/>
              <a:t>More efficient in handling large-scale parallelism because each process is isolated in memory and communicates explicitly</a:t>
            </a:r>
            <a:r>
              <a:rPr lang="en-US" dirty="0" smtClean="0"/>
              <a:t>.</a:t>
            </a:r>
            <a:endParaRPr lang="tr-TR" dirty="0" smtClean="0"/>
          </a:p>
          <a:p>
            <a:r>
              <a:rPr lang="en-US" dirty="0" smtClean="0"/>
              <a:t>Scales </a:t>
            </a:r>
            <a:r>
              <a:rPr lang="en-US" dirty="0"/>
              <a:t>better with multiple processes, especially when data can be effectively divided among processes</a:t>
            </a:r>
            <a:r>
              <a:rPr lang="en-US" dirty="0" smtClean="0"/>
              <a:t>.</a:t>
            </a:r>
            <a:endParaRPr lang="tr-TR" dirty="0" smtClean="0"/>
          </a:p>
          <a:p>
            <a:r>
              <a:rPr lang="en-US" dirty="0" smtClean="0"/>
              <a:t>Less </a:t>
            </a:r>
            <a:r>
              <a:rPr lang="en-US" dirty="0"/>
              <a:t>affected by memory contention compared to threads</a:t>
            </a:r>
            <a:r>
              <a:rPr lang="en-US" dirty="0" smtClean="0"/>
              <a:t>.</a:t>
            </a:r>
            <a:endParaRPr lang="tr-TR" dirty="0" smtClean="0"/>
          </a:p>
          <a:p>
            <a:r>
              <a:rPr lang="en-US" dirty="0" smtClean="0"/>
              <a:t>Communication </a:t>
            </a:r>
            <a:r>
              <a:rPr lang="en-US" dirty="0"/>
              <a:t>overhead can still limit performance, but in </a:t>
            </a:r>
            <a:r>
              <a:rPr lang="tr-TR" dirty="0" smtClean="0"/>
              <a:t>this</a:t>
            </a:r>
            <a:r>
              <a:rPr lang="en-US" dirty="0" smtClean="0"/>
              <a:t> </a:t>
            </a:r>
            <a:r>
              <a:rPr lang="en-US" dirty="0"/>
              <a:t>case, the speedup remains consistent with increasing </a:t>
            </a:r>
            <a:r>
              <a:rPr lang="tr-TR" dirty="0" smtClean="0"/>
              <a:t>clusters.</a:t>
            </a:r>
            <a:endParaRPr lang="tr-TR" dirty="0"/>
          </a:p>
        </p:txBody>
      </p:sp>
      <p:sp>
        <p:nvSpPr>
          <p:cNvPr id="16" name="Metin Yer Tutucusu 15"/>
          <p:cNvSpPr>
            <a:spLocks noGrp="1"/>
          </p:cNvSpPr>
          <p:nvPr>
            <p:ph type="body" sz="quarter" idx="3"/>
          </p:nvPr>
        </p:nvSpPr>
        <p:spPr>
          <a:xfrm>
            <a:off x="6400808" y="2249485"/>
            <a:ext cx="4646602" cy="493715"/>
          </a:xfrm>
        </p:spPr>
        <p:txBody>
          <a:bodyPr/>
          <a:lstStyle/>
          <a:p>
            <a:r>
              <a:rPr lang="tr-TR" dirty="0" smtClean="0"/>
              <a:t>mpı</a:t>
            </a:r>
            <a:endParaRPr lang="tr-TR" dirty="0"/>
          </a:p>
        </p:txBody>
      </p:sp>
      <p:sp>
        <p:nvSpPr>
          <p:cNvPr id="17" name="İçerik Yer Tutucusu 16"/>
          <p:cNvSpPr>
            <a:spLocks noGrp="1"/>
          </p:cNvSpPr>
          <p:nvPr>
            <p:ph sz="quarter" idx="4"/>
          </p:nvPr>
        </p:nvSpPr>
        <p:spPr>
          <a:xfrm>
            <a:off x="1370019" y="2895598"/>
            <a:ext cx="4875210" cy="2717801"/>
          </a:xfrm>
        </p:spPr>
        <p:txBody>
          <a:bodyPr>
            <a:normAutofit fontScale="70000" lnSpcReduction="20000"/>
          </a:bodyPr>
          <a:lstStyle/>
          <a:p>
            <a:r>
              <a:rPr lang="en-US" dirty="0"/>
              <a:t>More efficient with smaller numbers of threads because threads share memory, allowing fast access to shared data</a:t>
            </a:r>
            <a:r>
              <a:rPr lang="en-US" dirty="0" smtClean="0"/>
              <a:t>.</a:t>
            </a:r>
            <a:endParaRPr lang="tr-TR" dirty="0" smtClean="0"/>
          </a:p>
          <a:p>
            <a:r>
              <a:rPr lang="en-US" dirty="0" smtClean="0"/>
              <a:t>Performance </a:t>
            </a:r>
            <a:r>
              <a:rPr lang="en-US" dirty="0"/>
              <a:t>can degrade with too many threads due to increased synchronization and memory contention</a:t>
            </a:r>
            <a:r>
              <a:rPr lang="en-US" dirty="0" smtClean="0"/>
              <a:t>.</a:t>
            </a:r>
            <a:endParaRPr lang="tr-TR" dirty="0" smtClean="0"/>
          </a:p>
          <a:p>
            <a:r>
              <a:rPr lang="en-US" dirty="0" smtClean="0"/>
              <a:t>Optimal </a:t>
            </a:r>
            <a:r>
              <a:rPr lang="en-US" dirty="0"/>
              <a:t>performance is achieved with fewer threads, after which managing thread contention and overhead becomes a problem.</a:t>
            </a:r>
            <a:endParaRPr lang="tr-TR" dirty="0"/>
          </a:p>
        </p:txBody>
      </p:sp>
    </p:spTree>
    <p:extLst>
      <p:ext uri="{BB962C8B-B14F-4D97-AF65-F5344CB8AC3E}">
        <p14:creationId xmlns:p14="http://schemas.microsoft.com/office/powerpoint/2010/main" val="24369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title"/>
          </p:nvPr>
        </p:nvSpPr>
        <p:spPr/>
        <p:txBody>
          <a:bodyPr/>
          <a:lstStyle/>
          <a:p>
            <a:r>
              <a:rPr lang="tr-TR" dirty="0" smtClean="0"/>
              <a:t>Conclusıons</a:t>
            </a:r>
            <a:endParaRPr lang="tr-TR" dirty="0"/>
          </a:p>
        </p:txBody>
      </p:sp>
      <p:sp>
        <p:nvSpPr>
          <p:cNvPr id="4" name="Metin Yer Tutucusu 3"/>
          <p:cNvSpPr>
            <a:spLocks noGrp="1"/>
          </p:cNvSpPr>
          <p:nvPr>
            <p:ph idx="1"/>
          </p:nvPr>
        </p:nvSpPr>
        <p:spPr/>
        <p:txBody>
          <a:bodyPr>
            <a:normAutofit/>
          </a:bodyPr>
          <a:lstStyle/>
          <a:p>
            <a:r>
              <a:rPr lang="en-US" sz="2000" dirty="0"/>
              <a:t>The </a:t>
            </a:r>
            <a:r>
              <a:rPr lang="en-US" sz="2000" b="1" dirty="0"/>
              <a:t>MPI</a:t>
            </a:r>
            <a:r>
              <a:rPr lang="en-US" sz="2000" dirty="0"/>
              <a:t> approach is consistently faster and scales more effectively as you increase the number of processes, especially as you reach higher numbers of clusters. It seems well-optimized for your workload, likely due to the isolated nature of the processes and efficient memory </a:t>
            </a:r>
            <a:r>
              <a:rPr lang="en-US" sz="2000" dirty="0" smtClean="0"/>
              <a:t>management</a:t>
            </a:r>
            <a:r>
              <a:rPr lang="tr-TR" sz="2000" dirty="0" smtClean="0"/>
              <a:t>.</a:t>
            </a:r>
          </a:p>
          <a:p>
            <a:r>
              <a:rPr lang="en-US" sz="2000" dirty="0"/>
              <a:t>The </a:t>
            </a:r>
            <a:r>
              <a:rPr lang="en-US" sz="2000" b="1" dirty="0"/>
              <a:t>thread-based approach</a:t>
            </a:r>
            <a:r>
              <a:rPr lang="en-US" sz="2000" dirty="0"/>
              <a:t> shows clear speedup with increasing threads but suffers from overhead at higher thread counts. It’s fast up to about 9 threads but becomes less efficient as you push beyond that due to the additional management overhead.</a:t>
            </a:r>
            <a:endParaRPr lang="tr-TR" sz="2000" dirty="0"/>
          </a:p>
        </p:txBody>
      </p:sp>
    </p:spTree>
    <p:extLst>
      <p:ext uri="{BB962C8B-B14F-4D97-AF65-F5344CB8AC3E}">
        <p14:creationId xmlns:p14="http://schemas.microsoft.com/office/powerpoint/2010/main" val="4057348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Devre</Template>
  <TotalTime>262</TotalTime>
  <Words>436</Words>
  <Application>Microsoft Office PowerPoint</Application>
  <PresentationFormat>Geniş ekran</PresentationFormat>
  <Paragraphs>41</Paragraphs>
  <Slides>9</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Trebuchet MS</vt:lpstr>
      <vt:lpstr>Tw Cen MT</vt:lpstr>
      <vt:lpstr>Devre</vt:lpstr>
      <vt:lpstr>Parellel programmıng test results –  Threads vs. mpı VS. OPENMp vs. CUDA</vt:lpstr>
      <vt:lpstr>threads</vt:lpstr>
      <vt:lpstr>Mpı</vt:lpstr>
      <vt:lpstr>Openmp</vt:lpstr>
      <vt:lpstr>CUDA</vt:lpstr>
      <vt:lpstr>PowerPoint Sunusu</vt:lpstr>
      <vt:lpstr>PowerPoint Sunusu</vt:lpstr>
      <vt:lpstr>Summary of Key Dıfferences</vt:lpstr>
      <vt:lpstr>Conclusıons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ENIX</dc:creator>
  <cp:lastModifiedBy>Ebru ÇAKAR</cp:lastModifiedBy>
  <cp:revision>35</cp:revision>
  <dcterms:created xsi:type="dcterms:W3CDTF">2025-03-20T19:33:40Z</dcterms:created>
  <dcterms:modified xsi:type="dcterms:W3CDTF">2025-05-03T17:29:43Z</dcterms:modified>
</cp:coreProperties>
</file>