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9" r:id="rId2"/>
    <p:sldId id="257" r:id="rId3"/>
    <p:sldId id="258" r:id="rId4"/>
    <p:sldId id="262" r:id="rId5"/>
    <p:sldId id="261" r:id="rId6"/>
    <p:sldId id="260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8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Thread</c:v>
                </c:pt>
                <c:pt idx="1">
                  <c:v>3 Thread</c:v>
                </c:pt>
                <c:pt idx="2">
                  <c:v>6 Thread</c:v>
                </c:pt>
                <c:pt idx="3">
                  <c:v>9 Thread</c:v>
                </c:pt>
                <c:pt idx="4">
                  <c:v>12 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1.1472E-2</c:v>
                </c:pt>
                <c:pt idx="1">
                  <c:v>5.679E-3</c:v>
                </c:pt>
                <c:pt idx="2">
                  <c:v>4.3889999999999997E-3</c:v>
                </c:pt>
                <c:pt idx="3">
                  <c:v>3.1749999999999999E-3</c:v>
                </c:pt>
                <c:pt idx="4">
                  <c:v>4.9579999999999997E-3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CA-4A55-8C55-BFC126276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93196383"/>
        <c:axId val="93202623"/>
      </c:lineChart>
      <c:catAx>
        <c:axId val="9319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202623"/>
        <c:crosses val="autoZero"/>
        <c:auto val="1"/>
        <c:lblAlgn val="ctr"/>
        <c:lblOffset val="100"/>
        <c:noMultiLvlLbl val="0"/>
      </c:catAx>
      <c:valAx>
        <c:axId val="9320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1963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r-T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Sayfa1!$A$2:$A$6</c:f>
              <c:strCache>
                <c:ptCount val="5"/>
                <c:pt idx="0">
                  <c:v>1 Cluster</c:v>
                </c:pt>
                <c:pt idx="1">
                  <c:v>3 Cluster</c:v>
                </c:pt>
                <c:pt idx="2">
                  <c:v>6 Cluster</c:v>
                </c:pt>
                <c:pt idx="3">
                  <c:v>9 Cluster</c:v>
                </c:pt>
                <c:pt idx="4">
                  <c:v>12 Cluster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1.3495E-2</c:v>
                </c:pt>
                <c:pt idx="1">
                  <c:v>2.967E-3</c:v>
                </c:pt>
                <c:pt idx="2">
                  <c:v>2.4399999999999999E-3</c:v>
                </c:pt>
                <c:pt idx="3">
                  <c:v>2.147E-3</c:v>
                </c:pt>
                <c:pt idx="4">
                  <c:v>1.5839999999999999E-3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6-4F71-BE43-FF6562E6CC3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68076607"/>
        <c:axId val="1768073695"/>
      </c:lineChart>
      <c:catAx>
        <c:axId val="1768076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768073695"/>
        <c:crosses val="autoZero"/>
        <c:auto val="1"/>
        <c:lblAlgn val="ctr"/>
        <c:lblOffset val="100"/>
        <c:noMultiLvlLbl val="0"/>
      </c:catAx>
      <c:valAx>
        <c:axId val="176807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768076607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DAFA-B29C-4D69-8320-55DB4F2C1632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D4D19-1285-4AD6-A489-9B17F26175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700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9102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197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50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1818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35493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3839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35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937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63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991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289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82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834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9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031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dirty="0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5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EE42-8222-486F-A514-5A23D68216E1}" type="datetimeFigureOut">
              <a:rPr lang="tr-TR" smtClean="0"/>
              <a:t>28.03.2025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8FEE-9D8A-4B59-B409-83A6BBF0988C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1886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Parellel</a:t>
            </a:r>
            <a:r>
              <a:rPr lang="tr-TR" dirty="0" smtClean="0"/>
              <a:t> </a:t>
            </a:r>
            <a:r>
              <a:rPr lang="tr-TR" dirty="0" smtClean="0"/>
              <a:t>programmıng</a:t>
            </a:r>
            <a:r>
              <a:rPr lang="tr-TR" dirty="0" smtClean="0"/>
              <a:t> test </a:t>
            </a:r>
            <a:r>
              <a:rPr lang="tr-TR" dirty="0" smtClean="0"/>
              <a:t>results</a:t>
            </a:r>
            <a:r>
              <a:rPr lang="tr-TR" dirty="0" smtClean="0"/>
              <a:t> - </a:t>
            </a:r>
            <a:r>
              <a:rPr lang="tr-TR" dirty="0" smtClean="0">
                <a:solidFill>
                  <a:srgbClr val="FF0000"/>
                </a:solidFill>
              </a:rPr>
              <a:t>Threads</a:t>
            </a:r>
            <a:r>
              <a:rPr lang="tr-TR" dirty="0" smtClean="0">
                <a:solidFill>
                  <a:srgbClr val="FF0000"/>
                </a:solidFill>
              </a:rPr>
              <a:t> vs. </a:t>
            </a:r>
            <a:r>
              <a:rPr lang="tr-TR" dirty="0" smtClean="0">
                <a:solidFill>
                  <a:srgbClr val="FF0000"/>
                </a:solidFill>
              </a:rPr>
              <a:t>mpı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Alt Başlık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-6 CORE</a:t>
            </a:r>
          </a:p>
          <a:p>
            <a:r>
              <a:rPr lang="tr-TR" dirty="0" smtClean="0"/>
              <a:t>-12 </a:t>
            </a:r>
            <a:r>
              <a:rPr lang="tr-TR" dirty="0" smtClean="0"/>
              <a:t>threads</a:t>
            </a:r>
            <a:r>
              <a:rPr lang="tr-TR" dirty="0" smtClean="0"/>
              <a:t> (</a:t>
            </a:r>
            <a:r>
              <a:rPr lang="tr-TR" dirty="0" smtClean="0"/>
              <a:t>hyper</a:t>
            </a:r>
            <a:r>
              <a:rPr lang="tr-TR" dirty="0" smtClean="0"/>
              <a:t> </a:t>
            </a:r>
            <a:r>
              <a:rPr lang="tr-TR" dirty="0" smtClean="0"/>
              <a:t>threadıng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078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3713514598"/>
              </p:ext>
            </p:extLst>
          </p:nvPr>
        </p:nvGraphicFramePr>
        <p:xfrm>
          <a:off x="2032000" y="1597892"/>
          <a:ext cx="8128000" cy="4540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Box </a:t>
            </a:r>
            <a:r>
              <a:rPr lang="tr-TR" dirty="0" smtClean="0"/>
              <a:t>blur</a:t>
            </a:r>
            <a:r>
              <a:rPr lang="tr-TR" dirty="0" smtClean="0"/>
              <a:t> </a:t>
            </a:r>
            <a:r>
              <a:rPr lang="tr-TR" dirty="0" smtClean="0"/>
              <a:t>wıth</a:t>
            </a:r>
            <a:r>
              <a:rPr lang="tr-TR" dirty="0" smtClean="0"/>
              <a:t> </a:t>
            </a:r>
            <a:r>
              <a:rPr lang="tr-TR" dirty="0" smtClean="0"/>
              <a:t>kernel</a:t>
            </a:r>
            <a:r>
              <a:rPr lang="tr-TR" dirty="0" smtClean="0"/>
              <a:t> - </a:t>
            </a:r>
            <a:r>
              <a:rPr lang="tr-TR" dirty="0" smtClean="0">
                <a:solidFill>
                  <a:srgbClr val="FF0000"/>
                </a:solidFill>
              </a:rPr>
              <a:t>threads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8285738" y="618518"/>
            <a:ext cx="2761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Shared</a:t>
            </a:r>
            <a:r>
              <a:rPr lang="tr-TR" dirty="0" smtClean="0"/>
              <a:t> </a:t>
            </a:r>
            <a:r>
              <a:rPr lang="tr-TR" dirty="0" smtClean="0"/>
              <a:t>memory</a:t>
            </a:r>
            <a:r>
              <a:rPr lang="tr-TR" dirty="0" smtClean="0"/>
              <a:t> </a:t>
            </a:r>
            <a:r>
              <a:rPr lang="tr-TR" dirty="0" smtClean="0"/>
              <a:t>space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Sycronization</a:t>
            </a:r>
            <a:r>
              <a:rPr lang="tr-TR" dirty="0" smtClean="0"/>
              <a:t> </a:t>
            </a:r>
            <a:r>
              <a:rPr lang="tr-TR" dirty="0" smtClean="0"/>
              <a:t>issues</a:t>
            </a:r>
            <a:r>
              <a:rPr lang="tr-TR" dirty="0" smtClean="0"/>
              <a:t> on </a:t>
            </a:r>
            <a:r>
              <a:rPr lang="tr-TR" dirty="0" smtClean="0"/>
              <a:t>writing</a:t>
            </a:r>
            <a:r>
              <a:rPr lang="tr-TR" dirty="0" smtClean="0"/>
              <a:t> </a:t>
            </a:r>
            <a:r>
              <a:rPr lang="tr-TR" dirty="0" smtClean="0"/>
              <a:t>to</a:t>
            </a:r>
            <a:r>
              <a:rPr lang="tr-TR" dirty="0" smtClean="0"/>
              <a:t> </a:t>
            </a:r>
            <a:r>
              <a:rPr lang="tr-TR" dirty="0" smtClean="0"/>
              <a:t>same</a:t>
            </a:r>
            <a:r>
              <a:rPr lang="tr-TR" dirty="0" smtClean="0"/>
              <a:t> </a:t>
            </a:r>
            <a:r>
              <a:rPr lang="tr-TR" dirty="0" smtClean="0"/>
              <a:t>place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We</a:t>
            </a:r>
            <a:r>
              <a:rPr lang="tr-TR" dirty="0" smtClean="0"/>
              <a:t> </a:t>
            </a:r>
            <a:r>
              <a:rPr lang="tr-TR" dirty="0" smtClean="0"/>
              <a:t>need</a:t>
            </a:r>
            <a:r>
              <a:rPr lang="tr-TR" dirty="0" smtClean="0"/>
              <a:t> </a:t>
            </a:r>
            <a:r>
              <a:rPr lang="tr-TR" dirty="0" smtClean="0"/>
              <a:t>to</a:t>
            </a:r>
            <a:r>
              <a:rPr lang="tr-TR" dirty="0" smtClean="0"/>
              <a:t> </a:t>
            </a:r>
            <a:r>
              <a:rPr lang="tr-TR" dirty="0" smtClean="0"/>
              <a:t>consider</a:t>
            </a:r>
            <a:r>
              <a:rPr lang="tr-TR" dirty="0" smtClean="0"/>
              <a:t> </a:t>
            </a:r>
            <a:r>
              <a:rPr lang="tr-TR" dirty="0" smtClean="0"/>
              <a:t>core</a:t>
            </a:r>
            <a:r>
              <a:rPr lang="tr-TR" dirty="0" smtClean="0"/>
              <a:t> size</a:t>
            </a:r>
            <a:endParaRPr lang="tr-TR" dirty="0"/>
          </a:p>
        </p:txBody>
      </p:sp>
      <p:sp>
        <p:nvSpPr>
          <p:cNvPr id="4" name="Metin kutusu 3"/>
          <p:cNvSpPr txBox="1"/>
          <p:nvPr/>
        </p:nvSpPr>
        <p:spPr>
          <a:xfrm>
            <a:off x="3278909" y="3748379"/>
            <a:ext cx="12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%50 </a:t>
            </a:r>
            <a:r>
              <a:rPr lang="tr-TR" dirty="0" smtClean="0"/>
              <a:t>faster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09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Box </a:t>
            </a:r>
            <a:r>
              <a:rPr lang="tr-TR" dirty="0"/>
              <a:t>blur</a:t>
            </a:r>
            <a:r>
              <a:rPr lang="tr-TR" dirty="0"/>
              <a:t> </a:t>
            </a:r>
            <a:r>
              <a:rPr lang="tr-TR" dirty="0"/>
              <a:t>wıth</a:t>
            </a:r>
            <a:r>
              <a:rPr lang="tr-TR" dirty="0"/>
              <a:t> </a:t>
            </a:r>
            <a:r>
              <a:rPr lang="tr-TR" dirty="0" smtClean="0"/>
              <a:t>kernel</a:t>
            </a:r>
            <a:r>
              <a:rPr lang="tr-TR" dirty="0" smtClean="0"/>
              <a:t> - </a:t>
            </a:r>
            <a:r>
              <a:rPr lang="tr-TR" dirty="0" smtClean="0">
                <a:solidFill>
                  <a:srgbClr val="FF0000"/>
                </a:solidFill>
              </a:rPr>
              <a:t>Mpı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5" name="Grafik 4"/>
          <p:cNvGraphicFramePr/>
          <p:nvPr>
            <p:extLst>
              <p:ext uri="{D42A27DB-BD31-4B8C-83A1-F6EECF244321}">
                <p14:modId xmlns:p14="http://schemas.microsoft.com/office/powerpoint/2010/main" val="2395004816"/>
              </p:ext>
            </p:extLst>
          </p:nvPr>
        </p:nvGraphicFramePr>
        <p:xfrm>
          <a:off x="2032000" y="1570182"/>
          <a:ext cx="8128000" cy="456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Metin kutusu 5"/>
          <p:cNvSpPr txBox="1"/>
          <p:nvPr/>
        </p:nvSpPr>
        <p:spPr>
          <a:xfrm>
            <a:off x="7315921" y="646852"/>
            <a:ext cx="3075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Distrubuted</a:t>
            </a:r>
            <a:r>
              <a:rPr lang="tr-TR" dirty="0" smtClean="0"/>
              <a:t> </a:t>
            </a:r>
            <a:r>
              <a:rPr lang="tr-TR" dirty="0" smtClean="0"/>
              <a:t>memory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Communication</a:t>
            </a:r>
            <a:r>
              <a:rPr lang="tr-TR" dirty="0" smtClean="0"/>
              <a:t> </a:t>
            </a:r>
            <a:r>
              <a:rPr lang="tr-TR" dirty="0" smtClean="0"/>
              <a:t>cost</a:t>
            </a:r>
            <a:endParaRPr lang="tr-T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Higher</a:t>
            </a:r>
            <a:r>
              <a:rPr lang="tr-TR" dirty="0" smtClean="0"/>
              <a:t> </a:t>
            </a:r>
            <a:r>
              <a:rPr lang="tr-TR" dirty="0" smtClean="0"/>
              <a:t>memory</a:t>
            </a:r>
            <a:r>
              <a:rPr lang="tr-TR" dirty="0" smtClean="0"/>
              <a:t> </a:t>
            </a:r>
            <a:r>
              <a:rPr lang="tr-TR" dirty="0" smtClean="0"/>
              <a:t>cost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334327" y="4359564"/>
            <a:ext cx="157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%78 </a:t>
            </a:r>
            <a:r>
              <a:rPr lang="tr-TR" dirty="0" smtClean="0"/>
              <a:t>faster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996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1955072"/>
            <a:ext cx="2955636" cy="294785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28" y="1955072"/>
            <a:ext cx="2947856" cy="29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0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Summary</a:t>
            </a:r>
            <a:r>
              <a:rPr lang="tr-TR" dirty="0"/>
              <a:t> of </a:t>
            </a:r>
            <a:r>
              <a:rPr lang="tr-TR" dirty="0"/>
              <a:t>Key</a:t>
            </a:r>
            <a:r>
              <a:rPr lang="tr-TR" dirty="0"/>
              <a:t> </a:t>
            </a:r>
            <a:r>
              <a:rPr lang="tr-TR" dirty="0" smtClean="0"/>
              <a:t>Dıfferences</a:t>
            </a:r>
            <a:endParaRPr lang="tr-TR" dirty="0"/>
          </a:p>
        </p:txBody>
      </p:sp>
      <p:sp>
        <p:nvSpPr>
          <p:cNvPr id="15" name="Metin Yer Tutucusu 14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493714"/>
          </a:xfrm>
        </p:spPr>
        <p:txBody>
          <a:bodyPr/>
          <a:lstStyle/>
          <a:p>
            <a:r>
              <a:rPr lang="tr-TR" dirty="0" smtClean="0"/>
              <a:t>thread</a:t>
            </a:r>
            <a:endParaRPr lang="tr-TR" dirty="0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6400808" y="2895598"/>
            <a:ext cx="4878391" cy="271780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More efficient in handling large-scale parallelism because each process is isolated in memory and communicates explicitly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Scales </a:t>
            </a:r>
            <a:r>
              <a:rPr lang="en-US" dirty="0"/>
              <a:t>better with multiple processes, especially when data can be effectively divided among processes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Less </a:t>
            </a:r>
            <a:r>
              <a:rPr lang="en-US" dirty="0"/>
              <a:t>affected by memory contention compared to threads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Communication </a:t>
            </a:r>
            <a:r>
              <a:rPr lang="en-US" dirty="0"/>
              <a:t>overhead can still limit performance, but in </a:t>
            </a:r>
            <a:r>
              <a:rPr lang="tr-TR" dirty="0" smtClean="0"/>
              <a:t>this</a:t>
            </a:r>
            <a:r>
              <a:rPr lang="en-US" dirty="0" smtClean="0"/>
              <a:t> </a:t>
            </a:r>
            <a:r>
              <a:rPr lang="en-US" dirty="0"/>
              <a:t>case, the speedup remains consistent with increasing </a:t>
            </a:r>
            <a:r>
              <a:rPr lang="tr-TR" dirty="0" smtClean="0"/>
              <a:t>clusters</a:t>
            </a:r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16" name="Metin Yer Tutucusu 15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493715"/>
          </a:xfrm>
        </p:spPr>
        <p:txBody>
          <a:bodyPr/>
          <a:lstStyle/>
          <a:p>
            <a:r>
              <a:rPr lang="tr-TR" dirty="0" smtClean="0"/>
              <a:t>mpı</a:t>
            </a:r>
            <a:endParaRPr lang="tr-TR" dirty="0"/>
          </a:p>
        </p:txBody>
      </p:sp>
      <p:sp>
        <p:nvSpPr>
          <p:cNvPr id="17" name="İçerik Yer Tutucusu 16"/>
          <p:cNvSpPr>
            <a:spLocks noGrp="1"/>
          </p:cNvSpPr>
          <p:nvPr>
            <p:ph sz="quarter" idx="4"/>
          </p:nvPr>
        </p:nvSpPr>
        <p:spPr>
          <a:xfrm>
            <a:off x="1370019" y="2895598"/>
            <a:ext cx="4875210" cy="2717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More efficient with smaller numbers of threads because threads share memory, allowing fast access to shared data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Performance </a:t>
            </a:r>
            <a:r>
              <a:rPr lang="en-US" dirty="0"/>
              <a:t>can degrade with too many threads due to increased synchronization and memory contention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dirty="0" smtClean="0"/>
              <a:t>Optimal </a:t>
            </a:r>
            <a:r>
              <a:rPr lang="en-US" dirty="0"/>
              <a:t>performance is achieved with fewer threads, after which managing thread contention and overhead becomes a problem.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69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nvan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Conclusıons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MPI</a:t>
            </a:r>
            <a:r>
              <a:rPr lang="en-US" sz="2000" dirty="0"/>
              <a:t> approach is consistently faster and scales more effectively as you increase the number of processes, especially as you reach higher numbers of clusters. It seems well-optimized for your workload, likely due to the isolated nature of the processes and efficient memory </a:t>
            </a:r>
            <a:r>
              <a:rPr lang="en-US" sz="2000" dirty="0" smtClean="0"/>
              <a:t>management</a:t>
            </a:r>
            <a:r>
              <a:rPr lang="tr-TR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thread-based approach</a:t>
            </a:r>
            <a:r>
              <a:rPr lang="en-US" sz="2000" dirty="0"/>
              <a:t> shows clear speedup with increasing threads but suffers from overhead at higher thread counts. It’s fast up to about 9 threads but becomes less efficient as you push beyond that due to the additional management overhead.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0573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221</TotalTime>
  <Words>273</Words>
  <Application>Microsoft Office PowerPoint</Application>
  <PresentationFormat>Geniş ekran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Devre</vt:lpstr>
      <vt:lpstr>Parellel programmıng test results - Threads vs. mpı</vt:lpstr>
      <vt:lpstr>Box blur wıth kernel - threads</vt:lpstr>
      <vt:lpstr>Box blur wıth kernel - Mpı</vt:lpstr>
      <vt:lpstr>PowerPoint Sunusu</vt:lpstr>
      <vt:lpstr>Summary of Key Dıfferences</vt:lpstr>
      <vt:lpstr>Conclusıons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ENIX</dc:creator>
  <cp:lastModifiedBy>ENIX</cp:lastModifiedBy>
  <cp:revision>23</cp:revision>
  <dcterms:created xsi:type="dcterms:W3CDTF">2025-03-20T19:33:40Z</dcterms:created>
  <dcterms:modified xsi:type="dcterms:W3CDTF">2025-03-28T08:24:46Z</dcterms:modified>
</cp:coreProperties>
</file>