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9" r:id="rId2"/>
    <p:sldId id="257" r:id="rId3"/>
    <p:sldId id="263" r:id="rId4"/>
    <p:sldId id="264" r:id="rId5"/>
    <p:sldId id="262" r:id="rId6"/>
    <p:sldId id="261" r:id="rId7"/>
    <p:sldId id="260" r:id="rId8"/>
    <p:sldId id="265" r:id="rId9"/>
    <p:sldId id="266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8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Thread</c:v>
                </c:pt>
                <c:pt idx="1">
                  <c:v>3 Thread</c:v>
                </c:pt>
                <c:pt idx="2">
                  <c:v>6 Thread</c:v>
                </c:pt>
                <c:pt idx="3">
                  <c:v>9 Thread</c:v>
                </c:pt>
                <c:pt idx="4">
                  <c:v>12 Thread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1.1472E-2</c:v>
                </c:pt>
                <c:pt idx="1">
                  <c:v>5.679E-3</c:v>
                </c:pt>
                <c:pt idx="2">
                  <c:v>4.3889999999999997E-3</c:v>
                </c:pt>
                <c:pt idx="3">
                  <c:v>3.1749999999999999E-3</c:v>
                </c:pt>
                <c:pt idx="4">
                  <c:v>4.9579999999999997E-3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CA-4A55-8C55-BFC126276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3196383"/>
        <c:axId val="93202623"/>
      </c:lineChart>
      <c:catAx>
        <c:axId val="9319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02623"/>
        <c:crosses val="autoZero"/>
        <c:auto val="1"/>
        <c:lblAlgn val="ctr"/>
        <c:lblOffset val="100"/>
        <c:noMultiLvlLbl val="0"/>
      </c:catAx>
      <c:valAx>
        <c:axId val="93202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963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Speed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Cluster</c:v>
                </c:pt>
                <c:pt idx="1">
                  <c:v>3 Cluster</c:v>
                </c:pt>
                <c:pt idx="2">
                  <c:v>6 Cluster</c:v>
                </c:pt>
                <c:pt idx="3">
                  <c:v>9 Cluster</c:v>
                </c:pt>
                <c:pt idx="4">
                  <c:v>12 Cluster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5.1799999999999997E-3</c:v>
                </c:pt>
                <c:pt idx="1">
                  <c:v>2.0040000000000001E-3</c:v>
                </c:pt>
                <c:pt idx="2">
                  <c:v>9.9700000000000006E-4</c:v>
                </c:pt>
                <c:pt idx="3">
                  <c:v>9.990000000000001E-4</c:v>
                </c:pt>
                <c:pt idx="4">
                  <c:v>1.1900000000000001E-3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84-4813-8D76-0ED51209B4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81154543"/>
        <c:axId val="281161199"/>
      </c:lineChart>
      <c:catAx>
        <c:axId val="281154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161199"/>
        <c:crosses val="autoZero"/>
        <c:auto val="1"/>
        <c:lblAlgn val="ctr"/>
        <c:lblOffset val="100"/>
        <c:noMultiLvlLbl val="0"/>
      </c:catAx>
      <c:valAx>
        <c:axId val="28116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15454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for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Thread</c:v>
                </c:pt>
                <c:pt idx="1">
                  <c:v>3 Thread</c:v>
                </c:pt>
                <c:pt idx="2">
                  <c:v>6 Thread</c:v>
                </c:pt>
                <c:pt idx="3">
                  <c:v>9 Thread</c:v>
                </c:pt>
                <c:pt idx="4">
                  <c:v>12 Thread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6.1850000000000004E-3</c:v>
                </c:pt>
                <c:pt idx="1">
                  <c:v>2.771E-3</c:v>
                </c:pt>
                <c:pt idx="2">
                  <c:v>2.9789999999999999E-3</c:v>
                </c:pt>
                <c:pt idx="3">
                  <c:v>2.581E-3</c:v>
                </c:pt>
                <c:pt idx="4">
                  <c:v>3.1510000000000002E-3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0-4961-98AD-9448B3D25D6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78838656"/>
        <c:axId val="678839072"/>
      </c:lineChart>
      <c:catAx>
        <c:axId val="67883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839072"/>
        <c:crosses val="autoZero"/>
        <c:auto val="1"/>
        <c:lblAlgn val="ctr"/>
        <c:lblOffset val="100"/>
        <c:noMultiLvlLbl val="0"/>
      </c:catAx>
      <c:valAx>
        <c:axId val="67883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838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69562007874016"/>
          <c:y val="4.3670210491070491E-2"/>
          <c:w val="0.86955437992125983"/>
          <c:h val="0.83289660611429928"/>
        </c:manualLayout>
      </c:layout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Seri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Sayfa1!$A$2:$A$5</c:f>
              <c:strCache>
                <c:ptCount val="4"/>
                <c:pt idx="0">
                  <c:v>Serial</c:v>
                </c:pt>
                <c:pt idx="1">
                  <c:v>CUDA-8x8</c:v>
                </c:pt>
                <c:pt idx="2">
                  <c:v>CUDA-16x16</c:v>
                </c:pt>
                <c:pt idx="3">
                  <c:v>CUDA-32x32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2.7146E-2</c:v>
                </c:pt>
                <c:pt idx="1">
                  <c:v>2.33E-4</c:v>
                </c:pt>
                <c:pt idx="2">
                  <c:v>1.7699999999999999E-4</c:v>
                </c:pt>
                <c:pt idx="3">
                  <c:v>2.41E-4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9D-4215-B2D7-63F762853C8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44031471"/>
        <c:axId val="1944036047"/>
      </c:lineChart>
      <c:catAx>
        <c:axId val="19440314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36047"/>
        <c:crosses val="autoZero"/>
        <c:auto val="1"/>
        <c:lblAlgn val="ctr"/>
        <c:lblOffset val="100"/>
        <c:noMultiLvlLbl val="0"/>
      </c:catAx>
      <c:valAx>
        <c:axId val="1944036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31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6DAFA-B29C-4D69-8320-55DB4F2C1632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D4D19-1285-4AD6-A489-9B17F26175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700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D4D19-1285-4AD6-A489-9B17F26175BB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713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910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197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53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50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181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549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383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2359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93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63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91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289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821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834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29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031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3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EE42-8222-486F-A514-5A23D68216E1}" type="datetimeFigureOut">
              <a:rPr lang="tr-TR" smtClean="0"/>
              <a:t>6.05.2025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1886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Parellel programmıng test </a:t>
            </a:r>
            <a:r>
              <a:rPr lang="tr-TR" dirty="0" smtClean="0"/>
              <a:t>results</a:t>
            </a:r>
            <a:r>
              <a:rPr lang="tr-TR" dirty="0" smtClean="0"/>
              <a:t> – </a:t>
            </a:r>
            <a:br>
              <a:rPr lang="tr-TR" dirty="0" smtClean="0"/>
            </a:br>
            <a:r>
              <a:rPr lang="tr-TR" dirty="0" smtClean="0">
                <a:solidFill>
                  <a:srgbClr val="FF0000"/>
                </a:solidFill>
              </a:rPr>
              <a:t>Threads</a:t>
            </a:r>
            <a:r>
              <a:rPr lang="tr-TR" dirty="0" smtClean="0">
                <a:solidFill>
                  <a:srgbClr val="FF0000"/>
                </a:solidFill>
              </a:rPr>
              <a:t> vs. </a:t>
            </a:r>
            <a:r>
              <a:rPr lang="tr-TR" dirty="0" smtClean="0">
                <a:solidFill>
                  <a:srgbClr val="FF0000"/>
                </a:solidFill>
              </a:rPr>
              <a:t>mpı</a:t>
            </a:r>
            <a:r>
              <a:rPr lang="tr-TR" dirty="0" smtClean="0">
                <a:solidFill>
                  <a:srgbClr val="FF0000"/>
                </a:solidFill>
              </a:rPr>
              <a:t> VS. </a:t>
            </a:r>
            <a:r>
              <a:rPr lang="tr-TR" dirty="0" smtClean="0">
                <a:solidFill>
                  <a:srgbClr val="FF0000"/>
                </a:solidFill>
              </a:rPr>
              <a:t>OPENMp</a:t>
            </a:r>
            <a:r>
              <a:rPr lang="tr-TR" dirty="0" smtClean="0">
                <a:solidFill>
                  <a:srgbClr val="FF0000"/>
                </a:solidFill>
              </a:rPr>
              <a:t> vs. CUDA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-6 CORE</a:t>
            </a:r>
          </a:p>
          <a:p>
            <a:r>
              <a:rPr lang="tr-TR" dirty="0" smtClean="0"/>
              <a:t>-12 threads (hyper </a:t>
            </a:r>
            <a:r>
              <a:rPr lang="tr-TR" dirty="0" smtClean="0"/>
              <a:t>threadıng</a:t>
            </a:r>
            <a:r>
              <a:rPr lang="tr-TR" dirty="0" smtClean="0"/>
              <a:t>)</a:t>
            </a:r>
          </a:p>
          <a:p>
            <a:r>
              <a:rPr lang="tr-TR" dirty="0" smtClean="0"/>
              <a:t>-</a:t>
            </a:r>
            <a:r>
              <a:rPr lang="tr-TR" dirty="0" smtClean="0"/>
              <a:t>nvıdıa</a:t>
            </a:r>
            <a:r>
              <a:rPr lang="tr-TR" dirty="0" smtClean="0"/>
              <a:t> </a:t>
            </a:r>
            <a:r>
              <a:rPr lang="tr-TR" dirty="0" smtClean="0"/>
              <a:t>geforce</a:t>
            </a:r>
            <a:r>
              <a:rPr lang="tr-TR" dirty="0" smtClean="0"/>
              <a:t> </a:t>
            </a:r>
            <a:r>
              <a:rPr lang="tr-TR" dirty="0" smtClean="0"/>
              <a:t>gtx</a:t>
            </a:r>
            <a:r>
              <a:rPr lang="tr-TR" dirty="0" smtClean="0"/>
              <a:t> 1650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07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k 5"/>
          <p:cNvGraphicFramePr/>
          <p:nvPr>
            <p:extLst>
              <p:ext uri="{D42A27DB-BD31-4B8C-83A1-F6EECF244321}">
                <p14:modId xmlns:p14="http://schemas.microsoft.com/office/powerpoint/2010/main" val="3713514598"/>
              </p:ext>
            </p:extLst>
          </p:nvPr>
        </p:nvGraphicFramePr>
        <p:xfrm>
          <a:off x="2032000" y="1597892"/>
          <a:ext cx="8128000" cy="4540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threads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8285738" y="618518"/>
            <a:ext cx="2761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Shared memory space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Sycronization issues on writing to same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We need to consider core size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3278909" y="3748379"/>
            <a:ext cx="128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%50 faster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09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Mpı</a:t>
            </a:r>
            <a:endParaRPr lang="tr-TR" dirty="0"/>
          </a:p>
        </p:txBody>
      </p:sp>
      <p:graphicFrame>
        <p:nvGraphicFramePr>
          <p:cNvPr id="5" name="Grafik 4"/>
          <p:cNvGraphicFramePr/>
          <p:nvPr>
            <p:extLst>
              <p:ext uri="{D42A27DB-BD31-4B8C-83A1-F6EECF244321}">
                <p14:modId xmlns:p14="http://schemas.microsoft.com/office/powerpoint/2010/main" val="1900875943"/>
              </p:ext>
            </p:extLst>
          </p:nvPr>
        </p:nvGraphicFramePr>
        <p:xfrm>
          <a:off x="2032000" y="1607128"/>
          <a:ext cx="8128000" cy="4531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3232728" y="4002040"/>
            <a:ext cx="14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%61 </a:t>
            </a:r>
            <a:r>
              <a:rPr lang="tr-TR" dirty="0" smtClean="0"/>
              <a:t>faster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7315921" y="646852"/>
            <a:ext cx="3075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Distrubuted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Communication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Higher memory cost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33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Openmp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5" name="Grafik 4"/>
          <p:cNvGraphicFramePr/>
          <p:nvPr>
            <p:extLst>
              <p:ext uri="{D42A27DB-BD31-4B8C-83A1-F6EECF244321}">
                <p14:modId xmlns:p14="http://schemas.microsoft.com/office/powerpoint/2010/main" val="1264052106"/>
              </p:ext>
            </p:extLst>
          </p:nvPr>
        </p:nvGraphicFramePr>
        <p:xfrm>
          <a:off x="2032000" y="1671782"/>
          <a:ext cx="8128000" cy="446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6262253" y="489826"/>
            <a:ext cx="338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#pragma </a:t>
            </a:r>
            <a:r>
              <a:rPr lang="tr-TR" dirty="0">
                <a:solidFill>
                  <a:schemeClr val="accent1"/>
                </a:solidFill>
              </a:rPr>
              <a:t>omp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smtClean="0">
                <a:solidFill>
                  <a:schemeClr val="accent1"/>
                </a:solidFill>
              </a:rPr>
              <a:t>parallel</a:t>
            </a:r>
            <a:r>
              <a:rPr lang="tr-TR" dirty="0" smtClean="0">
                <a:solidFill>
                  <a:schemeClr val="accent1"/>
                </a:solidFill>
              </a:rPr>
              <a:t> </a:t>
            </a:r>
            <a:r>
              <a:rPr lang="tr-TR" dirty="0" smtClean="0">
                <a:solidFill>
                  <a:schemeClr val="accent1"/>
                </a:solidFill>
              </a:rPr>
              <a:t>for</a:t>
            </a:r>
            <a:endParaRPr lang="tr-T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6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955072"/>
            <a:ext cx="2955636" cy="294785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28" y="1955072"/>
            <a:ext cx="2947856" cy="294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Summary of Key </a:t>
            </a:r>
            <a:r>
              <a:rPr lang="tr-TR" dirty="0" smtClean="0"/>
              <a:t>Dıfferences</a:t>
            </a:r>
            <a:endParaRPr lang="tr-TR" dirty="0"/>
          </a:p>
        </p:txBody>
      </p:sp>
      <p:sp>
        <p:nvSpPr>
          <p:cNvPr id="15" name="Metin Yer Tutucusu 14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493714"/>
          </a:xfrm>
        </p:spPr>
        <p:txBody>
          <a:bodyPr/>
          <a:lstStyle/>
          <a:p>
            <a:r>
              <a:rPr lang="tr-TR" dirty="0" smtClean="0"/>
              <a:t>thread</a:t>
            </a:r>
            <a:endParaRPr lang="tr-TR" dirty="0"/>
          </a:p>
        </p:txBody>
      </p:sp>
      <p:sp>
        <p:nvSpPr>
          <p:cNvPr id="11" name="İçerik Yer Tutucusu 10"/>
          <p:cNvSpPr>
            <a:spLocks noGrp="1"/>
          </p:cNvSpPr>
          <p:nvPr>
            <p:ph sz="half" idx="2"/>
          </p:nvPr>
        </p:nvSpPr>
        <p:spPr>
          <a:xfrm>
            <a:off x="6400808" y="2895598"/>
            <a:ext cx="4878391" cy="27178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More efficient in handling large-scale parallelism because each process is isolated in memory and communicates explicitly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Scales </a:t>
            </a:r>
            <a:r>
              <a:rPr lang="en-US" dirty="0"/>
              <a:t>better with multiple processes, especially when data can be effectively divided among processes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Less </a:t>
            </a:r>
            <a:r>
              <a:rPr lang="en-US" dirty="0"/>
              <a:t>affected by memory contention compared to threads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Communication </a:t>
            </a:r>
            <a:r>
              <a:rPr lang="en-US" dirty="0"/>
              <a:t>overhead can still limit performance, but in </a:t>
            </a:r>
            <a:r>
              <a:rPr lang="tr-TR" dirty="0" smtClean="0"/>
              <a:t>this</a:t>
            </a:r>
            <a:r>
              <a:rPr lang="en-US" dirty="0" smtClean="0"/>
              <a:t> </a:t>
            </a:r>
            <a:r>
              <a:rPr lang="en-US" dirty="0"/>
              <a:t>case, the speedup remains consistent with increasing </a:t>
            </a:r>
            <a:r>
              <a:rPr lang="tr-TR" dirty="0" smtClean="0"/>
              <a:t>clusters.</a:t>
            </a:r>
            <a:endParaRPr lang="tr-TR" dirty="0"/>
          </a:p>
        </p:txBody>
      </p:sp>
      <p:sp>
        <p:nvSpPr>
          <p:cNvPr id="16" name="Metin Yer Tutucusu 15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493715"/>
          </a:xfrm>
        </p:spPr>
        <p:txBody>
          <a:bodyPr/>
          <a:lstStyle/>
          <a:p>
            <a:r>
              <a:rPr lang="tr-TR" dirty="0" smtClean="0"/>
              <a:t>mpı</a:t>
            </a:r>
            <a:endParaRPr lang="tr-TR" dirty="0"/>
          </a:p>
        </p:txBody>
      </p:sp>
      <p:sp>
        <p:nvSpPr>
          <p:cNvPr id="17" name="İçerik Yer Tutucusu 16"/>
          <p:cNvSpPr>
            <a:spLocks noGrp="1"/>
          </p:cNvSpPr>
          <p:nvPr>
            <p:ph sz="quarter" idx="4"/>
          </p:nvPr>
        </p:nvSpPr>
        <p:spPr>
          <a:xfrm>
            <a:off x="1370019" y="2895598"/>
            <a:ext cx="4875210" cy="2717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More efficient with smaller numbers of threads because threads share memory, allowing fast access to shared data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Performance </a:t>
            </a:r>
            <a:r>
              <a:rPr lang="en-US" dirty="0"/>
              <a:t>can degrade with too many threads due to increased synchronization and memory contention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Optimal </a:t>
            </a:r>
            <a:r>
              <a:rPr lang="en-US" dirty="0"/>
              <a:t>performance is achieved with fewer threads, after which managing thread contention and overhead becomes a problem.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6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van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Conclusıons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MPI</a:t>
            </a:r>
            <a:r>
              <a:rPr lang="en-US" sz="2000" dirty="0"/>
              <a:t> approach is consistently faster and scales more effectively as you increase the number of processes, especially as you reach higher numbers of clusters. It seems well-optimized for your workload, likely due to the isolated nature of the processes and efficient memory </a:t>
            </a:r>
            <a:r>
              <a:rPr lang="en-US" sz="2000" dirty="0" smtClean="0"/>
              <a:t>management</a:t>
            </a:r>
            <a:r>
              <a:rPr lang="tr-TR" sz="2000" dirty="0" smtClean="0"/>
              <a:t>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thread-based approach</a:t>
            </a:r>
            <a:r>
              <a:rPr lang="en-US" sz="2000" dirty="0"/>
              <a:t> shows clear speedup with increasing threads but suffers from overhead at higher thread counts. It’s fast up to about 9 threads but becomes less efficient as you push beyond that due to the additional management overhead.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0573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CUDA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Grafik 4"/>
          <p:cNvGraphicFramePr/>
          <p:nvPr>
            <p:extLst>
              <p:ext uri="{D42A27DB-BD31-4B8C-83A1-F6EECF244321}">
                <p14:modId xmlns:p14="http://schemas.microsoft.com/office/powerpoint/2010/main" val="3949773144"/>
              </p:ext>
            </p:extLst>
          </p:nvPr>
        </p:nvGraphicFramePr>
        <p:xfrm>
          <a:off x="2032000" y="1625600"/>
          <a:ext cx="8128000" cy="4512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6280727" y="286328"/>
            <a:ext cx="3463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Block</a:t>
            </a:r>
            <a:r>
              <a:rPr lang="tr-TR" dirty="0" smtClean="0"/>
              <a:t> size: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8x8 </a:t>
            </a:r>
            <a:r>
              <a:rPr lang="en-US" dirty="0"/>
              <a:t>(64 threads per block</a:t>
            </a:r>
            <a:r>
              <a:rPr lang="en-US" dirty="0" smtClean="0"/>
              <a:t>)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16x16 </a:t>
            </a:r>
            <a:r>
              <a:rPr lang="en-US" dirty="0"/>
              <a:t>(256 threads per block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32x32 (1024 threads per block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3241963" y="6138333"/>
            <a:ext cx="607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optimal performance, you typically want to match the block size to the underlying hardware architecture’s warp size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2927926" y="3881966"/>
            <a:ext cx="170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116 </a:t>
            </a:r>
            <a:r>
              <a:rPr lang="tr-TR" dirty="0" smtClean="0"/>
              <a:t>times</a:t>
            </a:r>
            <a:r>
              <a:rPr lang="tr-TR" dirty="0" smtClean="0"/>
              <a:t> </a:t>
            </a:r>
            <a:r>
              <a:rPr lang="tr-TR" dirty="0" smtClean="0"/>
              <a:t>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0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4" y="1701869"/>
            <a:ext cx="3444854" cy="343578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01800"/>
            <a:ext cx="3454400" cy="34544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82" y="1683257"/>
            <a:ext cx="3454400" cy="34544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676400" y="5237018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Normal</a:t>
            </a:r>
            <a:endParaRPr lang="en-US" dirty="0"/>
          </a:p>
        </p:txBody>
      </p:sp>
      <p:sp>
        <p:nvSpPr>
          <p:cNvPr id="7" name="Metin kutusu 6"/>
          <p:cNvSpPr txBox="1"/>
          <p:nvPr/>
        </p:nvSpPr>
        <p:spPr>
          <a:xfrm>
            <a:off x="5361709" y="5237018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CUDA </a:t>
            </a:r>
            <a:r>
              <a:rPr lang="tr-TR" dirty="0" smtClean="0"/>
              <a:t>output</a:t>
            </a:r>
            <a:endParaRPr lang="en-US" dirty="0"/>
          </a:p>
        </p:txBody>
      </p:sp>
      <p:sp>
        <p:nvSpPr>
          <p:cNvPr id="8" name="Metin kutusu 7"/>
          <p:cNvSpPr txBox="1"/>
          <p:nvPr/>
        </p:nvSpPr>
        <p:spPr>
          <a:xfrm>
            <a:off x="9047018" y="5237018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Serial</a:t>
            </a:r>
            <a:r>
              <a:rPr lang="tr-TR" dirty="0" smtClean="0"/>
              <a:t> </a:t>
            </a:r>
            <a:r>
              <a:rPr lang="tr-TR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83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275</TotalTime>
  <Words>321</Words>
  <Application>Microsoft Office PowerPoint</Application>
  <PresentationFormat>Geniş ekran</PresentationFormat>
  <Paragraphs>40</Paragraphs>
  <Slides>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Devre</vt:lpstr>
      <vt:lpstr>Parellel programmıng test results –  Threads vs. mpı VS. OPENMp vs. CUDA</vt:lpstr>
      <vt:lpstr>threads</vt:lpstr>
      <vt:lpstr>Mpı</vt:lpstr>
      <vt:lpstr>Openmp</vt:lpstr>
      <vt:lpstr>PowerPoint Sunusu</vt:lpstr>
      <vt:lpstr>Summary of Key Dıfferences</vt:lpstr>
      <vt:lpstr>Conclusıons</vt:lpstr>
      <vt:lpstr>CUDA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ENIX</dc:creator>
  <cp:lastModifiedBy>Ebru ÇAKAR</cp:lastModifiedBy>
  <cp:revision>42</cp:revision>
  <dcterms:created xsi:type="dcterms:W3CDTF">2025-03-20T19:33:40Z</dcterms:created>
  <dcterms:modified xsi:type="dcterms:W3CDTF">2025-05-06T12:08:25Z</dcterms:modified>
</cp:coreProperties>
</file>