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9" r:id="rId2"/>
    <p:sldId id="257" r:id="rId3"/>
    <p:sldId id="263" r:id="rId4"/>
    <p:sldId id="264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5.1799999999999997E-3</c:v>
                </c:pt>
                <c:pt idx="1">
                  <c:v>2.0040000000000001E-3</c:v>
                </c:pt>
                <c:pt idx="2">
                  <c:v>9.9700000000000006E-4</c:v>
                </c:pt>
                <c:pt idx="3">
                  <c:v>9.990000000000001E-4</c:v>
                </c:pt>
                <c:pt idx="4">
                  <c:v>1.1900000000000001E-3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84-4813-8D76-0ED51209B4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1154543"/>
        <c:axId val="281161199"/>
      </c:lineChart>
      <c:catAx>
        <c:axId val="28115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61199"/>
        <c:crosses val="autoZero"/>
        <c:auto val="1"/>
        <c:lblAlgn val="ctr"/>
        <c:lblOffset val="100"/>
        <c:noMultiLvlLbl val="0"/>
      </c:catAx>
      <c:valAx>
        <c:axId val="2811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545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for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6.1850000000000004E-3</c:v>
                </c:pt>
                <c:pt idx="1">
                  <c:v>2.771E-3</c:v>
                </c:pt>
                <c:pt idx="2">
                  <c:v>2.9789999999999999E-3</c:v>
                </c:pt>
                <c:pt idx="3">
                  <c:v>2.581E-3</c:v>
                </c:pt>
                <c:pt idx="4">
                  <c:v>3.1510000000000002E-3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0-4961-98AD-9448B3D25D62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 for collapse(2)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Sayfa1!$C$2:$C$6</c:f>
              <c:numCache>
                <c:formatCode>General</c:formatCode>
                <c:ptCount val="5"/>
                <c:pt idx="0">
                  <c:v>8.1779999999999995E-3</c:v>
                </c:pt>
                <c:pt idx="1">
                  <c:v>3.0999999999999999E-3</c:v>
                </c:pt>
                <c:pt idx="2">
                  <c:v>3.1779999999999998E-3</c:v>
                </c:pt>
                <c:pt idx="3">
                  <c:v>2.5739999999999999E-3</c:v>
                </c:pt>
                <c:pt idx="4">
                  <c:v>3.202E-3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7A-4F08-813D-CF0775EB182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8838656"/>
        <c:axId val="678839072"/>
      </c:lineChart>
      <c:catAx>
        <c:axId val="6788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8839072"/>
        <c:crosses val="autoZero"/>
        <c:auto val="1"/>
        <c:lblAlgn val="ctr"/>
        <c:lblOffset val="100"/>
        <c:noMultiLvlLbl val="0"/>
      </c:catAx>
      <c:valAx>
        <c:axId val="67883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8838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DAFA-B29C-4D69-8320-55DB4F2C1632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4D19-1285-4AD6-A489-9B17F26175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0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4D19-1285-4AD6-A489-9B17F26175B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1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181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8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3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9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63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8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9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03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Parellel programmıng test </a:t>
            </a:r>
            <a:r>
              <a:rPr lang="tr-TR" dirty="0" err="1" smtClean="0"/>
              <a:t>results</a:t>
            </a:r>
            <a:r>
              <a:rPr lang="tr-TR" dirty="0" smtClean="0"/>
              <a:t> – </a:t>
            </a:r>
            <a:br>
              <a:rPr lang="tr-TR" dirty="0" smtClean="0"/>
            </a:br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err="1" smtClean="0">
                <a:solidFill>
                  <a:srgbClr val="FF0000"/>
                </a:solidFill>
              </a:rPr>
              <a:t>mpı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err="1" smtClean="0">
                <a:solidFill>
                  <a:srgbClr val="FF0000"/>
                </a:solidFill>
              </a:rPr>
              <a:t>OPENMp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-6 CORE</a:t>
            </a:r>
          </a:p>
          <a:p>
            <a:r>
              <a:rPr lang="tr-TR" dirty="0" smtClean="0"/>
              <a:t>-12 threads (hyper threadıng)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7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713514598"/>
              </p:ext>
            </p:extLst>
          </p:nvPr>
        </p:nvGraphicFramePr>
        <p:xfrm>
          <a:off x="2032000" y="1597892"/>
          <a:ext cx="8128000" cy="4540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285738" y="618518"/>
            <a:ext cx="276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Shared memory 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Sycronization issues on writing to same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We need to consider core size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78909" y="374837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%50 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Mpı</a:t>
            </a:r>
            <a:endParaRPr lang="tr-TR" dirty="0"/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1900875943"/>
              </p:ext>
            </p:extLst>
          </p:nvPr>
        </p:nvGraphicFramePr>
        <p:xfrm>
          <a:off x="2032000" y="1607128"/>
          <a:ext cx="8128000" cy="453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3232728" y="4002040"/>
            <a:ext cx="14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%61 </a:t>
            </a:r>
            <a:r>
              <a:rPr lang="tr-TR" dirty="0" err="1" smtClean="0"/>
              <a:t>faster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7315921" y="646852"/>
            <a:ext cx="307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Distrubuted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Communication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memory cost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3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Openmp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2816103790"/>
              </p:ext>
            </p:extLst>
          </p:nvPr>
        </p:nvGraphicFramePr>
        <p:xfrm>
          <a:off x="2032000" y="1671782"/>
          <a:ext cx="8128000" cy="446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6262253" y="489826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#pragma </a:t>
            </a:r>
            <a:r>
              <a:rPr lang="tr-TR" dirty="0" err="1">
                <a:solidFill>
                  <a:schemeClr val="accent1"/>
                </a:solidFill>
              </a:rPr>
              <a:t>omp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parallel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for</a:t>
            </a:r>
            <a:endParaRPr lang="tr-TR" dirty="0" smtClean="0">
              <a:solidFill>
                <a:schemeClr val="accent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262253" y="988471"/>
            <a:ext cx="3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#pragma </a:t>
            </a:r>
            <a:r>
              <a:rPr lang="tr-TR" dirty="0" err="1">
                <a:solidFill>
                  <a:schemeClr val="accent2"/>
                </a:solidFill>
              </a:rPr>
              <a:t>omp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parallel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for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collapse</a:t>
            </a:r>
            <a:r>
              <a:rPr lang="tr-TR" dirty="0">
                <a:solidFill>
                  <a:schemeClr val="accent2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9008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955072"/>
            <a:ext cx="2955636" cy="294785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28" y="1955072"/>
            <a:ext cx="2947856" cy="29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 of Key </a:t>
            </a:r>
            <a:r>
              <a:rPr lang="tr-TR" dirty="0" smtClean="0"/>
              <a:t>Dıfferences</a:t>
            </a:r>
            <a:endParaRPr lang="tr-TR" dirty="0"/>
          </a:p>
        </p:txBody>
      </p:sp>
      <p:sp>
        <p:nvSpPr>
          <p:cNvPr id="15" name="Metin Yer Tutucusu 14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93714"/>
          </a:xfrm>
        </p:spPr>
        <p:txBody>
          <a:bodyPr/>
          <a:lstStyle/>
          <a:p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6400808" y="2895598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efficient in handling large-scale parallelism because each process is isolated in memory and communicates explicitly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Scales </a:t>
            </a:r>
            <a:r>
              <a:rPr lang="en-US" dirty="0"/>
              <a:t>better with multiple processes, especially when data can be effectively divided among processes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Less </a:t>
            </a:r>
            <a:r>
              <a:rPr lang="en-US" dirty="0"/>
              <a:t>affected by memory contention compared to threads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Communication </a:t>
            </a:r>
            <a:r>
              <a:rPr lang="en-US" dirty="0"/>
              <a:t>overhead can still limit performance, but in </a:t>
            </a:r>
            <a:r>
              <a:rPr lang="tr-TR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case, the speedup remains consistent with increasing </a:t>
            </a:r>
            <a:r>
              <a:rPr lang="tr-TR" dirty="0" smtClean="0"/>
              <a:t>clusters.</a:t>
            </a:r>
            <a:endParaRPr lang="tr-TR" dirty="0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93715"/>
          </a:xfrm>
        </p:spPr>
        <p:txBody>
          <a:bodyPr/>
          <a:lstStyle/>
          <a:p>
            <a:r>
              <a:rPr lang="tr-TR" dirty="0" smtClean="0"/>
              <a:t>mpı</a:t>
            </a:r>
            <a:endParaRPr lang="tr-TR" dirty="0"/>
          </a:p>
        </p:txBody>
      </p:sp>
      <p:sp>
        <p:nvSpPr>
          <p:cNvPr id="17" name="İçerik Yer Tutucusu 16"/>
          <p:cNvSpPr>
            <a:spLocks noGrp="1"/>
          </p:cNvSpPr>
          <p:nvPr>
            <p:ph sz="quarter" idx="4"/>
          </p:nvPr>
        </p:nvSpPr>
        <p:spPr>
          <a:xfrm>
            <a:off x="1370019" y="2895598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efficient with smaller numbers of threads because threads share memory, allowing fast access to shared data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can degrade with too many threads due to increased synchronization and memory contention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Optimal </a:t>
            </a:r>
            <a:r>
              <a:rPr lang="en-US" dirty="0"/>
              <a:t>performance is achieved with fewer threads, after which managing thread contention and overhead becomes a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Conclusıons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MPI</a:t>
            </a:r>
            <a:r>
              <a:rPr lang="en-US" sz="2000" dirty="0"/>
              <a:t> approach is consistently faster and scales more effectively as you increase the number of processes, especially as you reach higher numbers of clusters. It seems well-optimized for your workload, likely due to the isolated nature of the processes and efficient memory </a:t>
            </a:r>
            <a:r>
              <a:rPr lang="en-US" sz="2000" dirty="0" smtClean="0"/>
              <a:t>management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thread-based approach</a:t>
            </a:r>
            <a:r>
              <a:rPr lang="en-US" sz="2000" dirty="0"/>
              <a:t> shows clear speedup with increasing threads but suffers from overhead at higher thread counts. It’s fast up to about 9 threads but becomes less efficient as you push beyond that due to the additional management overhead.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57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257</TotalTime>
  <Words>271</Words>
  <Application>Microsoft Office PowerPoint</Application>
  <PresentationFormat>Geniş ekran</PresentationFormat>
  <Paragraphs>30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Devre</vt:lpstr>
      <vt:lpstr>Parellel programmıng test results –  Threads vs. mpı VS. OPENMp</vt:lpstr>
      <vt:lpstr>threads</vt:lpstr>
      <vt:lpstr>Mpı</vt:lpstr>
      <vt:lpstr>Openmp</vt:lpstr>
      <vt:lpstr>PowerPoint Sunusu</vt:lpstr>
      <vt:lpstr>Summary of Key Dıfferences</vt:lpstr>
      <vt:lpstr>Conclusıons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ENIX</cp:lastModifiedBy>
  <cp:revision>29</cp:revision>
  <dcterms:created xsi:type="dcterms:W3CDTF">2025-03-20T19:33:40Z</dcterms:created>
  <dcterms:modified xsi:type="dcterms:W3CDTF">2025-04-04T15:53:02Z</dcterms:modified>
</cp:coreProperties>
</file>