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9" r:id="rId2"/>
    <p:sldId id="257" r:id="rId3"/>
    <p:sldId id="258" r:id="rId4"/>
    <p:sldId id="263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8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1.1472E-2</c:v>
                </c:pt>
                <c:pt idx="1">
                  <c:v>5.679E-3</c:v>
                </c:pt>
                <c:pt idx="2">
                  <c:v>4.3889999999999997E-3</c:v>
                </c:pt>
                <c:pt idx="3">
                  <c:v>3.1749999999999999E-3</c:v>
                </c:pt>
                <c:pt idx="4">
                  <c:v>4.9579999999999997E-3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CA-4A55-8C55-BFC126276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196383"/>
        <c:axId val="93202623"/>
      </c:lineChart>
      <c:catAx>
        <c:axId val="9319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202623"/>
        <c:crosses val="autoZero"/>
        <c:auto val="1"/>
        <c:lblAlgn val="ctr"/>
        <c:lblOffset val="100"/>
        <c:noMultiLvlLbl val="0"/>
      </c:catAx>
      <c:valAx>
        <c:axId val="9320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1963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Cluster</c:v>
                </c:pt>
                <c:pt idx="1">
                  <c:v>3 Cluster</c:v>
                </c:pt>
                <c:pt idx="2">
                  <c:v>6 Cluster</c:v>
                </c:pt>
                <c:pt idx="3">
                  <c:v>9 Cluster</c:v>
                </c:pt>
                <c:pt idx="4">
                  <c:v>12 Cluster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1.3495E-2</c:v>
                </c:pt>
                <c:pt idx="1">
                  <c:v>2.967E-3</c:v>
                </c:pt>
                <c:pt idx="2">
                  <c:v>2.4399999999999999E-3</c:v>
                </c:pt>
                <c:pt idx="3">
                  <c:v>2.147E-3</c:v>
                </c:pt>
                <c:pt idx="4">
                  <c:v>1.5839999999999999E-3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6-4F71-BE43-FF6562E6CC3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68076607"/>
        <c:axId val="1768073695"/>
      </c:lineChart>
      <c:catAx>
        <c:axId val="176807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768073695"/>
        <c:crosses val="autoZero"/>
        <c:auto val="1"/>
        <c:lblAlgn val="ctr"/>
        <c:lblOffset val="100"/>
        <c:noMultiLvlLbl val="0"/>
      </c:catAx>
      <c:valAx>
        <c:axId val="176807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7680766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Cluster</c:v>
                </c:pt>
                <c:pt idx="1">
                  <c:v>3 Cluster</c:v>
                </c:pt>
                <c:pt idx="2">
                  <c:v>6 Cluster</c:v>
                </c:pt>
                <c:pt idx="3">
                  <c:v>9 Cluster</c:v>
                </c:pt>
                <c:pt idx="4">
                  <c:v>12 Cluster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5.1799999999999997E-3</c:v>
                </c:pt>
                <c:pt idx="1">
                  <c:v>2.0040000000000001E-3</c:v>
                </c:pt>
                <c:pt idx="2">
                  <c:v>9.9700000000000006E-4</c:v>
                </c:pt>
                <c:pt idx="3">
                  <c:v>9.990000000000001E-4</c:v>
                </c:pt>
                <c:pt idx="4">
                  <c:v>1.1900000000000001E-3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84-4813-8D76-0ED51209B4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1154543"/>
        <c:axId val="281161199"/>
      </c:lineChart>
      <c:catAx>
        <c:axId val="28115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81161199"/>
        <c:crosses val="autoZero"/>
        <c:auto val="1"/>
        <c:lblAlgn val="ctr"/>
        <c:lblOffset val="100"/>
        <c:noMultiLvlLbl val="0"/>
      </c:catAx>
      <c:valAx>
        <c:axId val="28116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811545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DAFA-B29C-4D69-8320-55DB4F2C1632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4D19-1285-4AD6-A489-9B17F26175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700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4D19-1285-4AD6-A489-9B17F26175BB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713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910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1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0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181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549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383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35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93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63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91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28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82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3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9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03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1886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Parellel programmıng test results - </a:t>
            </a:r>
            <a:r>
              <a:rPr lang="tr-TR" dirty="0" smtClean="0">
                <a:solidFill>
                  <a:srgbClr val="FF0000"/>
                </a:solidFill>
              </a:rPr>
              <a:t>Threads vs. mpı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-6 CORE</a:t>
            </a:r>
          </a:p>
          <a:p>
            <a:r>
              <a:rPr lang="tr-TR" dirty="0" smtClean="0"/>
              <a:t>-12 threads (hyper threadıng)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07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3713514598"/>
              </p:ext>
            </p:extLst>
          </p:nvPr>
        </p:nvGraphicFramePr>
        <p:xfrm>
          <a:off x="2032000" y="1597892"/>
          <a:ext cx="8128000" cy="4540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Box blur wıth kernel - </a:t>
            </a:r>
            <a:r>
              <a:rPr lang="tr-TR" dirty="0" smtClean="0">
                <a:solidFill>
                  <a:srgbClr val="FF0000"/>
                </a:solidFill>
              </a:rPr>
              <a:t>threads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285738" y="618518"/>
            <a:ext cx="276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Shared memory space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Sycronization issues on writing to same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We need to consider core size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278909" y="3748379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%50 faster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9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Box blur wıth 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err="1" smtClean="0">
                <a:solidFill>
                  <a:srgbClr val="FF0000"/>
                </a:solidFill>
              </a:rPr>
              <a:t>Mpı</a:t>
            </a:r>
            <a:r>
              <a:rPr lang="tr-TR" dirty="0" smtClean="0">
                <a:solidFill>
                  <a:srgbClr val="FF0000"/>
                </a:solidFill>
              </a:rPr>
              <a:t> – </a:t>
            </a:r>
            <a:r>
              <a:rPr lang="tr-TR" dirty="0" err="1" smtClean="0">
                <a:solidFill>
                  <a:srgbClr val="FF0000"/>
                </a:solidFill>
              </a:rPr>
              <a:t>Wrong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tımer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2395004816"/>
              </p:ext>
            </p:extLst>
          </p:nvPr>
        </p:nvGraphicFramePr>
        <p:xfrm>
          <a:off x="2032000" y="1570182"/>
          <a:ext cx="8128000" cy="456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Metin kutusu 7"/>
          <p:cNvSpPr txBox="1"/>
          <p:nvPr/>
        </p:nvSpPr>
        <p:spPr>
          <a:xfrm>
            <a:off x="3334327" y="4359564"/>
            <a:ext cx="157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%78 faster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9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Box </a:t>
            </a:r>
            <a:r>
              <a:rPr lang="tr-TR" dirty="0" err="1"/>
              <a:t>blur</a:t>
            </a:r>
            <a:r>
              <a:rPr lang="tr-TR" dirty="0"/>
              <a:t> </a:t>
            </a:r>
            <a:r>
              <a:rPr lang="tr-TR" dirty="0" err="1"/>
              <a:t>wıth</a:t>
            </a:r>
            <a:r>
              <a:rPr lang="tr-TR" dirty="0"/>
              <a:t> </a:t>
            </a:r>
            <a:r>
              <a:rPr lang="tr-TR" dirty="0" err="1"/>
              <a:t>kernel</a:t>
            </a:r>
            <a:r>
              <a:rPr lang="tr-TR" dirty="0"/>
              <a:t> </a:t>
            </a:r>
            <a:r>
              <a:rPr lang="tr-TR" dirty="0" smtClean="0"/>
              <a:t>– </a:t>
            </a:r>
            <a:r>
              <a:rPr lang="tr-TR" dirty="0" err="1" smtClean="0">
                <a:solidFill>
                  <a:srgbClr val="FF0000"/>
                </a:solidFill>
              </a:rPr>
              <a:t>Mpı</a:t>
            </a:r>
            <a:endParaRPr lang="tr-TR" dirty="0"/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1900875943"/>
              </p:ext>
            </p:extLst>
          </p:nvPr>
        </p:nvGraphicFramePr>
        <p:xfrm>
          <a:off x="2032000" y="1607128"/>
          <a:ext cx="8128000" cy="453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3232728" y="4002040"/>
            <a:ext cx="14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%61 </a:t>
            </a:r>
            <a:r>
              <a:rPr lang="tr-TR" dirty="0" err="1" smtClean="0"/>
              <a:t>faster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7315921" y="646852"/>
            <a:ext cx="3075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Distrubuted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Communication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Higher memory cost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337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955072"/>
            <a:ext cx="2955636" cy="294785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28" y="1955072"/>
            <a:ext cx="2947856" cy="29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 of Key </a:t>
            </a:r>
            <a:r>
              <a:rPr lang="tr-TR" dirty="0" smtClean="0"/>
              <a:t>Dıfferences</a:t>
            </a:r>
            <a:endParaRPr lang="tr-TR" dirty="0"/>
          </a:p>
        </p:txBody>
      </p:sp>
      <p:sp>
        <p:nvSpPr>
          <p:cNvPr id="15" name="Metin Yer Tutucusu 14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493714"/>
          </a:xfrm>
        </p:spPr>
        <p:txBody>
          <a:bodyPr/>
          <a:lstStyle/>
          <a:p>
            <a:r>
              <a:rPr lang="tr-TR" dirty="0" smtClean="0"/>
              <a:t>thread</a:t>
            </a:r>
            <a:endParaRPr lang="tr-TR" dirty="0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6400808" y="2895598"/>
            <a:ext cx="4878391" cy="2717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More efficient in handling large-scale parallelism because each process is isolated in memory and communicates explicitly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Scales </a:t>
            </a:r>
            <a:r>
              <a:rPr lang="en-US" dirty="0"/>
              <a:t>better with multiple processes, especially when data can be effectively divided among processes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Less </a:t>
            </a:r>
            <a:r>
              <a:rPr lang="en-US" dirty="0"/>
              <a:t>affected by memory contention compared to threads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Communication </a:t>
            </a:r>
            <a:r>
              <a:rPr lang="en-US" dirty="0"/>
              <a:t>overhead can still limit performance, but in </a:t>
            </a:r>
            <a:r>
              <a:rPr lang="tr-TR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case, the speedup remains consistent with increasing </a:t>
            </a:r>
            <a:r>
              <a:rPr lang="tr-TR" dirty="0" smtClean="0"/>
              <a:t>clusters.</a:t>
            </a:r>
            <a:endParaRPr lang="tr-TR" dirty="0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493715"/>
          </a:xfrm>
        </p:spPr>
        <p:txBody>
          <a:bodyPr/>
          <a:lstStyle/>
          <a:p>
            <a:r>
              <a:rPr lang="tr-TR" dirty="0" smtClean="0"/>
              <a:t>mpı</a:t>
            </a:r>
            <a:endParaRPr lang="tr-TR" dirty="0"/>
          </a:p>
        </p:txBody>
      </p:sp>
      <p:sp>
        <p:nvSpPr>
          <p:cNvPr id="17" name="İçerik Yer Tutucusu 16"/>
          <p:cNvSpPr>
            <a:spLocks noGrp="1"/>
          </p:cNvSpPr>
          <p:nvPr>
            <p:ph sz="quarter" idx="4"/>
          </p:nvPr>
        </p:nvSpPr>
        <p:spPr>
          <a:xfrm>
            <a:off x="1370019" y="2895598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More efficient with smaller numbers of threads because threads share memory, allowing fast access to shared data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Performance </a:t>
            </a:r>
            <a:r>
              <a:rPr lang="en-US" dirty="0"/>
              <a:t>can degrade with too many threads due to increased synchronization and memory contention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Optimal </a:t>
            </a:r>
            <a:r>
              <a:rPr lang="en-US" dirty="0"/>
              <a:t>performance is achieved with fewer threads, after which managing thread contention and overhead becomes a problem.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6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Conclusıons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MPI</a:t>
            </a:r>
            <a:r>
              <a:rPr lang="en-US" sz="2000" dirty="0"/>
              <a:t> approach is consistently faster and scales more effectively as you increase the number of processes, especially as you reach higher numbers of clusters. It seems well-optimized for your workload, likely due to the isolated nature of the processes and efficient memory </a:t>
            </a:r>
            <a:r>
              <a:rPr lang="en-US" sz="2000" dirty="0" smtClean="0"/>
              <a:t>management</a:t>
            </a:r>
            <a:r>
              <a:rPr lang="tr-TR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thread-based approach</a:t>
            </a:r>
            <a:r>
              <a:rPr lang="en-US" sz="2000" dirty="0"/>
              <a:t> shows clear speedup with increasing threads but suffers from overhead at higher thread counts. It’s fast up to about 9 threads but becomes less efficient as you push beyond that due to the additional management overhead.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57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227</TotalTime>
  <Words>287</Words>
  <Application>Microsoft Office PowerPoint</Application>
  <PresentationFormat>Geniş ekran</PresentationFormat>
  <Paragraphs>32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Devre</vt:lpstr>
      <vt:lpstr>Parellel programmıng test results - Threads vs. mpı</vt:lpstr>
      <vt:lpstr>Box blur wıth kernel - threads</vt:lpstr>
      <vt:lpstr>Box blur wıth kernel – Mpı – Wrong tımer</vt:lpstr>
      <vt:lpstr>Box blur wıth kernel – Mpı</vt:lpstr>
      <vt:lpstr>PowerPoint Sunusu</vt:lpstr>
      <vt:lpstr>Summary of Key Dıfferences</vt:lpstr>
      <vt:lpstr>Conclusıons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ENIX</dc:creator>
  <cp:lastModifiedBy>ENIX</cp:lastModifiedBy>
  <cp:revision>26</cp:revision>
  <dcterms:created xsi:type="dcterms:W3CDTF">2025-03-20T19:33:40Z</dcterms:created>
  <dcterms:modified xsi:type="dcterms:W3CDTF">2025-04-04T14:12:29Z</dcterms:modified>
</cp:coreProperties>
</file>