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83" r:id="rId6"/>
    <p:sldId id="259" r:id="rId7"/>
    <p:sldId id="293" r:id="rId8"/>
    <p:sldId id="294" r:id="rId9"/>
    <p:sldId id="260" r:id="rId10"/>
    <p:sldId id="263" r:id="rId11"/>
    <p:sldId id="265" r:id="rId12"/>
    <p:sldId id="266" r:id="rId13"/>
    <p:sldId id="261" r:id="rId14"/>
    <p:sldId id="264" r:id="rId15"/>
    <p:sldId id="270" r:id="rId16"/>
    <p:sldId id="304" r:id="rId17"/>
    <p:sldId id="302" r:id="rId18"/>
    <p:sldId id="301" r:id="rId19"/>
    <p:sldId id="303" r:id="rId20"/>
    <p:sldId id="291" r:id="rId21"/>
    <p:sldId id="262" r:id="rId22"/>
    <p:sldId id="298" r:id="rId23"/>
    <p:sldId id="269" r:id="rId24"/>
    <p:sldId id="297" r:id="rId25"/>
    <p:sldId id="272" r:id="rId26"/>
    <p:sldId id="281" r:id="rId27"/>
    <p:sldId id="278" r:id="rId28"/>
    <p:sldId id="276" r:id="rId29"/>
    <p:sldId id="277" r:id="rId30"/>
    <p:sldId id="275" r:id="rId31"/>
    <p:sldId id="271" r:id="rId32"/>
    <p:sldId id="296" r:id="rId33"/>
    <p:sldId id="279" r:id="rId34"/>
    <p:sldId id="299" r:id="rId35"/>
    <p:sldId id="300" r:id="rId36"/>
    <p:sldId id="280" r:id="rId37"/>
    <p:sldId id="295" r:id="rId38"/>
    <p:sldId id="289" r:id="rId39"/>
    <p:sldId id="287" r:id="rId40"/>
    <p:sldId id="306" r:id="rId41"/>
    <p:sldId id="305" r:id="rId42"/>
  </p:sldIdLst>
  <p:sldSz cx="12192000" cy="6858000"/>
  <p:notesSz cx="6858000" cy="9144000"/>
  <p:defaultTextStyle>
    <a:defPPr>
      <a:defRPr lang="es-CR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43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55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04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31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452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3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accent1"/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111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0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3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25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05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75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18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50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15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5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81" indent="0">
              <a:buNone/>
              <a:defRPr sz="1400"/>
            </a:lvl2pPr>
            <a:lvl3pPr marL="914162" indent="0">
              <a:buNone/>
              <a:defRPr sz="1200"/>
            </a:lvl3pPr>
            <a:lvl4pPr marL="1371243" indent="0">
              <a:buNone/>
              <a:defRPr sz="1000"/>
            </a:lvl4pPr>
            <a:lvl5pPr marL="1828323" indent="0">
              <a:buNone/>
              <a:defRPr sz="1000"/>
            </a:lvl5pPr>
            <a:lvl6pPr marL="2285405" indent="0">
              <a:buNone/>
              <a:defRPr sz="1000"/>
            </a:lvl6pPr>
            <a:lvl7pPr marL="2742485" indent="0">
              <a:buNone/>
              <a:defRPr sz="1000"/>
            </a:lvl7pPr>
            <a:lvl8pPr marL="3199566" indent="0">
              <a:buNone/>
              <a:defRPr sz="1000"/>
            </a:lvl8pPr>
            <a:lvl9pPr marL="3656648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8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8" indent="0">
              <a:buNone/>
              <a:defRPr sz="1600"/>
            </a:lvl2pPr>
            <a:lvl3pPr marL="914436" indent="0">
              <a:buNone/>
              <a:defRPr sz="1600"/>
            </a:lvl3pPr>
            <a:lvl4pPr marL="1371654" indent="0">
              <a:buNone/>
              <a:defRPr sz="1600"/>
            </a:lvl4pPr>
            <a:lvl5pPr marL="1828872" indent="0">
              <a:buNone/>
              <a:defRPr sz="1600"/>
            </a:lvl5pPr>
            <a:lvl6pPr marL="2286090" indent="0">
              <a:buNone/>
              <a:defRPr sz="1600"/>
            </a:lvl6pPr>
            <a:lvl7pPr marL="2743308" indent="0">
              <a:buNone/>
              <a:defRPr sz="1600"/>
            </a:lvl7pPr>
            <a:lvl8pPr marL="3200526" indent="0">
              <a:buNone/>
              <a:defRPr sz="1600"/>
            </a:lvl8pPr>
            <a:lvl9pPr marL="3657744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9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8" indent="0">
              <a:buNone/>
              <a:defRPr sz="1200"/>
            </a:lvl2pPr>
            <a:lvl3pPr marL="914436" indent="0">
              <a:buNone/>
              <a:defRPr sz="1000"/>
            </a:lvl3pPr>
            <a:lvl4pPr marL="1371654" indent="0">
              <a:buNone/>
              <a:defRPr sz="900"/>
            </a:lvl4pPr>
            <a:lvl5pPr marL="1828872" indent="0">
              <a:buNone/>
              <a:defRPr sz="900"/>
            </a:lvl5pPr>
            <a:lvl6pPr marL="2286090" indent="0">
              <a:buNone/>
              <a:defRPr sz="900"/>
            </a:lvl6pPr>
            <a:lvl7pPr marL="2743308" indent="0">
              <a:buNone/>
              <a:defRPr sz="900"/>
            </a:lvl7pPr>
            <a:lvl8pPr marL="3200526" indent="0">
              <a:buNone/>
              <a:defRPr sz="900"/>
            </a:lvl8pPr>
            <a:lvl9pPr marL="3657744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9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4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CAD1-9F75-458F-BA97-1295F49FE112}" type="datetimeFigureOut">
              <a:rPr lang="es-CR" smtClean="0"/>
              <a:t>11/10/2018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91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1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3" indent="-342913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79" indent="-285761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4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63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82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99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918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13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354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Proyecto de Arquitectura de Computadoras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Jacobo De </a:t>
            </a:r>
            <a:r>
              <a:rPr lang="es-CR" dirty="0" err="1" smtClean="0"/>
              <a:t>Bruyn</a:t>
            </a:r>
            <a:r>
              <a:rPr lang="es-CR" dirty="0" smtClean="0"/>
              <a:t> Monge</a:t>
            </a:r>
          </a:p>
          <a:p>
            <a:r>
              <a:rPr lang="es-CR" dirty="0" smtClean="0"/>
              <a:t>2014079654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7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314" y="306382"/>
            <a:ext cx="8596668" cy="1320800"/>
          </a:xfrm>
        </p:spPr>
        <p:txBody>
          <a:bodyPr/>
          <a:lstStyle/>
          <a:p>
            <a:r>
              <a:rPr lang="es-CR" dirty="0"/>
              <a:t>Bancos de arreglos de </a:t>
            </a:r>
            <a:r>
              <a:rPr lang="es-CR" dirty="0" smtClean="0"/>
              <a:t>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334" y="997570"/>
            <a:ext cx="8596668" cy="3880773"/>
          </a:xfrm>
        </p:spPr>
        <p:txBody>
          <a:bodyPr/>
          <a:lstStyle/>
          <a:p>
            <a:r>
              <a:rPr lang="es-CR" dirty="0" smtClean="0"/>
              <a:t>Diagrama general de los bancos de datos de acuerdo a las especificaciones</a:t>
            </a:r>
          </a:p>
          <a:p>
            <a:r>
              <a:rPr lang="es-CR" dirty="0" smtClean="0"/>
              <a:t>Tamaño de la línea 8B</a:t>
            </a:r>
          </a:p>
          <a:p>
            <a:r>
              <a:rPr lang="es-CR" dirty="0" smtClean="0"/>
              <a:t>Tamaño Total de cada Banco 8KB</a:t>
            </a:r>
          </a:p>
          <a:p>
            <a:r>
              <a:rPr lang="es-CR" dirty="0" smtClean="0"/>
              <a:t> Cantidad de líneas 1024</a:t>
            </a:r>
            <a:endParaRPr lang="es-CR" dirty="0"/>
          </a:p>
        </p:txBody>
      </p:sp>
      <p:sp>
        <p:nvSpPr>
          <p:cNvPr id="7" name="Rectángulo 6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11" name="Abrir llave 10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errar llave 11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3" name="CuadroTexto 12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14" name="CuadroTexto 13"/>
          <p:cNvSpPr txBox="1"/>
          <p:nvPr/>
        </p:nvSpPr>
        <p:spPr>
          <a:xfrm rot="5400000">
            <a:off x="2586621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27" name="Abrir llave 26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errar llave 27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9" name="CuadroTexto 28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0" name="CuadroTexto 29"/>
          <p:cNvSpPr txBox="1"/>
          <p:nvPr/>
        </p:nvSpPr>
        <p:spPr>
          <a:xfrm rot="5400000">
            <a:off x="492602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32" name="Abrir llave 31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3" name="Cerrar llave 32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4" name="CuadroTexto 33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5" name="CuadroTexto 34"/>
          <p:cNvSpPr txBox="1"/>
          <p:nvPr/>
        </p:nvSpPr>
        <p:spPr>
          <a:xfrm rot="5400000">
            <a:off x="716125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37" name="Abrir llave 36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8" name="Cerrar llave 37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9" name="CuadroTexto 38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512316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26218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231" y="2754792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Diagrama de cuarto nivel de un  banco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30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055523"/>
            <a:ext cx="11705147" cy="45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Bancos </a:t>
            </a:r>
            <a:r>
              <a:rPr lang="es-CR" dirty="0"/>
              <a:t>de arreglos de </a:t>
            </a:r>
            <a:r>
              <a:rPr lang="es-CR" dirty="0" smtClean="0"/>
              <a:t>etiquetas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1310" y="1473760"/>
            <a:ext cx="8596668" cy="456640"/>
          </a:xfrm>
        </p:spPr>
        <p:txBody>
          <a:bodyPr/>
          <a:lstStyle/>
          <a:p>
            <a:r>
              <a:rPr lang="es-CR" dirty="0" smtClean="0"/>
              <a:t>Estructura del </a:t>
            </a:r>
            <a:r>
              <a:rPr lang="es-CR" dirty="0" err="1" smtClean="0"/>
              <a:t>Tag</a:t>
            </a:r>
            <a:endParaRPr lang="es-CR" dirty="0"/>
          </a:p>
        </p:txBody>
      </p:sp>
      <p:sp>
        <p:nvSpPr>
          <p:cNvPr id="5" name="Rectángulo 4"/>
          <p:cNvSpPr/>
          <p:nvPr/>
        </p:nvSpPr>
        <p:spPr>
          <a:xfrm>
            <a:off x="1408923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7" name="Cerrar llave 6"/>
          <p:cNvSpPr/>
          <p:nvPr/>
        </p:nvSpPr>
        <p:spPr>
          <a:xfrm rot="16200000">
            <a:off x="1604865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8" name="CuadroTexto 7"/>
          <p:cNvSpPr txBox="1"/>
          <p:nvPr/>
        </p:nvSpPr>
        <p:spPr>
          <a:xfrm>
            <a:off x="1376263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/>
              <a:t>Dirty</a:t>
            </a:r>
            <a:r>
              <a:rPr lang="es-CR" sz="1400" dirty="0"/>
              <a:t>/</a:t>
            </a:r>
          </a:p>
          <a:p>
            <a:pPr algn="ctr"/>
            <a:r>
              <a:rPr lang="es-CR" sz="1400" dirty="0" err="1"/>
              <a:t>Clean</a:t>
            </a:r>
            <a:endParaRPr lang="es-CR" sz="1400" dirty="0"/>
          </a:p>
        </p:txBody>
      </p:sp>
      <p:sp>
        <p:nvSpPr>
          <p:cNvPr id="9" name="Rectángulo 8"/>
          <p:cNvSpPr/>
          <p:nvPr/>
        </p:nvSpPr>
        <p:spPr>
          <a:xfrm>
            <a:off x="2318660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10" name="Cerrar llave 9"/>
          <p:cNvSpPr/>
          <p:nvPr/>
        </p:nvSpPr>
        <p:spPr>
          <a:xfrm rot="16200000">
            <a:off x="2514602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uadroTexto 10"/>
          <p:cNvSpPr txBox="1"/>
          <p:nvPr/>
        </p:nvSpPr>
        <p:spPr>
          <a:xfrm>
            <a:off x="2286000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ultimo usado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8310" y="3890866"/>
            <a:ext cx="2136710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10</a:t>
            </a:r>
          </a:p>
        </p:txBody>
      </p:sp>
      <p:sp>
        <p:nvSpPr>
          <p:cNvPr id="13" name="Cerrar llave 12"/>
          <p:cNvSpPr/>
          <p:nvPr/>
        </p:nvSpPr>
        <p:spPr>
          <a:xfrm rot="16200000">
            <a:off x="4383057" y="2513807"/>
            <a:ext cx="419878" cy="2104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4" name="CuadroTexto 13"/>
          <p:cNvSpPr txBox="1"/>
          <p:nvPr/>
        </p:nvSpPr>
        <p:spPr>
          <a:xfrm>
            <a:off x="3695157" y="299057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Numero de Línea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23379" y="3890866"/>
            <a:ext cx="84442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3</a:t>
            </a:r>
          </a:p>
        </p:txBody>
      </p:sp>
      <p:sp>
        <p:nvSpPr>
          <p:cNvPr id="19" name="Cerrar llave 18"/>
          <p:cNvSpPr/>
          <p:nvPr/>
        </p:nvSpPr>
        <p:spPr>
          <a:xfrm rot="16200000">
            <a:off x="6151981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0" name="CuadroTexto 19"/>
          <p:cNvSpPr txBox="1"/>
          <p:nvPr/>
        </p:nvSpPr>
        <p:spPr>
          <a:xfrm>
            <a:off x="5956038" y="2456898"/>
            <a:ext cx="943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Dirección dentro de línea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923314" y="3890866"/>
            <a:ext cx="2615057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11</a:t>
            </a:r>
          </a:p>
        </p:txBody>
      </p:sp>
      <p:sp>
        <p:nvSpPr>
          <p:cNvPr id="22" name="Cerrar llave 21"/>
          <p:cNvSpPr/>
          <p:nvPr/>
        </p:nvSpPr>
        <p:spPr>
          <a:xfrm rot="16200000">
            <a:off x="7990117" y="2289090"/>
            <a:ext cx="419878" cy="2553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3" name="CuadroTexto 22"/>
          <p:cNvSpPr txBox="1"/>
          <p:nvPr/>
        </p:nvSpPr>
        <p:spPr>
          <a:xfrm>
            <a:off x="7728084" y="2990570"/>
            <a:ext cx="94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/>
              <a:t>TAG</a:t>
            </a:r>
            <a:endParaRPr lang="es-CR" sz="1400" dirty="0"/>
          </a:p>
        </p:txBody>
      </p:sp>
      <p:sp>
        <p:nvSpPr>
          <p:cNvPr id="24" name="Cerrar llave 23"/>
          <p:cNvSpPr/>
          <p:nvPr/>
        </p:nvSpPr>
        <p:spPr>
          <a:xfrm rot="5400000">
            <a:off x="6313402" y="1976298"/>
            <a:ext cx="419878" cy="6030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5" name="CuadroTexto 24"/>
          <p:cNvSpPr txBox="1"/>
          <p:nvPr/>
        </p:nvSpPr>
        <p:spPr>
          <a:xfrm>
            <a:off x="5657458" y="536160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24 bits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77582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27" name="Cerrar llave 26"/>
          <p:cNvSpPr/>
          <p:nvPr/>
        </p:nvSpPr>
        <p:spPr>
          <a:xfrm rot="16200000">
            <a:off x="473524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uadroTexto 27"/>
          <p:cNvSpPr txBox="1"/>
          <p:nvPr/>
        </p:nvSpPr>
        <p:spPr>
          <a:xfrm>
            <a:off x="244922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 smtClean="0"/>
              <a:t>Valid</a:t>
            </a:r>
            <a:r>
              <a:rPr lang="es-CR" sz="1400" dirty="0" smtClean="0"/>
              <a:t>/</a:t>
            </a:r>
          </a:p>
          <a:p>
            <a:pPr algn="ctr"/>
            <a:r>
              <a:rPr lang="es-CR" sz="1400" dirty="0" err="1" smtClean="0"/>
              <a:t>Invalid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609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12" y="301691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s-CR" dirty="0"/>
              <a:t>Bancos de arreglos de etiquetas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5" name="Abrir llave 4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6" name="Cerrar llave 5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7" name="CuadroTexto 6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8" name="CuadroTexto 7"/>
          <p:cNvSpPr txBox="1"/>
          <p:nvPr/>
        </p:nvSpPr>
        <p:spPr>
          <a:xfrm rot="5400000">
            <a:off x="2248601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10" name="Abrir llave 9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errar llave 10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uadroTexto 11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 </a:t>
            </a:r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15" name="Abrir llave 14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6" name="Cerrar llave 15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7" name="CuadroTexto 16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20" name="Abrir llave 19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1" name="Cerrar llave 20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2" name="CuadroTexto 21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25" name="Marcador de contenido 2"/>
          <p:cNvSpPr>
            <a:spLocks noGrp="1"/>
          </p:cNvSpPr>
          <p:nvPr>
            <p:ph idx="1"/>
          </p:nvPr>
        </p:nvSpPr>
        <p:spPr>
          <a:xfrm>
            <a:off x="756275" y="1043262"/>
            <a:ext cx="8596668" cy="1710028"/>
          </a:xfrm>
        </p:spPr>
        <p:txBody>
          <a:bodyPr>
            <a:normAutofit/>
          </a:bodyPr>
          <a:lstStyle/>
          <a:p>
            <a:r>
              <a:rPr lang="es-CR" dirty="0"/>
              <a:t>Diagrama general de los bancos de </a:t>
            </a:r>
            <a:r>
              <a:rPr lang="es-CR" dirty="0" err="1" smtClean="0"/>
              <a:t>Tags</a:t>
            </a:r>
            <a:r>
              <a:rPr lang="es-CR" dirty="0" smtClean="0"/>
              <a:t> </a:t>
            </a:r>
            <a:r>
              <a:rPr lang="es-CR" dirty="0"/>
              <a:t>de acuerdo a las </a:t>
            </a:r>
            <a:r>
              <a:rPr lang="es-CR" dirty="0" smtClean="0"/>
              <a:t>especificaciones</a:t>
            </a:r>
          </a:p>
          <a:p>
            <a:r>
              <a:rPr lang="es-CR" dirty="0" smtClean="0"/>
              <a:t>Largo del </a:t>
            </a:r>
            <a:r>
              <a:rPr lang="es-CR" dirty="0" err="1" smtClean="0"/>
              <a:t>Tag</a:t>
            </a:r>
            <a:r>
              <a:rPr lang="es-CR" dirty="0" smtClean="0"/>
              <a:t> 14 Bits</a:t>
            </a:r>
          </a:p>
          <a:p>
            <a:r>
              <a:rPr lang="es-CR" dirty="0" smtClean="0"/>
              <a:t>Cantidad de líneas 1024</a:t>
            </a:r>
          </a:p>
          <a:p>
            <a:endParaRPr lang="es-CR" dirty="0"/>
          </a:p>
        </p:txBody>
      </p:sp>
      <p:sp>
        <p:nvSpPr>
          <p:cNvPr id="26" name="CuadroTexto 25"/>
          <p:cNvSpPr txBox="1"/>
          <p:nvPr/>
        </p:nvSpPr>
        <p:spPr>
          <a:xfrm rot="5400000">
            <a:off x="4523443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7" name="CuadroTexto 26"/>
          <p:cNvSpPr txBox="1"/>
          <p:nvPr/>
        </p:nvSpPr>
        <p:spPr>
          <a:xfrm rot="5400000">
            <a:off x="6736940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8" name="CuadroTexto 27"/>
          <p:cNvSpPr txBox="1"/>
          <p:nvPr/>
        </p:nvSpPr>
        <p:spPr>
          <a:xfrm rot="5400000">
            <a:off x="9159166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422750" y="1043262"/>
            <a:ext cx="1413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Puedo reducir el numero de memorias a la mitad en la </a:t>
            </a:r>
            <a:r>
              <a:rPr lang="es-CR" dirty="0" err="1" smtClean="0"/>
              <a:t>implementacion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0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93231" y="275479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18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R" dirty="0" smtClean="0"/>
              <a:t>Diagrama de cuarto nivel de un  banco de Etiquetas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2241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0" y="135802"/>
            <a:ext cx="8982713" cy="66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Lógica para determinar bits de la </a:t>
            </a:r>
            <a:r>
              <a:rPr lang="es-CR" dirty="0" smtClean="0"/>
              <a:t>etiqueta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Esta lógica se encarga de actualizar los bits de </a:t>
            </a:r>
            <a:r>
              <a:rPr lang="es-CR" dirty="0" err="1" smtClean="0"/>
              <a:t>dirty</a:t>
            </a:r>
            <a:r>
              <a:rPr lang="es-CR" dirty="0" smtClean="0"/>
              <a:t>, </a:t>
            </a:r>
            <a:r>
              <a:rPr lang="es-CR" dirty="0" err="1" smtClean="0"/>
              <a:t>invalid</a:t>
            </a:r>
            <a:r>
              <a:rPr lang="es-CR" dirty="0" smtClean="0"/>
              <a:t> y ultimo en ser usado </a:t>
            </a:r>
          </a:p>
          <a:p>
            <a:r>
              <a:rPr lang="es-CR" dirty="0" smtClean="0"/>
              <a:t>Cada cuadro de estos en el diagrama equivale a dos unidades de lógica para determinar bits de la etiqueta, debido que cada memoria almacena dos bancos de </a:t>
            </a:r>
            <a:r>
              <a:rPr lang="es-CR" dirty="0" err="1" smtClean="0"/>
              <a:t>Tags</a:t>
            </a:r>
            <a:r>
              <a:rPr lang="es-CR" dirty="0" smtClean="0"/>
              <a:t>, por lo cual su salida debe ser analizada para cada banco.</a:t>
            </a:r>
          </a:p>
          <a:p>
            <a:r>
              <a:rPr lang="es-CR" dirty="0" smtClean="0"/>
              <a:t>La señales con nombres </a:t>
            </a:r>
            <a:r>
              <a:rPr lang="es-CR" dirty="0" err="1" smtClean="0"/>
              <a:t>Ai</a:t>
            </a:r>
            <a:r>
              <a:rPr lang="es-CR" dirty="0" smtClean="0"/>
              <a:t>, Bi corresponde a entradas de control de multiplexores. Donde i es un numero.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66" y="2834376"/>
            <a:ext cx="908213" cy="6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Lógica para determinar bits de la etiqueta</a:t>
            </a:r>
            <a:endParaRPr lang="es-C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67389"/>
              </p:ext>
            </p:extLst>
          </p:nvPr>
        </p:nvGraphicFramePr>
        <p:xfrm>
          <a:off x="875338" y="2094557"/>
          <a:ext cx="4457699" cy="1905000"/>
        </p:xfrm>
        <a:graphic>
          <a:graphicData uri="http://schemas.openxmlformats.org/drawingml/2006/table">
            <a:tbl>
              <a:tblPr/>
              <a:tblGrid>
                <a:gridCol w="1092855">
                  <a:extLst>
                    <a:ext uri="{9D8B030D-6E8A-4147-A177-3AD203B41FA5}">
                      <a16:colId xmlns:a16="http://schemas.microsoft.com/office/drawing/2014/main" val="3436710410"/>
                    </a:ext>
                  </a:extLst>
                </a:gridCol>
                <a:gridCol w="1092855">
                  <a:extLst>
                    <a:ext uri="{9D8B030D-6E8A-4147-A177-3AD203B41FA5}">
                      <a16:colId xmlns:a16="http://schemas.microsoft.com/office/drawing/2014/main" val="2621076023"/>
                    </a:ext>
                  </a:extLst>
                </a:gridCol>
                <a:gridCol w="977818">
                  <a:extLst>
                    <a:ext uri="{9D8B030D-6E8A-4147-A177-3AD203B41FA5}">
                      <a16:colId xmlns:a16="http://schemas.microsoft.com/office/drawing/2014/main" val="2713095989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92898768"/>
                    </a:ext>
                  </a:extLst>
                </a:gridCol>
                <a:gridCol w="354699">
                  <a:extLst>
                    <a:ext uri="{9D8B030D-6E8A-4147-A177-3AD203B41FA5}">
                      <a16:colId xmlns:a16="http://schemas.microsoft.com/office/drawing/2014/main" val="1268589701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448547218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 para determinar bits en etiquetas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67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linea en uso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62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3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5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74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94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39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50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864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25647"/>
              </p:ext>
            </p:extLst>
          </p:nvPr>
        </p:nvGraphicFramePr>
        <p:xfrm>
          <a:off x="875337" y="4450481"/>
          <a:ext cx="4457699" cy="1905000"/>
        </p:xfrm>
        <a:graphic>
          <a:graphicData uri="http://schemas.openxmlformats.org/drawingml/2006/table">
            <a:tbl>
              <a:tblPr/>
              <a:tblGrid>
                <a:gridCol w="1092855">
                  <a:extLst>
                    <a:ext uri="{9D8B030D-6E8A-4147-A177-3AD203B41FA5}">
                      <a16:colId xmlns:a16="http://schemas.microsoft.com/office/drawing/2014/main" val="3652898263"/>
                    </a:ext>
                  </a:extLst>
                </a:gridCol>
                <a:gridCol w="1092855">
                  <a:extLst>
                    <a:ext uri="{9D8B030D-6E8A-4147-A177-3AD203B41FA5}">
                      <a16:colId xmlns:a16="http://schemas.microsoft.com/office/drawing/2014/main" val="1582865322"/>
                    </a:ext>
                  </a:extLst>
                </a:gridCol>
                <a:gridCol w="977818">
                  <a:extLst>
                    <a:ext uri="{9D8B030D-6E8A-4147-A177-3AD203B41FA5}">
                      <a16:colId xmlns:a16="http://schemas.microsoft.com/office/drawing/2014/main" val="1219814188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4067783740"/>
                    </a:ext>
                  </a:extLst>
                </a:gridCol>
                <a:gridCol w="354699">
                  <a:extLst>
                    <a:ext uri="{9D8B030D-6E8A-4147-A177-3AD203B41FA5}">
                      <a16:colId xmlns:a16="http://schemas.microsoft.com/office/drawing/2014/main" val="4108122647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31129547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 para determinar bits en etiquetas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6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linea en uso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9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48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2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37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2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47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44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72178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32" y="2255381"/>
            <a:ext cx="1166100" cy="32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19" y="4450481"/>
            <a:ext cx="818513" cy="324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50" y="2580181"/>
            <a:ext cx="482138" cy="32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232" y="4775281"/>
            <a:ext cx="1592175" cy="3248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232" y="5212862"/>
            <a:ext cx="1630891" cy="3802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194" y="3017762"/>
            <a:ext cx="1592175" cy="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62" y="1001405"/>
            <a:ext cx="6693863" cy="4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Características del Sistema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Asociatividad</a:t>
            </a:r>
            <a:r>
              <a:rPr lang="es-CR" dirty="0" smtClean="0"/>
              <a:t> 4</a:t>
            </a:r>
          </a:p>
          <a:p>
            <a:r>
              <a:rPr lang="es-CR" dirty="0" smtClean="0"/>
              <a:t>Líneas de caché de 64 bits=8B</a:t>
            </a:r>
          </a:p>
          <a:p>
            <a:r>
              <a:rPr lang="es-CR" dirty="0" smtClean="0"/>
              <a:t>32KB de caché total</a:t>
            </a:r>
          </a:p>
          <a:p>
            <a:r>
              <a:rPr lang="es-CR" dirty="0" smtClean="0"/>
              <a:t>Cada </a:t>
            </a:r>
            <a:r>
              <a:rPr lang="es-CR" dirty="0" err="1" smtClean="0"/>
              <a:t>asociatividad</a:t>
            </a:r>
            <a:r>
              <a:rPr lang="es-CR" dirty="0" smtClean="0"/>
              <a:t> tiene una tamaño de 8KB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887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0" y="168615"/>
            <a:ext cx="11812620" cy="68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5" y="2039007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s-CR" dirty="0"/>
              <a:t>Lógica para </a:t>
            </a:r>
            <a:r>
              <a:rPr lang="es-CR" dirty="0" smtClean="0"/>
              <a:t>detectar Hit/Miss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3781" y="3447393"/>
            <a:ext cx="1132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Se compara cada uno de los </a:t>
            </a:r>
            <a:r>
              <a:rPr lang="es-CR" dirty="0" err="1" smtClean="0"/>
              <a:t>Tags</a:t>
            </a:r>
            <a:r>
              <a:rPr lang="es-CR" dirty="0" smtClean="0"/>
              <a:t> correspondientes a la posición donde la línea puede ser guardada</a:t>
            </a:r>
          </a:p>
          <a:p>
            <a:r>
              <a:rPr lang="es-CR" dirty="0" smtClean="0"/>
              <a:t>y si alguno de estos es un </a:t>
            </a:r>
            <a:r>
              <a:rPr lang="es-CR" dirty="0" err="1" smtClean="0"/>
              <a:t>Tag</a:t>
            </a:r>
            <a:r>
              <a:rPr lang="es-CR" dirty="0" smtClean="0"/>
              <a:t> valido, y además es igual al </a:t>
            </a:r>
            <a:r>
              <a:rPr lang="es-CR" dirty="0" err="1" smtClean="0"/>
              <a:t>Tag</a:t>
            </a:r>
            <a:r>
              <a:rPr lang="es-CR" dirty="0" smtClean="0"/>
              <a:t> dado por la dirección entonces ocurre un Hit.</a:t>
            </a:r>
          </a:p>
          <a:p>
            <a:r>
              <a:rPr lang="es-CR" dirty="0" smtClean="0"/>
              <a:t>Además se identifica en cual </a:t>
            </a:r>
            <a:r>
              <a:rPr lang="es-CR" dirty="0" err="1" smtClean="0"/>
              <a:t>Tag</a:t>
            </a:r>
            <a:r>
              <a:rPr lang="es-CR" dirty="0" smtClean="0"/>
              <a:t> ocurrió el hit mediante un decodificador el cual determina en binario</a:t>
            </a:r>
          </a:p>
          <a:p>
            <a:r>
              <a:rPr lang="es-CR" dirty="0" smtClean="0"/>
              <a:t>el numero del </a:t>
            </a:r>
            <a:r>
              <a:rPr lang="es-CR" dirty="0" err="1" smtClean="0"/>
              <a:t>tag</a:t>
            </a:r>
            <a:r>
              <a:rPr lang="es-CR" dirty="0" smtClean="0"/>
              <a:t> donde ocurrió el hit</a:t>
            </a:r>
          </a:p>
        </p:txBody>
      </p:sp>
    </p:spTree>
    <p:extLst>
      <p:ext uri="{BB962C8B-B14F-4D97-AF65-F5344CB8AC3E}">
        <p14:creationId xmlns:p14="http://schemas.microsoft.com/office/powerpoint/2010/main" val="2205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" y="640080"/>
            <a:ext cx="10653142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624" y="3039884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Lógica de Guardado del Dato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668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Nomenclatura de las tablas de verdad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letra A hace mención al bit de </a:t>
            </a:r>
            <a:r>
              <a:rPr lang="es-CR" dirty="0" err="1" smtClean="0"/>
              <a:t>Dirty</a:t>
            </a:r>
            <a:r>
              <a:rPr lang="es-CR" dirty="0" smtClean="0"/>
              <a:t> de cada línea, el cual es 0 si la línea esta limpia, y es 1 si la línea esta sucia</a:t>
            </a:r>
          </a:p>
          <a:p>
            <a:r>
              <a:rPr lang="es-CR" dirty="0" smtClean="0"/>
              <a:t>La letra B se refiere al bit para identificar si fue la ultima línea en ser usada, donde B es 0 si la línea no fue la ultima en ser usada y B es 1 si la línea fue la ultima en ser usada</a:t>
            </a:r>
          </a:p>
          <a:p>
            <a:r>
              <a:rPr lang="es-CR" dirty="0" smtClean="0"/>
              <a:t>La letra D es para identificar si la línea es valida o invalida, para lo cual D es 0 si la línea esta valida y D es 1 si la línea ha sido invalidada</a:t>
            </a:r>
            <a:endParaRPr lang="es-C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113"/>
              </p:ext>
            </p:extLst>
          </p:nvPr>
        </p:nvGraphicFramePr>
        <p:xfrm>
          <a:off x="3525448" y="5081026"/>
          <a:ext cx="2542842" cy="613192"/>
        </p:xfrm>
        <a:graphic>
          <a:graphicData uri="http://schemas.openxmlformats.org/drawingml/2006/table">
            <a:tbl>
              <a:tblPr/>
              <a:tblGrid>
                <a:gridCol w="847614">
                  <a:extLst>
                    <a:ext uri="{9D8B030D-6E8A-4147-A177-3AD203B41FA5}">
                      <a16:colId xmlns:a16="http://schemas.microsoft.com/office/drawing/2014/main" val="2853640369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068558760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732559222"/>
                    </a:ext>
                  </a:extLst>
                </a:gridCol>
              </a:tblGrid>
              <a:tr h="306596"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Dirty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Usado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Invalid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61075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9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4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Política De Desalojo (Cualquiera menos el ultimo utilizado)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478087" y="2302624"/>
            <a:ext cx="4089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la líneas son validas, se implementa la siguiente tabla de verdad donde se desaloja cualquier línea valida, excepto la ultima línea en ser utilizada, S1 y S0 determinan en binario la línea que va a ser desalojada. Para simplificar la expresión de la ecuación se utiliza la nomenclatura Fi para indicar Bi*~Di, donde i es un numero</a:t>
            </a:r>
            <a:endParaRPr lang="es-C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946856"/>
              </p:ext>
            </p:extLst>
          </p:nvPr>
        </p:nvGraphicFramePr>
        <p:xfrm>
          <a:off x="828546" y="2200116"/>
          <a:ext cx="3822699" cy="3619500"/>
        </p:xfrm>
        <a:graphic>
          <a:graphicData uri="http://schemas.openxmlformats.org/drawingml/2006/table">
            <a:tbl>
              <a:tblPr/>
              <a:tblGrid>
                <a:gridCol w="597593">
                  <a:extLst>
                    <a:ext uri="{9D8B030D-6E8A-4147-A177-3AD203B41FA5}">
                      <a16:colId xmlns:a16="http://schemas.microsoft.com/office/drawing/2014/main" val="2626445807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313996582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2819611220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068261706"/>
                    </a:ext>
                  </a:extLst>
                </a:gridCol>
                <a:gridCol w="673478">
                  <a:extLst>
                    <a:ext uri="{9D8B030D-6E8A-4147-A177-3AD203B41FA5}">
                      <a16:colId xmlns:a16="http://schemas.microsoft.com/office/drawing/2014/main" val="327144872"/>
                    </a:ext>
                  </a:extLst>
                </a:gridCol>
                <a:gridCol w="758849">
                  <a:extLst>
                    <a:ext uri="{9D8B030D-6E8A-4147-A177-3AD203B41FA5}">
                      <a16:colId xmlns:a16="http://schemas.microsoft.com/office/drawing/2014/main" val="118008029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 de Desalojo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4186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66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B4*~D4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B3*~D3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B2*~D2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B1*~D1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7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459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8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09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25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5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7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40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8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4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08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53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895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32408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92" y="5375581"/>
            <a:ext cx="2825550" cy="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" y="1228200"/>
            <a:ext cx="11974951" cy="44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las posibles </a:t>
            </a:r>
            <a:r>
              <a:rPr lang="es-CR" dirty="0" err="1" smtClean="0"/>
              <a:t>lineas</a:t>
            </a:r>
            <a:r>
              <a:rPr lang="es-CR" dirty="0" smtClean="0"/>
              <a:t> donde se puede guardar el dato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4877"/>
              </p:ext>
            </p:extLst>
          </p:nvPr>
        </p:nvGraphicFramePr>
        <p:xfrm>
          <a:off x="941938" y="2389471"/>
          <a:ext cx="2933700" cy="2095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9545944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2364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14552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8737281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Donde puede ser escrito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63855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8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44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7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09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805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24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52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94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306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2494" y="2327563"/>
            <a:ext cx="5040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En esta parte se determina en cuales </a:t>
            </a:r>
          </a:p>
          <a:p>
            <a:r>
              <a:rPr lang="es-CR" dirty="0" smtClean="0"/>
              <a:t>líneas puede ser escrito.</a:t>
            </a:r>
          </a:p>
          <a:p>
            <a:r>
              <a:rPr lang="es-CR" dirty="0" smtClean="0"/>
              <a:t>Se puede escribir en cualquier línea </a:t>
            </a:r>
          </a:p>
          <a:p>
            <a:r>
              <a:rPr lang="es-CR" dirty="0" smtClean="0"/>
              <a:t>que se encuentre invalida y además se</a:t>
            </a:r>
          </a:p>
          <a:p>
            <a:r>
              <a:rPr lang="es-CR" dirty="0" smtClean="0"/>
              <a:t>puede escribir en una línea que se encuentre </a:t>
            </a:r>
          </a:p>
          <a:p>
            <a:r>
              <a:rPr lang="es-CR" dirty="0" smtClean="0"/>
              <a:t>valida pero que no este sucia y además no sea </a:t>
            </a:r>
          </a:p>
          <a:p>
            <a:r>
              <a:rPr lang="es-CR" dirty="0" smtClean="0"/>
              <a:t>la ultima en ser usada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2072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41" y="328400"/>
            <a:ext cx="6032325" cy="65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en cual línea se va a almacenar el dato</a:t>
            </a:r>
            <a:endParaRPr lang="es-C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0806"/>
              </p:ext>
            </p:extLst>
          </p:nvPr>
        </p:nvGraphicFramePr>
        <p:xfrm>
          <a:off x="677335" y="2158553"/>
          <a:ext cx="5067300" cy="36195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964135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5007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7368488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8698434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48373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5233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4352783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Selección de Lugar para Guardar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162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75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4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75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47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1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68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9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22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9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37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2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1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99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3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18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84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59141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47" y="4865860"/>
            <a:ext cx="3330113" cy="817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17020" y="2213977"/>
            <a:ext cx="4001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Los Bits G1 y G0 dan en binario</a:t>
            </a:r>
          </a:p>
          <a:p>
            <a:r>
              <a:rPr lang="es-CR" dirty="0" smtClean="0"/>
              <a:t>el numero de línea en el cual se</a:t>
            </a:r>
          </a:p>
          <a:p>
            <a:r>
              <a:rPr lang="es-CR" dirty="0" smtClean="0"/>
              <a:t>va a almacenar el dato.</a:t>
            </a:r>
          </a:p>
          <a:p>
            <a:r>
              <a:rPr lang="es-CR" dirty="0" smtClean="0"/>
              <a:t>Además, si no existe ninguna línea</a:t>
            </a:r>
          </a:p>
          <a:p>
            <a:r>
              <a:rPr lang="es-CR" dirty="0" smtClean="0"/>
              <a:t>donde se pueda escribir se establece</a:t>
            </a:r>
          </a:p>
          <a:p>
            <a:r>
              <a:rPr lang="es-CR" dirty="0" smtClean="0"/>
              <a:t>una señal de desalojo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3341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General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697160" y="1919095"/>
            <a:ext cx="1546168" cy="1496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Procesador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51271" y="5553206"/>
            <a:ext cx="2513214" cy="980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Principal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251271" y="1919095"/>
            <a:ext cx="2513214" cy="1487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251271" y="4535827"/>
            <a:ext cx="2513214" cy="534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Bus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390319" y="2178121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09167" y="1870039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Ejecute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410105" y="29954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Dato Entrada[7:0]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481469" y="258879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Dirección [23:0]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390319" y="251458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390319" y="2888262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390319" y="3294115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498995" y="221413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Lectura/Escritura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499904" y="5202733"/>
            <a:ext cx="8371" cy="398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499903" y="5053774"/>
            <a:ext cx="7975" cy="367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5514393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rot="10800000" flipH="1" flipV="1">
            <a:off x="5910366" y="3415904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6362318" y="3401489"/>
            <a:ext cx="10491" cy="1058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rot="10800000" flipH="1" flipV="1">
            <a:off x="6972540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rot="10800000" flipH="1" flipV="1">
            <a:off x="7402680" y="3401490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 rot="16200000">
            <a:off x="5003716" y="385488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Pndng</a:t>
            </a:r>
            <a:endParaRPr lang="es-CR" sz="1400" dirty="0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5509310" y="38033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POP</a:t>
            </a:r>
          </a:p>
        </p:txBody>
      </p:sp>
      <p:sp>
        <p:nvSpPr>
          <p:cNvPr id="24" name="CuadroTexto 23"/>
          <p:cNvSpPr txBox="1"/>
          <p:nvPr/>
        </p:nvSpPr>
        <p:spPr>
          <a:xfrm rot="16200000">
            <a:off x="5567769" y="380804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D_pop</a:t>
            </a:r>
            <a:r>
              <a:rPr lang="es-CR" sz="1400" dirty="0"/>
              <a:t> [31:0]</a:t>
            </a:r>
          </a:p>
        </p:txBody>
      </p:sp>
      <p:sp>
        <p:nvSpPr>
          <p:cNvPr id="25" name="CuadroTexto 24"/>
          <p:cNvSpPr txBox="1"/>
          <p:nvPr/>
        </p:nvSpPr>
        <p:spPr>
          <a:xfrm rot="16200000">
            <a:off x="6154929" y="3808504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D_push</a:t>
            </a:r>
            <a:r>
              <a:rPr lang="es-CR" sz="1400" dirty="0"/>
              <a:t>[31:0]</a:t>
            </a:r>
          </a:p>
        </p:txBody>
      </p:sp>
      <p:sp>
        <p:nvSpPr>
          <p:cNvPr id="27" name="CuadroTexto 26"/>
          <p:cNvSpPr txBox="1"/>
          <p:nvPr/>
        </p:nvSpPr>
        <p:spPr>
          <a:xfrm rot="16200000">
            <a:off x="6995887" y="382739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Push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35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333469"/>
            <a:ext cx="7151289" cy="60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 el primer caso cuando se debe hacer desalojo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503026" y="3208712"/>
            <a:ext cx="280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Todas las líneas son validas y además todas se encuentran sucias, significa que hay que hacer un desalojo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0221"/>
              </p:ext>
            </p:extLst>
          </p:nvPr>
        </p:nvGraphicFramePr>
        <p:xfrm>
          <a:off x="1421861" y="2375378"/>
          <a:ext cx="3060701" cy="3619500"/>
        </p:xfrm>
        <a:graphic>
          <a:graphicData uri="http://schemas.openxmlformats.org/drawingml/2006/table">
            <a:tbl>
              <a:tblPr/>
              <a:tblGrid>
                <a:gridCol w="596979">
                  <a:extLst>
                    <a:ext uri="{9D8B030D-6E8A-4147-A177-3AD203B41FA5}">
                      <a16:colId xmlns:a16="http://schemas.microsoft.com/office/drawing/2014/main" val="2873343206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620528173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738923585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450972715"/>
                    </a:ext>
                  </a:extLst>
                </a:gridCol>
                <a:gridCol w="672785">
                  <a:extLst>
                    <a:ext uri="{9D8B030D-6E8A-4147-A177-3AD203B41FA5}">
                      <a16:colId xmlns:a16="http://schemas.microsoft.com/office/drawing/2014/main" val="345736203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2941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51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A1*~D1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A2*~D2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A3*~D3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A4*~D4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29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5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9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1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29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25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01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16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52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20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52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84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5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9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14" y="1194949"/>
            <a:ext cx="6906900" cy="44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2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</a:t>
            </a:r>
            <a:r>
              <a:rPr lang="es-CR" dirty="0" smtClean="0"/>
              <a:t>nificación de las señales de desalojo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60" y="2129469"/>
            <a:ext cx="4352885" cy="27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2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9184" y="2655683"/>
            <a:ext cx="8596668" cy="1320800"/>
          </a:xfrm>
        </p:spPr>
        <p:txBody>
          <a:bodyPr/>
          <a:lstStyle/>
          <a:p>
            <a:r>
              <a:rPr lang="es-CR" dirty="0" smtClean="0"/>
              <a:t>Lógica que permite diferenciar entre Guardar una línea o Guardar un byte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969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07749" y="-1810180"/>
            <a:ext cx="6298892" cy="103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3256547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2779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01521"/>
              </p:ext>
            </p:extLst>
          </p:nvPr>
        </p:nvGraphicFramePr>
        <p:xfrm>
          <a:off x="481263" y="609600"/>
          <a:ext cx="10988840" cy="5855330"/>
        </p:xfrm>
        <a:graphic>
          <a:graphicData uri="http://schemas.openxmlformats.org/drawingml/2006/table">
            <a:tbl>
              <a:tblPr/>
              <a:tblGrid>
                <a:gridCol w="1198236">
                  <a:extLst>
                    <a:ext uri="{9D8B030D-6E8A-4147-A177-3AD203B41FA5}">
                      <a16:colId xmlns:a16="http://schemas.microsoft.com/office/drawing/2014/main" val="660894847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537769776"/>
                    </a:ext>
                  </a:extLst>
                </a:gridCol>
                <a:gridCol w="2022029">
                  <a:extLst>
                    <a:ext uri="{9D8B030D-6E8A-4147-A177-3AD203B41FA5}">
                      <a16:colId xmlns:a16="http://schemas.microsoft.com/office/drawing/2014/main" val="3757243346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158201103"/>
                    </a:ext>
                  </a:extLst>
                </a:gridCol>
                <a:gridCol w="1338032">
                  <a:extLst>
                    <a:ext uri="{9D8B030D-6E8A-4147-A177-3AD203B41FA5}">
                      <a16:colId xmlns:a16="http://schemas.microsoft.com/office/drawing/2014/main" val="3803983380"/>
                    </a:ext>
                  </a:extLst>
                </a:gridCol>
                <a:gridCol w="4034071">
                  <a:extLst>
                    <a:ext uri="{9D8B030D-6E8A-4147-A177-3AD203B41FA5}">
                      <a16:colId xmlns:a16="http://schemas.microsoft.com/office/drawing/2014/main" val="17502531"/>
                    </a:ext>
                  </a:extLst>
                </a:gridCol>
              </a:tblGrid>
              <a:tr h="38201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Entrada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Salida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4129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Característica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Característica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39020"/>
                  </a:ext>
                </a:extLst>
              </a:tr>
              <a:tr h="387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que la memoria principal tiene un dato listo en el bus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principales donde entran los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9591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Desencadena el proceso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MAIN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Deshabilita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 o Habilita (1) los registros principales donde entran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1197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Escritura(0), lectura (1)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 MUX BANK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Selecciona entre actualizar etiquetas (1) o usar la memoria de etiquetas 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4253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ocurrió un 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TAG BANK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auxiliares utilizados dentro del banco de etiquetas para actualizar bits de dirty y ultimo en ser usado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7886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se debe hacer un 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Selecciona dentro de cual banco de arregles se va a escribir o de cual se va a dejar pasar el dato A:Guardar B: Desalojo C:Lectura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759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2403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ENEABLE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Habilita (1) 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registro que permite guardar byte o </a:t>
                      </a:r>
                      <a:r>
                        <a:rPr lang="es-C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línea 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014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LDG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(1)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registro </a:t>
                      </a:r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que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permite guardar byte o </a:t>
                      </a:r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línea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684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Escribe (0) o lee(1) en los bancos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06317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BANKS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los bancos de registros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787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R/W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a el tipo de solicitud que se realizará a la memoria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(1) 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8749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Limpiar (1)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2793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32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57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0043" y="3071446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Maquina de Estados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2355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6" y="351693"/>
            <a:ext cx="9048796" cy="62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2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Controlador de Memoria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3387014" y="2026738"/>
            <a:ext cx="4143446" cy="41438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781666" y="2555343"/>
            <a:ext cx="1505044" cy="11342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4308621" y="4425328"/>
            <a:ext cx="2351314" cy="142758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88135" y="3403837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963691" y="5057610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53309" y="4771568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497107" y="296011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593577" y="2594349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788135" y="2745723"/>
            <a:ext cx="1993531" cy="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88135" y="3135862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01952" y="520215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757432" y="551118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430397" y="538038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Lectura/Escritura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690921" y="326963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99119" y="46223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6286710" y="3377919"/>
            <a:ext cx="1821593" cy="259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173579" y="5294209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59934" y="5084393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068744" y="285139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184779" y="465132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591906" y="477156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6286710" y="2982197"/>
            <a:ext cx="1821593" cy="191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6508578" y="539721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8108303" y="3260072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436917" y="4933529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9" name="Flecha abajo 38"/>
          <p:cNvSpPr/>
          <p:nvPr/>
        </p:nvSpPr>
        <p:spPr>
          <a:xfrm>
            <a:off x="5843505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  <p:sp>
        <p:nvSpPr>
          <p:cNvPr id="40" name="Flecha abajo 39"/>
          <p:cNvSpPr/>
          <p:nvPr/>
        </p:nvSpPr>
        <p:spPr>
          <a:xfrm rot="10800000">
            <a:off x="5166686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</p:spTree>
    <p:extLst>
      <p:ext uri="{BB962C8B-B14F-4D97-AF65-F5344CB8AC3E}">
        <p14:creationId xmlns:p14="http://schemas.microsoft.com/office/powerpoint/2010/main" val="2984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Descripción de los estados</a:t>
            </a:r>
            <a:endParaRPr lang="es-C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510065"/>
              </p:ext>
            </p:extLst>
          </p:nvPr>
        </p:nvGraphicFramePr>
        <p:xfrm>
          <a:off x="1235412" y="2363820"/>
          <a:ext cx="7110919" cy="3511685"/>
        </p:xfrm>
        <a:graphic>
          <a:graphicData uri="http://schemas.openxmlformats.org/drawingml/2006/table">
            <a:tbl>
              <a:tblPr/>
              <a:tblGrid>
                <a:gridCol w="1287322">
                  <a:extLst>
                    <a:ext uri="{9D8B030D-6E8A-4147-A177-3AD203B41FA5}">
                      <a16:colId xmlns:a16="http://schemas.microsoft.com/office/drawing/2014/main" val="615593229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1990686291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2638178995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2129900053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3416255380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1367820259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762925796"/>
                    </a:ext>
                  </a:extLst>
                </a:gridCol>
                <a:gridCol w="551709">
                  <a:extLst>
                    <a:ext uri="{9D8B030D-6E8A-4147-A177-3AD203B41FA5}">
                      <a16:colId xmlns:a16="http://schemas.microsoft.com/office/drawing/2014/main" val="833956369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4264820111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983153023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939462782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1924315001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232607145"/>
                    </a:ext>
                  </a:extLst>
                </a:gridCol>
                <a:gridCol w="326939">
                  <a:extLst>
                    <a:ext uri="{9D8B030D-6E8A-4147-A177-3AD203B41FA5}">
                      <a16:colId xmlns:a16="http://schemas.microsoft.com/office/drawing/2014/main" val="1179321992"/>
                    </a:ext>
                  </a:extLst>
                </a:gridCol>
              </a:tblGrid>
              <a:tr h="390187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8460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479869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06588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35620"/>
                  </a:ext>
                </a:extLst>
              </a:tr>
              <a:tr h="78037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49497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87990"/>
                  </a:ext>
                </a:extLst>
              </a:tr>
              <a:tr h="78037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0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4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92934"/>
              </p:ext>
            </p:extLst>
          </p:nvPr>
        </p:nvGraphicFramePr>
        <p:xfrm>
          <a:off x="579844" y="545796"/>
          <a:ext cx="9177003" cy="5991190"/>
        </p:xfrm>
        <a:graphic>
          <a:graphicData uri="http://schemas.openxmlformats.org/drawingml/2006/table">
            <a:tbl>
              <a:tblPr/>
              <a:tblGrid>
                <a:gridCol w="874695">
                  <a:extLst>
                    <a:ext uri="{9D8B030D-6E8A-4147-A177-3AD203B41FA5}">
                      <a16:colId xmlns:a16="http://schemas.microsoft.com/office/drawing/2014/main" val="3969667546"/>
                    </a:ext>
                  </a:extLst>
                </a:gridCol>
                <a:gridCol w="568552">
                  <a:extLst>
                    <a:ext uri="{9D8B030D-6E8A-4147-A177-3AD203B41FA5}">
                      <a16:colId xmlns:a16="http://schemas.microsoft.com/office/drawing/2014/main" val="1806294954"/>
                    </a:ext>
                  </a:extLst>
                </a:gridCol>
                <a:gridCol w="568552">
                  <a:extLst>
                    <a:ext uri="{9D8B030D-6E8A-4147-A177-3AD203B41FA5}">
                      <a16:colId xmlns:a16="http://schemas.microsoft.com/office/drawing/2014/main" val="1964062721"/>
                    </a:ext>
                  </a:extLst>
                </a:gridCol>
                <a:gridCol w="626866">
                  <a:extLst>
                    <a:ext uri="{9D8B030D-6E8A-4147-A177-3AD203B41FA5}">
                      <a16:colId xmlns:a16="http://schemas.microsoft.com/office/drawing/2014/main" val="636723816"/>
                    </a:ext>
                  </a:extLst>
                </a:gridCol>
                <a:gridCol w="568552">
                  <a:extLst>
                    <a:ext uri="{9D8B030D-6E8A-4147-A177-3AD203B41FA5}">
                      <a16:colId xmlns:a16="http://schemas.microsoft.com/office/drawing/2014/main" val="3465870853"/>
                    </a:ext>
                  </a:extLst>
                </a:gridCol>
                <a:gridCol w="918430">
                  <a:extLst>
                    <a:ext uri="{9D8B030D-6E8A-4147-A177-3AD203B41FA5}">
                      <a16:colId xmlns:a16="http://schemas.microsoft.com/office/drawing/2014/main" val="385739752"/>
                    </a:ext>
                  </a:extLst>
                </a:gridCol>
                <a:gridCol w="918430">
                  <a:extLst>
                    <a:ext uri="{9D8B030D-6E8A-4147-A177-3AD203B41FA5}">
                      <a16:colId xmlns:a16="http://schemas.microsoft.com/office/drawing/2014/main" val="1519048149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1065096792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2659097890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2641267510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630515238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584926272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1895911358"/>
                    </a:ext>
                  </a:extLst>
                </a:gridCol>
                <a:gridCol w="393612">
                  <a:extLst>
                    <a:ext uri="{9D8B030D-6E8A-4147-A177-3AD203B41FA5}">
                      <a16:colId xmlns:a16="http://schemas.microsoft.com/office/drawing/2014/main" val="3437815389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602089289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268279428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549078647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2866862546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3596463788"/>
                    </a:ext>
                  </a:extLst>
                </a:gridCol>
                <a:gridCol w="229607">
                  <a:extLst>
                    <a:ext uri="{9D8B030D-6E8A-4147-A177-3AD203B41FA5}">
                      <a16:colId xmlns:a16="http://schemas.microsoft.com/office/drawing/2014/main" val="2065775224"/>
                    </a:ext>
                  </a:extLst>
                </a:gridCol>
              </a:tblGrid>
              <a:tr h="2639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16184"/>
                  </a:ext>
                </a:extLst>
              </a:tr>
              <a:tr h="67302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Actual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 Siguiente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35130"/>
                  </a:ext>
                </a:extLst>
              </a:tr>
              <a:tr h="2639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32052"/>
                  </a:ext>
                </a:extLst>
              </a:tr>
              <a:tr h="26392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66121"/>
                  </a:ext>
                </a:extLst>
              </a:tr>
              <a:tr h="26392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3900"/>
                  </a:ext>
                </a:extLst>
              </a:tr>
              <a:tr h="2639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19660"/>
                  </a:ext>
                </a:extLst>
              </a:tr>
              <a:tr h="56744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12665"/>
                  </a:ext>
                </a:extLst>
              </a:tr>
              <a:tr h="52785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45447"/>
                  </a:ext>
                </a:extLst>
              </a:tr>
              <a:tr h="5278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50118"/>
                  </a:ext>
                </a:extLst>
              </a:tr>
              <a:tr h="26392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1881"/>
                  </a:ext>
                </a:extLst>
              </a:tr>
              <a:tr h="2639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02576"/>
                  </a:ext>
                </a:extLst>
              </a:tr>
              <a:tr h="52785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65987"/>
                  </a:ext>
                </a:extLst>
              </a:tr>
              <a:tr h="26392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45164"/>
                  </a:ext>
                </a:extLst>
              </a:tr>
              <a:tr h="527858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77160"/>
                  </a:ext>
                </a:extLst>
              </a:tr>
              <a:tr h="527858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9" marR="8549" marT="85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5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Segundo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335902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0647" y="99753"/>
            <a:ext cx="9136271" cy="65721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25589" y="407325"/>
            <a:ext cx="6191290" cy="4685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2631695" y="5332512"/>
            <a:ext cx="4035112" cy="120293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3645" y="573806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88422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5185" y="117843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7549" y="3163225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>
            <a:stCxn id="11" idx="3"/>
            <a:endCxn id="48" idx="1"/>
          </p:cNvCxnSpPr>
          <p:nvPr/>
        </p:nvCxnSpPr>
        <p:spPr>
          <a:xfrm>
            <a:off x="1177009" y="3294030"/>
            <a:ext cx="692098" cy="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0073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83986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91745" y="607509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L/E</a:t>
            </a:r>
            <a:endParaRPr lang="es-C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5816" y="20874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7935" y="535415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>
            <a:stCxn id="46" idx="3"/>
            <a:endCxn id="27" idx="1"/>
          </p:cNvCxnSpPr>
          <p:nvPr/>
        </p:nvCxnSpPr>
        <p:spPr>
          <a:xfrm flipV="1">
            <a:off x="10216491" y="1960109"/>
            <a:ext cx="847570" cy="6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7" y="5947879"/>
            <a:ext cx="4392201" cy="197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861053" y="1192191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37406" y="54989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591254" y="5557752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8604482" y="1307070"/>
            <a:ext cx="2256571" cy="159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31550" y="6254202"/>
            <a:ext cx="4750392" cy="381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64061" y="1829304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591188" y="294147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7186228" y="948289"/>
            <a:ext cx="1418254" cy="7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433087" y="4091619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861132" y="1007041"/>
            <a:ext cx="1944662" cy="11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24336" y="1462597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9291013" y="1609608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33" name="Conector recto de flecha 32"/>
          <p:cNvCxnSpPr>
            <a:stCxn id="39" idx="2"/>
          </p:cNvCxnSpPr>
          <p:nvPr/>
        </p:nvCxnSpPr>
        <p:spPr>
          <a:xfrm flipH="1">
            <a:off x="5128953" y="4804847"/>
            <a:ext cx="13261" cy="549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46" idx="2"/>
          </p:cNvCxnSpPr>
          <p:nvPr/>
        </p:nvCxnSpPr>
        <p:spPr>
          <a:xfrm rot="5400000" flipH="1" flipV="1">
            <a:off x="6453627" y="2460463"/>
            <a:ext cx="3437752" cy="3162498"/>
          </a:xfrm>
          <a:prstGeom prst="bentConnector3">
            <a:avLst>
              <a:gd name="adj1" fmla="val -2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1869107" y="2687201"/>
            <a:ext cx="213333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MUX2</a:t>
            </a:r>
            <a:endParaRPr lang="es-CR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909068" y="702407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MUX1</a:t>
            </a:r>
            <a:endParaRPr lang="es-CR" sz="1200" dirty="0"/>
          </a:p>
        </p:txBody>
      </p:sp>
      <p:cxnSp>
        <p:nvCxnSpPr>
          <p:cNvPr id="55" name="Conector recto de flecha 54"/>
          <p:cNvCxnSpPr>
            <a:stCxn id="10" idx="3"/>
            <a:endCxn id="53" idx="1"/>
          </p:cNvCxnSpPr>
          <p:nvPr/>
        </p:nvCxnSpPr>
        <p:spPr>
          <a:xfrm>
            <a:off x="1375159" y="1309237"/>
            <a:ext cx="533909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17" idx="3"/>
          </p:cNvCxnSpPr>
          <p:nvPr/>
        </p:nvCxnSpPr>
        <p:spPr>
          <a:xfrm flipV="1">
            <a:off x="1190837" y="1609608"/>
            <a:ext cx="732259" cy="60861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" idx="3"/>
          </p:cNvCxnSpPr>
          <p:nvPr/>
        </p:nvCxnSpPr>
        <p:spPr>
          <a:xfrm>
            <a:off x="1190837" y="2218220"/>
            <a:ext cx="729321" cy="599795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48" idx="2"/>
          </p:cNvCxnSpPr>
          <p:nvPr/>
        </p:nvCxnSpPr>
        <p:spPr>
          <a:xfrm rot="16200000" flipV="1">
            <a:off x="1562735" y="4313899"/>
            <a:ext cx="1673294" cy="84721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V="1">
            <a:off x="576691" y="3355637"/>
            <a:ext cx="3689217" cy="829163"/>
          </a:xfrm>
          <a:prstGeom prst="bentConnector3">
            <a:avLst>
              <a:gd name="adj1" fmla="val 8672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53" idx="3"/>
          </p:cNvCxnSpPr>
          <p:nvPr/>
        </p:nvCxnSpPr>
        <p:spPr>
          <a:xfrm>
            <a:off x="2157424" y="1309237"/>
            <a:ext cx="2717518" cy="66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48" idx="3"/>
            <a:endCxn id="37" idx="1"/>
          </p:cNvCxnSpPr>
          <p:nvPr/>
        </p:nvCxnSpPr>
        <p:spPr>
          <a:xfrm>
            <a:off x="2082440" y="3294031"/>
            <a:ext cx="1508748" cy="405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37" idx="2"/>
          </p:cNvCxnSpPr>
          <p:nvPr/>
        </p:nvCxnSpPr>
        <p:spPr>
          <a:xfrm flipV="1">
            <a:off x="4300315" y="3654698"/>
            <a:ext cx="0" cy="1699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37" idx="3"/>
            <a:endCxn id="39" idx="0"/>
          </p:cNvCxnSpPr>
          <p:nvPr/>
        </p:nvCxnSpPr>
        <p:spPr>
          <a:xfrm>
            <a:off x="5009442" y="3298084"/>
            <a:ext cx="132772" cy="793535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endCxn id="39" idx="1"/>
          </p:cNvCxnSpPr>
          <p:nvPr/>
        </p:nvCxnSpPr>
        <p:spPr>
          <a:xfrm>
            <a:off x="2542431" y="3294030"/>
            <a:ext cx="1890656" cy="1154203"/>
          </a:xfrm>
          <a:prstGeom prst="bentConnector3">
            <a:avLst>
              <a:gd name="adj1" fmla="val 2625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38" idx="3"/>
            <a:endCxn id="46" idx="1"/>
          </p:cNvCxnSpPr>
          <p:nvPr/>
        </p:nvCxnSpPr>
        <p:spPr>
          <a:xfrm>
            <a:off x="8604482" y="1307070"/>
            <a:ext cx="686531" cy="65915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37" idx="3"/>
          </p:cNvCxnSpPr>
          <p:nvPr/>
        </p:nvCxnSpPr>
        <p:spPr>
          <a:xfrm flipV="1">
            <a:off x="5009442" y="2146777"/>
            <a:ext cx="4304556" cy="1151307"/>
          </a:xfrm>
          <a:prstGeom prst="bentConnector3">
            <a:avLst>
              <a:gd name="adj1" fmla="val 78774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48" idx="3"/>
            <a:endCxn id="40" idx="1"/>
          </p:cNvCxnSpPr>
          <p:nvPr/>
        </p:nvCxnSpPr>
        <p:spPr>
          <a:xfrm flipV="1">
            <a:off x="2082440" y="1600010"/>
            <a:ext cx="2778692" cy="1694021"/>
          </a:xfrm>
          <a:prstGeom prst="bentConnector3">
            <a:avLst>
              <a:gd name="adj1" fmla="val 3474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37" idx="3"/>
            <a:endCxn id="41" idx="2"/>
          </p:cNvCxnSpPr>
          <p:nvPr/>
        </p:nvCxnSpPr>
        <p:spPr>
          <a:xfrm flipV="1">
            <a:off x="5009442" y="2157495"/>
            <a:ext cx="824021" cy="1140589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4565924" y="3674452"/>
            <a:ext cx="3113527" cy="24587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5215890" y="2733912"/>
            <a:ext cx="3840705" cy="1704583"/>
          </a:xfrm>
          <a:prstGeom prst="bentConnector3">
            <a:avLst>
              <a:gd name="adj1" fmla="val 177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512473" y="686699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74" name="Conector angular 73"/>
          <p:cNvCxnSpPr>
            <a:endCxn id="54" idx="2"/>
          </p:cNvCxnSpPr>
          <p:nvPr/>
        </p:nvCxnSpPr>
        <p:spPr>
          <a:xfrm rot="16200000" flipV="1">
            <a:off x="1198283" y="3338726"/>
            <a:ext cx="3549484" cy="672748"/>
          </a:xfrm>
          <a:prstGeom prst="bentConnector3">
            <a:avLst>
              <a:gd name="adj1" fmla="val 905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423986" y="2700498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83" name="Conector angular 82"/>
          <p:cNvCxnSpPr>
            <a:endCxn id="82" idx="2"/>
          </p:cNvCxnSpPr>
          <p:nvPr/>
        </p:nvCxnSpPr>
        <p:spPr>
          <a:xfrm rot="16200000" flipV="1">
            <a:off x="2153440" y="4308882"/>
            <a:ext cx="1525813" cy="736363"/>
          </a:xfrm>
          <a:prstGeom prst="bentConnector3">
            <a:avLst>
              <a:gd name="adj1" fmla="val 821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/>
          <p:nvPr/>
        </p:nvCxnSpPr>
        <p:spPr>
          <a:xfrm rot="10800000" flipV="1">
            <a:off x="6801380" y="1663110"/>
            <a:ext cx="594232" cy="338232"/>
          </a:xfrm>
          <a:prstGeom prst="bentConnector3">
            <a:avLst>
              <a:gd name="adj1" fmla="val 103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endCxn id="38" idx="1"/>
          </p:cNvCxnSpPr>
          <p:nvPr/>
        </p:nvCxnSpPr>
        <p:spPr>
          <a:xfrm flipV="1">
            <a:off x="6858807" y="1307070"/>
            <a:ext cx="327421" cy="547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 flipH="1" flipV="1">
            <a:off x="4778811" y="3428897"/>
            <a:ext cx="2704020" cy="256521"/>
          </a:xfrm>
          <a:prstGeom prst="bentConnector3">
            <a:avLst>
              <a:gd name="adj1" fmla="val 407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82" idx="3"/>
            <a:endCxn id="38" idx="0"/>
          </p:cNvCxnSpPr>
          <p:nvPr/>
        </p:nvCxnSpPr>
        <p:spPr>
          <a:xfrm flipV="1">
            <a:off x="2672342" y="948289"/>
            <a:ext cx="5223013" cy="2359039"/>
          </a:xfrm>
          <a:prstGeom prst="bentConnector4">
            <a:avLst>
              <a:gd name="adj1" fmla="val 7084"/>
              <a:gd name="adj2" fmla="val 10969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Tercer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24963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3" y="228601"/>
            <a:ext cx="10095577" cy="64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6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387" y="2727158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</a:t>
            </a:r>
            <a:r>
              <a:rPr lang="es-CR" dirty="0" smtClean="0"/>
              <a:t>Diagramas </a:t>
            </a:r>
            <a:r>
              <a:rPr lang="es-CR" dirty="0"/>
              <a:t>de </a:t>
            </a:r>
            <a:r>
              <a:rPr lang="es-CR" dirty="0" smtClean="0"/>
              <a:t>Cuarto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1675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4130</TotalTime>
  <Words>2047</Words>
  <Application>Microsoft Office PowerPoint</Application>
  <PresentationFormat>Panorámica</PresentationFormat>
  <Paragraphs>1083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Trebuchet MS</vt:lpstr>
      <vt:lpstr>Wingdings 3</vt:lpstr>
      <vt:lpstr>Faceta</vt:lpstr>
      <vt:lpstr>Proyecto de Arquitectura de Computadoras</vt:lpstr>
      <vt:lpstr>Características del Sistema</vt:lpstr>
      <vt:lpstr>Diagrama de General</vt:lpstr>
      <vt:lpstr>Controlador de Memoria</vt:lpstr>
      <vt:lpstr>Controlador de Memoria Diagrama de Segundo Nivel</vt:lpstr>
      <vt:lpstr>Presentación de PowerPoint</vt:lpstr>
      <vt:lpstr>Controlador de Memoria Diagrama de Tercer Nivel</vt:lpstr>
      <vt:lpstr>Presentación de PowerPoint</vt:lpstr>
      <vt:lpstr>Controlador de Memoria Diagramas de Cuarto Nivel</vt:lpstr>
      <vt:lpstr>Bancos de arreglos de Datos</vt:lpstr>
      <vt:lpstr>Diagrama de cuarto nivel de un  banco de datos</vt:lpstr>
      <vt:lpstr>Presentación de PowerPoint</vt:lpstr>
      <vt:lpstr>Bancos de arreglos de etiquetas</vt:lpstr>
      <vt:lpstr>Bancos de arreglos de etiquetas</vt:lpstr>
      <vt:lpstr>Presentación de PowerPoint</vt:lpstr>
      <vt:lpstr>Presentación de PowerPoint</vt:lpstr>
      <vt:lpstr>Lógica para determinar bits de la etiqueta</vt:lpstr>
      <vt:lpstr>Lógica para determinar bits de la etiqueta</vt:lpstr>
      <vt:lpstr>Presentación de PowerPoint</vt:lpstr>
      <vt:lpstr>Presentación de PowerPoint</vt:lpstr>
      <vt:lpstr>Lógica para detectar Hit/Miss</vt:lpstr>
      <vt:lpstr>Presentación de PowerPoint</vt:lpstr>
      <vt:lpstr>Lógica de Guardado del Dato</vt:lpstr>
      <vt:lpstr>Nomenclatura de las tablas de verdad</vt:lpstr>
      <vt:lpstr>Política De Desalojo (Cualquiera menos el ultimo utilizado)</vt:lpstr>
      <vt:lpstr>Presentación de PowerPoint</vt:lpstr>
      <vt:lpstr>Determinar las posibles lineas donde se puede guardar el dato</vt:lpstr>
      <vt:lpstr>Presentación de PowerPoint</vt:lpstr>
      <vt:lpstr>Determinar en cual línea se va a almacenar el dato</vt:lpstr>
      <vt:lpstr>Presentación de PowerPoint</vt:lpstr>
      <vt:lpstr>Determina el primer caso cuando se debe hacer desalojo</vt:lpstr>
      <vt:lpstr>Presentación de PowerPoint</vt:lpstr>
      <vt:lpstr>Unificación de las señales de desalojo</vt:lpstr>
      <vt:lpstr>Lógica que permite diferenciar entre Guardar una línea o Guardar un byte</vt:lpstr>
      <vt:lpstr>Presentación de PowerPoint</vt:lpstr>
      <vt:lpstr>Control</vt:lpstr>
      <vt:lpstr>Presentación de PowerPoint</vt:lpstr>
      <vt:lpstr>Maquina de Estados</vt:lpstr>
      <vt:lpstr>Presentación de PowerPoint</vt:lpstr>
      <vt:lpstr>Descripción de los estados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Computadoras</dc:title>
  <dc:creator>Xtreme Pc</dc:creator>
  <cp:lastModifiedBy>Xtreme Pc</cp:lastModifiedBy>
  <cp:revision>193</cp:revision>
  <dcterms:created xsi:type="dcterms:W3CDTF">2018-09-24T14:52:00Z</dcterms:created>
  <dcterms:modified xsi:type="dcterms:W3CDTF">2018-10-11T22:55:06Z</dcterms:modified>
</cp:coreProperties>
</file>