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83" r:id="rId6"/>
    <p:sldId id="259" r:id="rId7"/>
    <p:sldId id="293" r:id="rId8"/>
    <p:sldId id="294" r:id="rId9"/>
    <p:sldId id="260" r:id="rId10"/>
    <p:sldId id="263" r:id="rId11"/>
    <p:sldId id="265" r:id="rId12"/>
    <p:sldId id="266" r:id="rId13"/>
    <p:sldId id="261" r:id="rId14"/>
    <p:sldId id="264" r:id="rId15"/>
    <p:sldId id="270" r:id="rId16"/>
    <p:sldId id="304" r:id="rId17"/>
    <p:sldId id="302" r:id="rId18"/>
    <p:sldId id="301" r:id="rId19"/>
    <p:sldId id="303" r:id="rId20"/>
    <p:sldId id="291" r:id="rId21"/>
    <p:sldId id="262" r:id="rId22"/>
    <p:sldId id="298" r:id="rId23"/>
    <p:sldId id="269" r:id="rId24"/>
    <p:sldId id="297" r:id="rId25"/>
    <p:sldId id="272" r:id="rId26"/>
    <p:sldId id="281" r:id="rId27"/>
    <p:sldId id="278" r:id="rId28"/>
    <p:sldId id="276" r:id="rId29"/>
    <p:sldId id="277" r:id="rId30"/>
    <p:sldId id="275" r:id="rId31"/>
    <p:sldId id="271" r:id="rId32"/>
    <p:sldId id="296" r:id="rId33"/>
    <p:sldId id="279" r:id="rId34"/>
    <p:sldId id="299" r:id="rId35"/>
    <p:sldId id="300" r:id="rId36"/>
    <p:sldId id="280" r:id="rId37"/>
    <p:sldId id="295" r:id="rId38"/>
    <p:sldId id="289" r:id="rId39"/>
    <p:sldId id="287" r:id="rId40"/>
    <p:sldId id="286" r:id="rId41"/>
  </p:sldIdLst>
  <p:sldSz cx="12192000" cy="6858000"/>
  <p:notesSz cx="6858000" cy="9144000"/>
  <p:defaultTextStyle>
    <a:defPPr>
      <a:defRPr lang="es-CR"/>
    </a:defPPr>
    <a:lvl1pPr marL="0" algn="l" defTabSz="91430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3" algn="l" defTabSz="91430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7" algn="l" defTabSz="91430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60" algn="l" defTabSz="91430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3" algn="l" defTabSz="91430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8" algn="l" defTabSz="91430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21" algn="l" defTabSz="91430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75" algn="l" defTabSz="91430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8" algn="l" defTabSz="91430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6" d="100"/>
          <a:sy n="106" d="100"/>
        </p:scale>
        <p:origin x="73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6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4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CAD1-9F75-458F-BA97-1295F49FE112}" type="datetimeFigureOut">
              <a:rPr lang="es-CR" smtClean="0"/>
              <a:t>9/10/2018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B8CB-DE84-47E8-B6EA-8DEC4B886BC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8438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6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6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3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5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7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CAD1-9F75-458F-BA97-1295F49FE112}" type="datetimeFigureOut">
              <a:rPr lang="es-CR" smtClean="0"/>
              <a:t>9/10/2018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B8CB-DE84-47E8-B6EA-8DEC4B886BC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7558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1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40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18" indent="0">
              <a:buFontTx/>
              <a:buNone/>
              <a:defRPr/>
            </a:lvl2pPr>
            <a:lvl3pPr marL="914436" indent="0">
              <a:buFontTx/>
              <a:buNone/>
              <a:defRPr/>
            </a:lvl3pPr>
            <a:lvl4pPr marL="1371654" indent="0">
              <a:buFontTx/>
              <a:buNone/>
              <a:defRPr/>
            </a:lvl4pPr>
            <a:lvl5pPr marL="1828872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6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3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5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7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CAD1-9F75-458F-BA97-1295F49FE112}" type="datetimeFigureOut">
              <a:rPr lang="es-CR" smtClean="0"/>
              <a:t>9/10/2018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B8CB-DE84-47E8-B6EA-8DEC4B886BCA}" type="slidenum">
              <a:rPr lang="es-CR" smtClean="0"/>
              <a:t>‹Nº›</a:t>
            </a:fld>
            <a:endParaRPr lang="es-C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041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3312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6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6" y="4527449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3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5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7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CAD1-9F75-458F-BA97-1295F49FE112}" type="datetimeFigureOut">
              <a:rPr lang="es-CR" smtClean="0"/>
              <a:t>9/10/2018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B8CB-DE84-47E8-B6EA-8DEC4B886BC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14524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1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3" y="4013201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18" indent="0">
              <a:buFontTx/>
              <a:buNone/>
              <a:defRPr/>
            </a:lvl2pPr>
            <a:lvl3pPr marL="914436" indent="0">
              <a:buFontTx/>
              <a:buNone/>
              <a:defRPr/>
            </a:lvl3pPr>
            <a:lvl4pPr marL="1371654" indent="0">
              <a:buFontTx/>
              <a:buNone/>
              <a:defRPr/>
            </a:lvl4pPr>
            <a:lvl5pPr marL="1828872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6" y="4527449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3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5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7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CAD1-9F75-458F-BA97-1295F49FE112}" type="datetimeFigureOut">
              <a:rPr lang="es-CR" smtClean="0"/>
              <a:t>9/10/2018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B8CB-DE84-47E8-B6EA-8DEC4B886BCA}" type="slidenum">
              <a:rPr lang="es-CR" smtClean="0"/>
              <a:t>‹Nº›</a:t>
            </a:fld>
            <a:endParaRPr lang="es-C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7237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1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3" y="4013201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1">
                <a:solidFill>
                  <a:schemeClr val="accent1"/>
                </a:solidFill>
              </a:defRPr>
            </a:lvl1pPr>
            <a:lvl2pPr marL="457218" indent="0">
              <a:buFontTx/>
              <a:buNone/>
              <a:defRPr/>
            </a:lvl2pPr>
            <a:lvl3pPr marL="914436" indent="0">
              <a:buFontTx/>
              <a:buNone/>
              <a:defRPr/>
            </a:lvl3pPr>
            <a:lvl4pPr marL="1371654" indent="0">
              <a:buFontTx/>
              <a:buNone/>
              <a:defRPr/>
            </a:lvl4pPr>
            <a:lvl5pPr marL="1828872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6" y="4527449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3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5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7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CAD1-9F75-458F-BA97-1295F49FE112}" type="datetimeFigureOut">
              <a:rPr lang="es-CR" smtClean="0"/>
              <a:t>9/10/2018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B8CB-DE84-47E8-B6EA-8DEC4B886BC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51114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CAD1-9F75-458F-BA97-1295F49FE112}" type="datetimeFigureOut">
              <a:rPr lang="es-CR" smtClean="0"/>
              <a:t>9/10/2018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B8CB-DE84-47E8-B6EA-8DEC4B886BC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17070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600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6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CAD1-9F75-458F-BA97-1295F49FE112}" type="datetimeFigureOut">
              <a:rPr lang="es-CR" smtClean="0"/>
              <a:t>9/10/2018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B8CB-DE84-47E8-B6EA-8DEC4B886BC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9033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CAD1-9F75-458F-BA97-1295F49FE112}" type="datetimeFigureOut">
              <a:rPr lang="es-CR" smtClean="0"/>
              <a:t>9/10/2018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B8CB-DE84-47E8-B6EA-8DEC4B886BC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8254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6" y="2700868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6" y="4527449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3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5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7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CAD1-9F75-458F-BA97-1295F49FE112}" type="datetimeFigureOut">
              <a:rPr lang="es-CR" smtClean="0"/>
              <a:t>9/10/2018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B8CB-DE84-47E8-B6EA-8DEC4B886BC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90525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90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CAD1-9F75-458F-BA97-1295F49FE112}" type="datetimeFigureOut">
              <a:rPr lang="es-CR" smtClean="0"/>
              <a:t>9/10/2018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B8CB-DE84-47E8-B6EA-8DEC4B886BC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3753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6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1" b="0"/>
            </a:lvl1pPr>
            <a:lvl2pPr marL="457218" indent="0">
              <a:buNone/>
              <a:defRPr sz="2000" b="1"/>
            </a:lvl2pPr>
            <a:lvl3pPr marL="914436" indent="0">
              <a:buNone/>
              <a:defRPr sz="1800" b="1"/>
            </a:lvl3pPr>
            <a:lvl4pPr marL="1371654" indent="0">
              <a:buNone/>
              <a:defRPr sz="1600" b="1"/>
            </a:lvl4pPr>
            <a:lvl5pPr marL="1828872" indent="0">
              <a:buNone/>
              <a:defRPr sz="1600" b="1"/>
            </a:lvl5pPr>
            <a:lvl6pPr marL="2286090" indent="0">
              <a:buNone/>
              <a:defRPr sz="1600" b="1"/>
            </a:lvl6pPr>
            <a:lvl7pPr marL="2743308" indent="0">
              <a:buNone/>
              <a:defRPr sz="1600" b="1"/>
            </a:lvl7pPr>
            <a:lvl8pPr marL="3200526" indent="0">
              <a:buNone/>
              <a:defRPr sz="1600" b="1"/>
            </a:lvl8pPr>
            <a:lvl9pPr marL="3657744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6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1" b="0"/>
            </a:lvl1pPr>
            <a:lvl2pPr marL="457218" indent="0">
              <a:buNone/>
              <a:defRPr sz="2000" b="1"/>
            </a:lvl2pPr>
            <a:lvl3pPr marL="914436" indent="0">
              <a:buNone/>
              <a:defRPr sz="1800" b="1"/>
            </a:lvl3pPr>
            <a:lvl4pPr marL="1371654" indent="0">
              <a:buNone/>
              <a:defRPr sz="1600" b="1"/>
            </a:lvl4pPr>
            <a:lvl5pPr marL="1828872" indent="0">
              <a:buNone/>
              <a:defRPr sz="1600" b="1"/>
            </a:lvl5pPr>
            <a:lvl6pPr marL="2286090" indent="0">
              <a:buNone/>
              <a:defRPr sz="1600" b="1"/>
            </a:lvl6pPr>
            <a:lvl7pPr marL="2743308" indent="0">
              <a:buNone/>
              <a:defRPr sz="1600" b="1"/>
            </a:lvl7pPr>
            <a:lvl8pPr marL="3200526" indent="0">
              <a:buNone/>
              <a:defRPr sz="1600" b="1"/>
            </a:lvl8pPr>
            <a:lvl9pPr marL="3657744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5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CAD1-9F75-458F-BA97-1295F49FE112}" type="datetimeFigureOut">
              <a:rPr lang="es-CR" smtClean="0"/>
              <a:t>9/10/2018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B8CB-DE84-47E8-B6EA-8DEC4B886BC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9184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CAD1-9F75-458F-BA97-1295F49FE112}" type="datetimeFigureOut">
              <a:rPr lang="es-CR" smtClean="0"/>
              <a:t>9/10/2018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B8CB-DE84-47E8-B6EA-8DEC4B886BC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25027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CAD1-9F75-458F-BA97-1295F49FE112}" type="datetimeFigureOut">
              <a:rPr lang="es-CR" smtClean="0"/>
              <a:t>9/10/2018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B8CB-DE84-47E8-B6EA-8DEC4B886BC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8154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5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5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70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81" indent="0">
              <a:buNone/>
              <a:defRPr sz="1400"/>
            </a:lvl2pPr>
            <a:lvl3pPr marL="914162" indent="0">
              <a:buNone/>
              <a:defRPr sz="1200"/>
            </a:lvl3pPr>
            <a:lvl4pPr marL="1371243" indent="0">
              <a:buNone/>
              <a:defRPr sz="1000"/>
            </a:lvl4pPr>
            <a:lvl5pPr marL="1828323" indent="0">
              <a:buNone/>
              <a:defRPr sz="1000"/>
            </a:lvl5pPr>
            <a:lvl6pPr marL="2285405" indent="0">
              <a:buNone/>
              <a:defRPr sz="1000"/>
            </a:lvl6pPr>
            <a:lvl7pPr marL="2742485" indent="0">
              <a:buNone/>
              <a:defRPr sz="1000"/>
            </a:lvl7pPr>
            <a:lvl8pPr marL="3199566" indent="0">
              <a:buNone/>
              <a:defRPr sz="1000"/>
            </a:lvl8pPr>
            <a:lvl9pPr marL="3656648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CAD1-9F75-458F-BA97-1295F49FE112}" type="datetimeFigureOut">
              <a:rPr lang="es-CR" smtClean="0"/>
              <a:t>9/10/2018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B8CB-DE84-47E8-B6EA-8DEC4B886BC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2586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1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8" indent="0">
              <a:buNone/>
              <a:defRPr sz="1600"/>
            </a:lvl2pPr>
            <a:lvl3pPr marL="914436" indent="0">
              <a:buNone/>
              <a:defRPr sz="1600"/>
            </a:lvl3pPr>
            <a:lvl4pPr marL="1371654" indent="0">
              <a:buNone/>
              <a:defRPr sz="1600"/>
            </a:lvl4pPr>
            <a:lvl5pPr marL="1828872" indent="0">
              <a:buNone/>
              <a:defRPr sz="1600"/>
            </a:lvl5pPr>
            <a:lvl6pPr marL="2286090" indent="0">
              <a:buNone/>
              <a:defRPr sz="1600"/>
            </a:lvl6pPr>
            <a:lvl7pPr marL="2743308" indent="0">
              <a:buNone/>
              <a:defRPr sz="1600"/>
            </a:lvl7pPr>
            <a:lvl8pPr marL="3200526" indent="0">
              <a:buNone/>
              <a:defRPr sz="1600"/>
            </a:lvl8pPr>
            <a:lvl9pPr marL="3657744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9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18" indent="0">
              <a:buNone/>
              <a:defRPr sz="1200"/>
            </a:lvl2pPr>
            <a:lvl3pPr marL="914436" indent="0">
              <a:buNone/>
              <a:defRPr sz="1000"/>
            </a:lvl3pPr>
            <a:lvl4pPr marL="1371654" indent="0">
              <a:buNone/>
              <a:defRPr sz="900"/>
            </a:lvl4pPr>
            <a:lvl5pPr marL="1828872" indent="0">
              <a:buNone/>
              <a:defRPr sz="900"/>
            </a:lvl5pPr>
            <a:lvl6pPr marL="2286090" indent="0">
              <a:buNone/>
              <a:defRPr sz="900"/>
            </a:lvl6pPr>
            <a:lvl7pPr marL="2743308" indent="0">
              <a:buNone/>
              <a:defRPr sz="900"/>
            </a:lvl7pPr>
            <a:lvl8pPr marL="3200526" indent="0">
              <a:buNone/>
              <a:defRPr sz="900"/>
            </a:lvl8pPr>
            <a:lvl9pPr marL="3657744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CAD1-9F75-458F-BA97-1295F49FE112}" type="datetimeFigureOut">
              <a:rPr lang="es-CR" smtClean="0"/>
              <a:t>9/10/2018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B8CB-DE84-47E8-B6EA-8DEC4B886BC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796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6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4" y="6041363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CAD1-9F75-458F-BA97-1295F49FE112}" type="datetimeFigureOut">
              <a:rPr lang="es-CR" smtClean="0"/>
              <a:t>9/10/2018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3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4" y="6041363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19AB8CB-DE84-47E8-B6EA-8DEC4B886BC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99150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18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13" indent="-342913" algn="l" defTabSz="45721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79" indent="-285761" algn="l" defTabSz="45721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45" indent="-228609" algn="l" defTabSz="45721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63" indent="-228609" algn="l" defTabSz="45721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82" indent="-228609" algn="l" defTabSz="45721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99" indent="-228609" algn="l" defTabSz="45721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918" indent="-228609" algn="l" defTabSz="45721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135" indent="-228609" algn="l" defTabSz="45721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354" indent="-228609" algn="l" defTabSz="45721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8" algn="l" defTabSz="457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6" algn="l" defTabSz="457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4" algn="l" defTabSz="457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72" algn="l" defTabSz="457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90" algn="l" defTabSz="457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08" algn="l" defTabSz="457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26" algn="l" defTabSz="457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44" algn="l" defTabSz="457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 smtClean="0"/>
              <a:t>Proyecto de Arquitectura de Computadoras</a:t>
            </a:r>
            <a:endParaRPr lang="es-C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 smtClean="0"/>
              <a:t>Jacobo De </a:t>
            </a:r>
            <a:r>
              <a:rPr lang="es-CR" dirty="0" err="1" smtClean="0"/>
              <a:t>Bruyn</a:t>
            </a:r>
            <a:r>
              <a:rPr lang="es-CR" dirty="0" smtClean="0"/>
              <a:t> Monge</a:t>
            </a:r>
          </a:p>
          <a:p>
            <a:r>
              <a:rPr lang="es-CR" dirty="0" smtClean="0"/>
              <a:t>2014079654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25788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4314" y="306382"/>
            <a:ext cx="8596668" cy="1320800"/>
          </a:xfrm>
        </p:spPr>
        <p:txBody>
          <a:bodyPr/>
          <a:lstStyle/>
          <a:p>
            <a:r>
              <a:rPr lang="es-CR" dirty="0"/>
              <a:t>Bancos de arreglos de </a:t>
            </a:r>
            <a:r>
              <a:rPr lang="es-CR" dirty="0" smtClean="0"/>
              <a:t>Datos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60334" y="997570"/>
            <a:ext cx="8596668" cy="3880773"/>
          </a:xfrm>
        </p:spPr>
        <p:txBody>
          <a:bodyPr/>
          <a:lstStyle/>
          <a:p>
            <a:r>
              <a:rPr lang="es-CR" dirty="0" smtClean="0"/>
              <a:t>Diagrama general de los bancos de datos de acuerdo a las especificaciones</a:t>
            </a:r>
          </a:p>
          <a:p>
            <a:r>
              <a:rPr lang="es-CR" dirty="0" smtClean="0"/>
              <a:t>Tamaño de la línea 8B</a:t>
            </a:r>
          </a:p>
          <a:p>
            <a:r>
              <a:rPr lang="es-CR" dirty="0" smtClean="0"/>
              <a:t>Tamaño Total de cada Banco 8KB</a:t>
            </a:r>
          </a:p>
          <a:p>
            <a:r>
              <a:rPr lang="es-CR" dirty="0" smtClean="0"/>
              <a:t> Cantidad de líneas 1024</a:t>
            </a:r>
            <a:endParaRPr lang="es-CR" dirty="0"/>
          </a:p>
        </p:txBody>
      </p:sp>
      <p:sp>
        <p:nvSpPr>
          <p:cNvPr id="7" name="Rectángulo 6"/>
          <p:cNvSpPr/>
          <p:nvPr/>
        </p:nvSpPr>
        <p:spPr>
          <a:xfrm>
            <a:off x="1008611" y="3577830"/>
            <a:ext cx="1086197" cy="200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R" sz="2041" dirty="0"/>
              <a:t>Banco 1</a:t>
            </a:r>
          </a:p>
        </p:txBody>
      </p:sp>
      <p:sp>
        <p:nvSpPr>
          <p:cNvPr id="11" name="Abrir llave 10"/>
          <p:cNvSpPr/>
          <p:nvPr/>
        </p:nvSpPr>
        <p:spPr>
          <a:xfrm rot="5400000">
            <a:off x="1354975" y="2722904"/>
            <a:ext cx="393468" cy="10861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R" sz="2041"/>
          </a:p>
        </p:txBody>
      </p:sp>
      <p:sp>
        <p:nvSpPr>
          <p:cNvPr id="12" name="Cerrar llave 11"/>
          <p:cNvSpPr/>
          <p:nvPr/>
        </p:nvSpPr>
        <p:spPr>
          <a:xfrm>
            <a:off x="2174033" y="3577830"/>
            <a:ext cx="541175" cy="20083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R" sz="2041"/>
          </a:p>
        </p:txBody>
      </p:sp>
      <p:sp>
        <p:nvSpPr>
          <p:cNvPr id="13" name="CuadroTexto 12"/>
          <p:cNvSpPr txBox="1"/>
          <p:nvPr/>
        </p:nvSpPr>
        <p:spPr>
          <a:xfrm>
            <a:off x="1353844" y="2753291"/>
            <a:ext cx="1165423" cy="406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41" dirty="0"/>
              <a:t>8 B</a:t>
            </a:r>
          </a:p>
        </p:txBody>
      </p:sp>
      <p:sp>
        <p:nvSpPr>
          <p:cNvPr id="14" name="CuadroTexto 13"/>
          <p:cNvSpPr txBox="1"/>
          <p:nvPr/>
        </p:nvSpPr>
        <p:spPr>
          <a:xfrm rot="5400000">
            <a:off x="2586621" y="4378797"/>
            <a:ext cx="626507" cy="406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41" dirty="0"/>
              <a:t>8kB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3348013" y="3577830"/>
            <a:ext cx="1086197" cy="200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R" sz="2041" dirty="0"/>
              <a:t>Banco 2</a:t>
            </a:r>
          </a:p>
        </p:txBody>
      </p:sp>
      <p:sp>
        <p:nvSpPr>
          <p:cNvPr id="27" name="Abrir llave 26"/>
          <p:cNvSpPr/>
          <p:nvPr/>
        </p:nvSpPr>
        <p:spPr>
          <a:xfrm rot="5400000">
            <a:off x="3694377" y="2722904"/>
            <a:ext cx="393468" cy="10861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R" sz="2041"/>
          </a:p>
        </p:txBody>
      </p:sp>
      <p:sp>
        <p:nvSpPr>
          <p:cNvPr id="28" name="Cerrar llave 27"/>
          <p:cNvSpPr/>
          <p:nvPr/>
        </p:nvSpPr>
        <p:spPr>
          <a:xfrm>
            <a:off x="4513436" y="3577830"/>
            <a:ext cx="541175" cy="20083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R" sz="2041"/>
          </a:p>
        </p:txBody>
      </p:sp>
      <p:sp>
        <p:nvSpPr>
          <p:cNvPr id="29" name="CuadroTexto 28"/>
          <p:cNvSpPr txBox="1"/>
          <p:nvPr/>
        </p:nvSpPr>
        <p:spPr>
          <a:xfrm>
            <a:off x="3693245" y="2753291"/>
            <a:ext cx="1165423" cy="406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41" dirty="0"/>
              <a:t>8 B</a:t>
            </a:r>
          </a:p>
        </p:txBody>
      </p:sp>
      <p:sp>
        <p:nvSpPr>
          <p:cNvPr id="30" name="CuadroTexto 29"/>
          <p:cNvSpPr txBox="1"/>
          <p:nvPr/>
        </p:nvSpPr>
        <p:spPr>
          <a:xfrm rot="5400000">
            <a:off x="4926023" y="4378797"/>
            <a:ext cx="626507" cy="406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41" dirty="0"/>
              <a:t>8kB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5583243" y="3577830"/>
            <a:ext cx="1086197" cy="200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R" sz="2041" dirty="0"/>
              <a:t>Banco 3</a:t>
            </a:r>
          </a:p>
        </p:txBody>
      </p:sp>
      <p:sp>
        <p:nvSpPr>
          <p:cNvPr id="32" name="Abrir llave 31"/>
          <p:cNvSpPr/>
          <p:nvPr/>
        </p:nvSpPr>
        <p:spPr>
          <a:xfrm rot="5400000">
            <a:off x="5929607" y="2722904"/>
            <a:ext cx="393468" cy="10861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R" sz="2041"/>
          </a:p>
        </p:txBody>
      </p:sp>
      <p:sp>
        <p:nvSpPr>
          <p:cNvPr id="33" name="Cerrar llave 32"/>
          <p:cNvSpPr/>
          <p:nvPr/>
        </p:nvSpPr>
        <p:spPr>
          <a:xfrm>
            <a:off x="6748666" y="3577830"/>
            <a:ext cx="541175" cy="20083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R" sz="2041"/>
          </a:p>
        </p:txBody>
      </p:sp>
      <p:sp>
        <p:nvSpPr>
          <p:cNvPr id="34" name="CuadroTexto 33"/>
          <p:cNvSpPr txBox="1"/>
          <p:nvPr/>
        </p:nvSpPr>
        <p:spPr>
          <a:xfrm>
            <a:off x="5928475" y="2753291"/>
            <a:ext cx="1165423" cy="406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41" dirty="0"/>
              <a:t>8 B</a:t>
            </a:r>
          </a:p>
        </p:txBody>
      </p:sp>
      <p:sp>
        <p:nvSpPr>
          <p:cNvPr id="35" name="CuadroTexto 34"/>
          <p:cNvSpPr txBox="1"/>
          <p:nvPr/>
        </p:nvSpPr>
        <p:spPr>
          <a:xfrm rot="5400000">
            <a:off x="7161253" y="4378797"/>
            <a:ext cx="626507" cy="406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41" dirty="0"/>
              <a:t>8kB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7934306" y="3577830"/>
            <a:ext cx="1086197" cy="200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R" sz="2041" dirty="0"/>
              <a:t>Banco 4</a:t>
            </a:r>
          </a:p>
        </p:txBody>
      </p:sp>
      <p:sp>
        <p:nvSpPr>
          <p:cNvPr id="37" name="Abrir llave 36"/>
          <p:cNvSpPr/>
          <p:nvPr/>
        </p:nvSpPr>
        <p:spPr>
          <a:xfrm rot="5400000">
            <a:off x="8280670" y="2722904"/>
            <a:ext cx="393468" cy="10861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R" sz="2041"/>
          </a:p>
        </p:txBody>
      </p:sp>
      <p:sp>
        <p:nvSpPr>
          <p:cNvPr id="38" name="Cerrar llave 37"/>
          <p:cNvSpPr/>
          <p:nvPr/>
        </p:nvSpPr>
        <p:spPr>
          <a:xfrm>
            <a:off x="9099729" y="3577830"/>
            <a:ext cx="541175" cy="20083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R" sz="2041"/>
          </a:p>
        </p:txBody>
      </p:sp>
      <p:sp>
        <p:nvSpPr>
          <p:cNvPr id="39" name="CuadroTexto 38"/>
          <p:cNvSpPr txBox="1"/>
          <p:nvPr/>
        </p:nvSpPr>
        <p:spPr>
          <a:xfrm>
            <a:off x="8279538" y="2753291"/>
            <a:ext cx="1165423" cy="406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41" dirty="0"/>
              <a:t>8 B</a:t>
            </a:r>
          </a:p>
        </p:txBody>
      </p:sp>
      <p:sp>
        <p:nvSpPr>
          <p:cNvPr id="40" name="CuadroTexto 39"/>
          <p:cNvSpPr txBox="1"/>
          <p:nvPr/>
        </p:nvSpPr>
        <p:spPr>
          <a:xfrm rot="5400000">
            <a:off x="9512316" y="4378797"/>
            <a:ext cx="626507" cy="406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41" dirty="0"/>
              <a:t>8kB</a:t>
            </a:r>
          </a:p>
        </p:txBody>
      </p:sp>
    </p:spTree>
    <p:extLst>
      <p:ext uri="{BB962C8B-B14F-4D97-AF65-F5344CB8AC3E}">
        <p14:creationId xmlns:p14="http://schemas.microsoft.com/office/powerpoint/2010/main" val="262182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3231" y="2754792"/>
            <a:ext cx="8596668" cy="1320800"/>
          </a:xfrm>
        </p:spPr>
        <p:txBody>
          <a:bodyPr/>
          <a:lstStyle/>
          <a:p>
            <a:pPr algn="ctr"/>
            <a:r>
              <a:rPr lang="es-CR" dirty="0" smtClean="0"/>
              <a:t>Diagrama de cuarto nivel de un  banco de datos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153021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91" y="1055523"/>
            <a:ext cx="11705147" cy="45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034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Bancos </a:t>
            </a:r>
            <a:r>
              <a:rPr lang="es-CR" dirty="0"/>
              <a:t>de arreglos de </a:t>
            </a:r>
            <a:r>
              <a:rPr lang="es-CR" dirty="0" smtClean="0"/>
              <a:t>etiquetas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1310" y="1473760"/>
            <a:ext cx="8596668" cy="456640"/>
          </a:xfrm>
        </p:spPr>
        <p:txBody>
          <a:bodyPr/>
          <a:lstStyle/>
          <a:p>
            <a:r>
              <a:rPr lang="es-CR" dirty="0" smtClean="0"/>
              <a:t>Estructura del </a:t>
            </a:r>
            <a:r>
              <a:rPr lang="es-CR" dirty="0" err="1" smtClean="0"/>
              <a:t>Tag</a:t>
            </a:r>
            <a:endParaRPr lang="es-CR" dirty="0"/>
          </a:p>
        </p:txBody>
      </p:sp>
      <p:sp>
        <p:nvSpPr>
          <p:cNvPr id="5" name="Rectángulo 4"/>
          <p:cNvSpPr/>
          <p:nvPr/>
        </p:nvSpPr>
        <p:spPr>
          <a:xfrm>
            <a:off x="1408923" y="3890866"/>
            <a:ext cx="811763" cy="569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R" sz="2041" dirty="0"/>
              <a:t>1</a:t>
            </a:r>
          </a:p>
        </p:txBody>
      </p:sp>
      <p:sp>
        <p:nvSpPr>
          <p:cNvPr id="7" name="Cerrar llave 6"/>
          <p:cNvSpPr/>
          <p:nvPr/>
        </p:nvSpPr>
        <p:spPr>
          <a:xfrm rot="16200000">
            <a:off x="1604865" y="3159952"/>
            <a:ext cx="419878" cy="8117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R" sz="2041"/>
          </a:p>
        </p:txBody>
      </p:sp>
      <p:sp>
        <p:nvSpPr>
          <p:cNvPr id="8" name="CuadroTexto 7"/>
          <p:cNvSpPr txBox="1"/>
          <p:nvPr/>
        </p:nvSpPr>
        <p:spPr>
          <a:xfrm>
            <a:off x="1376263" y="2617228"/>
            <a:ext cx="8770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400" dirty="0"/>
              <a:t>Bit </a:t>
            </a:r>
            <a:r>
              <a:rPr lang="es-CR" sz="1400" dirty="0" err="1"/>
              <a:t>Dirty</a:t>
            </a:r>
            <a:r>
              <a:rPr lang="es-CR" sz="1400" dirty="0"/>
              <a:t>/</a:t>
            </a:r>
          </a:p>
          <a:p>
            <a:pPr algn="ctr"/>
            <a:r>
              <a:rPr lang="es-CR" sz="1400" dirty="0" err="1"/>
              <a:t>Clean</a:t>
            </a:r>
            <a:endParaRPr lang="es-CR" sz="1400" dirty="0"/>
          </a:p>
        </p:txBody>
      </p:sp>
      <p:sp>
        <p:nvSpPr>
          <p:cNvPr id="9" name="Rectángulo 8"/>
          <p:cNvSpPr/>
          <p:nvPr/>
        </p:nvSpPr>
        <p:spPr>
          <a:xfrm>
            <a:off x="2318660" y="3890866"/>
            <a:ext cx="811763" cy="569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R" sz="2041" dirty="0"/>
              <a:t>1</a:t>
            </a:r>
          </a:p>
        </p:txBody>
      </p:sp>
      <p:sp>
        <p:nvSpPr>
          <p:cNvPr id="10" name="Cerrar llave 9"/>
          <p:cNvSpPr/>
          <p:nvPr/>
        </p:nvSpPr>
        <p:spPr>
          <a:xfrm rot="16200000">
            <a:off x="2514602" y="3159952"/>
            <a:ext cx="419878" cy="8117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R" sz="2041"/>
          </a:p>
        </p:txBody>
      </p:sp>
      <p:sp>
        <p:nvSpPr>
          <p:cNvPr id="11" name="CuadroTexto 10"/>
          <p:cNvSpPr txBox="1"/>
          <p:nvPr/>
        </p:nvSpPr>
        <p:spPr>
          <a:xfrm>
            <a:off x="2286000" y="2617228"/>
            <a:ext cx="8770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400" dirty="0"/>
              <a:t>Bit ultimo usado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3508310" y="3890866"/>
            <a:ext cx="2136710" cy="569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R" sz="2041" dirty="0"/>
              <a:t>10</a:t>
            </a:r>
          </a:p>
        </p:txBody>
      </p:sp>
      <p:sp>
        <p:nvSpPr>
          <p:cNvPr id="13" name="Cerrar llave 12"/>
          <p:cNvSpPr/>
          <p:nvPr/>
        </p:nvSpPr>
        <p:spPr>
          <a:xfrm rot="16200000">
            <a:off x="4383057" y="2513807"/>
            <a:ext cx="419878" cy="21040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R" sz="2041"/>
          </a:p>
        </p:txBody>
      </p:sp>
      <p:sp>
        <p:nvSpPr>
          <p:cNvPr id="14" name="CuadroTexto 13"/>
          <p:cNvSpPr txBox="1"/>
          <p:nvPr/>
        </p:nvSpPr>
        <p:spPr>
          <a:xfrm>
            <a:off x="3695157" y="2990570"/>
            <a:ext cx="1763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400" dirty="0"/>
              <a:t>Numero de Línea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5923379" y="3890866"/>
            <a:ext cx="844423" cy="569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R" sz="2041" dirty="0"/>
              <a:t>3</a:t>
            </a:r>
          </a:p>
        </p:txBody>
      </p:sp>
      <p:sp>
        <p:nvSpPr>
          <p:cNvPr id="19" name="Cerrar llave 18"/>
          <p:cNvSpPr/>
          <p:nvPr/>
        </p:nvSpPr>
        <p:spPr>
          <a:xfrm rot="16200000">
            <a:off x="6151981" y="3159952"/>
            <a:ext cx="419878" cy="8117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R" sz="2041"/>
          </a:p>
        </p:txBody>
      </p:sp>
      <p:sp>
        <p:nvSpPr>
          <p:cNvPr id="20" name="CuadroTexto 19"/>
          <p:cNvSpPr txBox="1"/>
          <p:nvPr/>
        </p:nvSpPr>
        <p:spPr>
          <a:xfrm>
            <a:off x="5956038" y="2456898"/>
            <a:ext cx="9439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400" dirty="0"/>
              <a:t>Dirección dentro de línea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6923314" y="3890866"/>
            <a:ext cx="2615057" cy="569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R" sz="2041" dirty="0"/>
              <a:t>11</a:t>
            </a:r>
          </a:p>
        </p:txBody>
      </p:sp>
      <p:sp>
        <p:nvSpPr>
          <p:cNvPr id="22" name="Cerrar llave 21"/>
          <p:cNvSpPr/>
          <p:nvPr/>
        </p:nvSpPr>
        <p:spPr>
          <a:xfrm rot="16200000">
            <a:off x="7990117" y="2289090"/>
            <a:ext cx="419878" cy="25534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R" sz="2041"/>
          </a:p>
        </p:txBody>
      </p:sp>
      <p:sp>
        <p:nvSpPr>
          <p:cNvPr id="23" name="CuadroTexto 22"/>
          <p:cNvSpPr txBox="1"/>
          <p:nvPr/>
        </p:nvSpPr>
        <p:spPr>
          <a:xfrm>
            <a:off x="7728084" y="2990570"/>
            <a:ext cx="943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400" dirty="0" smtClean="0"/>
              <a:t>TAG</a:t>
            </a:r>
            <a:endParaRPr lang="es-CR" sz="1400" dirty="0"/>
          </a:p>
        </p:txBody>
      </p:sp>
      <p:sp>
        <p:nvSpPr>
          <p:cNvPr id="24" name="Cerrar llave 23"/>
          <p:cNvSpPr/>
          <p:nvPr/>
        </p:nvSpPr>
        <p:spPr>
          <a:xfrm rot="5400000">
            <a:off x="6313402" y="1976298"/>
            <a:ext cx="419878" cy="60300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R" sz="2041"/>
          </a:p>
        </p:txBody>
      </p:sp>
      <p:sp>
        <p:nvSpPr>
          <p:cNvPr id="25" name="CuadroTexto 24"/>
          <p:cNvSpPr txBox="1"/>
          <p:nvPr/>
        </p:nvSpPr>
        <p:spPr>
          <a:xfrm>
            <a:off x="5657458" y="5361600"/>
            <a:ext cx="1763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400" dirty="0"/>
              <a:t>24 bits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277582" y="3890866"/>
            <a:ext cx="811763" cy="569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R" sz="2041" dirty="0"/>
              <a:t>1</a:t>
            </a:r>
          </a:p>
        </p:txBody>
      </p:sp>
      <p:sp>
        <p:nvSpPr>
          <p:cNvPr id="27" name="Cerrar llave 26"/>
          <p:cNvSpPr/>
          <p:nvPr/>
        </p:nvSpPr>
        <p:spPr>
          <a:xfrm rot="16200000">
            <a:off x="473524" y="3159952"/>
            <a:ext cx="419878" cy="8117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R" sz="2041"/>
          </a:p>
        </p:txBody>
      </p:sp>
      <p:sp>
        <p:nvSpPr>
          <p:cNvPr id="28" name="CuadroTexto 27"/>
          <p:cNvSpPr txBox="1"/>
          <p:nvPr/>
        </p:nvSpPr>
        <p:spPr>
          <a:xfrm>
            <a:off x="244922" y="2617228"/>
            <a:ext cx="8770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400" dirty="0"/>
              <a:t>Bit </a:t>
            </a:r>
            <a:r>
              <a:rPr lang="es-CR" sz="1400" dirty="0" err="1" smtClean="0"/>
              <a:t>Valid</a:t>
            </a:r>
            <a:r>
              <a:rPr lang="es-CR" sz="1400" dirty="0" smtClean="0"/>
              <a:t>/</a:t>
            </a:r>
          </a:p>
          <a:p>
            <a:pPr algn="ctr"/>
            <a:r>
              <a:rPr lang="es-CR" sz="1400" dirty="0" err="1" smtClean="0"/>
              <a:t>Invalid</a:t>
            </a:r>
            <a:endParaRPr lang="es-CR" sz="1400" dirty="0"/>
          </a:p>
        </p:txBody>
      </p:sp>
    </p:spTree>
    <p:extLst>
      <p:ext uri="{BB962C8B-B14F-4D97-AF65-F5344CB8AC3E}">
        <p14:creationId xmlns:p14="http://schemas.microsoft.com/office/powerpoint/2010/main" val="346091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0012" y="301691"/>
            <a:ext cx="8596668" cy="594049"/>
          </a:xfrm>
        </p:spPr>
        <p:txBody>
          <a:bodyPr>
            <a:normAutofit fontScale="90000"/>
          </a:bodyPr>
          <a:lstStyle/>
          <a:p>
            <a:r>
              <a:rPr lang="es-CR" dirty="0"/>
              <a:t>Bancos de arreglos de etiquetas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008611" y="3577830"/>
            <a:ext cx="1086197" cy="200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R" sz="2041" dirty="0"/>
              <a:t>Banco 1</a:t>
            </a:r>
          </a:p>
        </p:txBody>
      </p:sp>
      <p:sp>
        <p:nvSpPr>
          <p:cNvPr id="5" name="Abrir llave 4"/>
          <p:cNvSpPr/>
          <p:nvPr/>
        </p:nvSpPr>
        <p:spPr>
          <a:xfrm rot="5400000">
            <a:off x="1354975" y="2722904"/>
            <a:ext cx="393468" cy="10861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R" sz="2041"/>
          </a:p>
        </p:txBody>
      </p:sp>
      <p:sp>
        <p:nvSpPr>
          <p:cNvPr id="6" name="Cerrar llave 5"/>
          <p:cNvSpPr/>
          <p:nvPr/>
        </p:nvSpPr>
        <p:spPr>
          <a:xfrm>
            <a:off x="2174033" y="3577830"/>
            <a:ext cx="541175" cy="20083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R" sz="2041"/>
          </a:p>
        </p:txBody>
      </p:sp>
      <p:sp>
        <p:nvSpPr>
          <p:cNvPr id="7" name="CuadroTexto 6"/>
          <p:cNvSpPr txBox="1"/>
          <p:nvPr/>
        </p:nvSpPr>
        <p:spPr>
          <a:xfrm>
            <a:off x="1353844" y="2753291"/>
            <a:ext cx="1165423" cy="406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41" dirty="0" smtClean="0"/>
              <a:t>14 </a:t>
            </a:r>
            <a:r>
              <a:rPr lang="es-CR" sz="2041" dirty="0"/>
              <a:t>bits</a:t>
            </a:r>
          </a:p>
        </p:txBody>
      </p:sp>
      <p:sp>
        <p:nvSpPr>
          <p:cNvPr id="8" name="CuadroTexto 7"/>
          <p:cNvSpPr txBox="1"/>
          <p:nvPr/>
        </p:nvSpPr>
        <p:spPr>
          <a:xfrm rot="5400000">
            <a:off x="2248601" y="4221765"/>
            <a:ext cx="1380934" cy="720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41" dirty="0"/>
              <a:t>1024 líneas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3348013" y="3577830"/>
            <a:ext cx="1086197" cy="200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R" sz="2041" dirty="0"/>
              <a:t>Banco 2</a:t>
            </a:r>
          </a:p>
        </p:txBody>
      </p:sp>
      <p:sp>
        <p:nvSpPr>
          <p:cNvPr id="10" name="Abrir llave 9"/>
          <p:cNvSpPr/>
          <p:nvPr/>
        </p:nvSpPr>
        <p:spPr>
          <a:xfrm rot="5400000">
            <a:off x="3694377" y="2722904"/>
            <a:ext cx="393468" cy="10861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R" sz="2041"/>
          </a:p>
        </p:txBody>
      </p:sp>
      <p:sp>
        <p:nvSpPr>
          <p:cNvPr id="11" name="Cerrar llave 10"/>
          <p:cNvSpPr/>
          <p:nvPr/>
        </p:nvSpPr>
        <p:spPr>
          <a:xfrm>
            <a:off x="4513436" y="3577830"/>
            <a:ext cx="541175" cy="20083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R" sz="2041"/>
          </a:p>
        </p:txBody>
      </p:sp>
      <p:sp>
        <p:nvSpPr>
          <p:cNvPr id="12" name="CuadroTexto 11"/>
          <p:cNvSpPr txBox="1"/>
          <p:nvPr/>
        </p:nvSpPr>
        <p:spPr>
          <a:xfrm>
            <a:off x="3693245" y="2753291"/>
            <a:ext cx="1165423" cy="406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41" dirty="0"/>
              <a:t> </a:t>
            </a:r>
            <a:r>
              <a:rPr lang="es-CR" sz="2041" dirty="0" smtClean="0"/>
              <a:t>14 </a:t>
            </a:r>
            <a:r>
              <a:rPr lang="es-CR" sz="2041" dirty="0"/>
              <a:t>bits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5583243" y="3577830"/>
            <a:ext cx="1086197" cy="200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R" sz="2041" dirty="0"/>
              <a:t>Banco 3</a:t>
            </a:r>
          </a:p>
        </p:txBody>
      </p:sp>
      <p:sp>
        <p:nvSpPr>
          <p:cNvPr id="15" name="Abrir llave 14"/>
          <p:cNvSpPr/>
          <p:nvPr/>
        </p:nvSpPr>
        <p:spPr>
          <a:xfrm rot="5400000">
            <a:off x="5929607" y="2722904"/>
            <a:ext cx="393468" cy="10861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R" sz="2041"/>
          </a:p>
        </p:txBody>
      </p:sp>
      <p:sp>
        <p:nvSpPr>
          <p:cNvPr id="16" name="Cerrar llave 15"/>
          <p:cNvSpPr/>
          <p:nvPr/>
        </p:nvSpPr>
        <p:spPr>
          <a:xfrm>
            <a:off x="6748666" y="3577830"/>
            <a:ext cx="541175" cy="20083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R" sz="2041"/>
          </a:p>
        </p:txBody>
      </p:sp>
      <p:sp>
        <p:nvSpPr>
          <p:cNvPr id="17" name="CuadroTexto 16"/>
          <p:cNvSpPr txBox="1"/>
          <p:nvPr/>
        </p:nvSpPr>
        <p:spPr>
          <a:xfrm>
            <a:off x="5928475" y="2753291"/>
            <a:ext cx="1165423" cy="406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41" dirty="0" smtClean="0"/>
              <a:t>14 </a:t>
            </a:r>
            <a:r>
              <a:rPr lang="es-CR" sz="2041" dirty="0"/>
              <a:t>bits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7934306" y="3577830"/>
            <a:ext cx="1086197" cy="200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R" sz="2041" dirty="0"/>
              <a:t>Banco 4</a:t>
            </a:r>
          </a:p>
        </p:txBody>
      </p:sp>
      <p:sp>
        <p:nvSpPr>
          <p:cNvPr id="20" name="Abrir llave 19"/>
          <p:cNvSpPr/>
          <p:nvPr/>
        </p:nvSpPr>
        <p:spPr>
          <a:xfrm rot="5400000">
            <a:off x="8280670" y="2722904"/>
            <a:ext cx="393468" cy="10861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R" sz="2041"/>
          </a:p>
        </p:txBody>
      </p:sp>
      <p:sp>
        <p:nvSpPr>
          <p:cNvPr id="21" name="Cerrar llave 20"/>
          <p:cNvSpPr/>
          <p:nvPr/>
        </p:nvSpPr>
        <p:spPr>
          <a:xfrm>
            <a:off x="9099729" y="3577830"/>
            <a:ext cx="541175" cy="20083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R" sz="2041"/>
          </a:p>
        </p:txBody>
      </p:sp>
      <p:sp>
        <p:nvSpPr>
          <p:cNvPr id="22" name="CuadroTexto 21"/>
          <p:cNvSpPr txBox="1"/>
          <p:nvPr/>
        </p:nvSpPr>
        <p:spPr>
          <a:xfrm>
            <a:off x="8279538" y="2753291"/>
            <a:ext cx="1165423" cy="406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41" dirty="0" smtClean="0"/>
              <a:t>14 </a:t>
            </a:r>
            <a:r>
              <a:rPr lang="es-CR" sz="2041" dirty="0"/>
              <a:t>bits</a:t>
            </a:r>
          </a:p>
        </p:txBody>
      </p:sp>
      <p:sp>
        <p:nvSpPr>
          <p:cNvPr id="25" name="Marcador de contenido 2"/>
          <p:cNvSpPr>
            <a:spLocks noGrp="1"/>
          </p:cNvSpPr>
          <p:nvPr>
            <p:ph idx="1"/>
          </p:nvPr>
        </p:nvSpPr>
        <p:spPr>
          <a:xfrm>
            <a:off x="756275" y="1043262"/>
            <a:ext cx="8596668" cy="1710028"/>
          </a:xfrm>
        </p:spPr>
        <p:txBody>
          <a:bodyPr>
            <a:normAutofit/>
          </a:bodyPr>
          <a:lstStyle/>
          <a:p>
            <a:r>
              <a:rPr lang="es-CR" dirty="0"/>
              <a:t>Diagrama general de los bancos de </a:t>
            </a:r>
            <a:r>
              <a:rPr lang="es-CR" dirty="0" err="1" smtClean="0"/>
              <a:t>Tags</a:t>
            </a:r>
            <a:r>
              <a:rPr lang="es-CR" dirty="0" smtClean="0"/>
              <a:t> </a:t>
            </a:r>
            <a:r>
              <a:rPr lang="es-CR" dirty="0"/>
              <a:t>de acuerdo a las </a:t>
            </a:r>
            <a:r>
              <a:rPr lang="es-CR" dirty="0" smtClean="0"/>
              <a:t>especificaciones</a:t>
            </a:r>
          </a:p>
          <a:p>
            <a:r>
              <a:rPr lang="es-CR" dirty="0" smtClean="0"/>
              <a:t>Largo del </a:t>
            </a:r>
            <a:r>
              <a:rPr lang="es-CR" dirty="0" err="1" smtClean="0"/>
              <a:t>Tag</a:t>
            </a:r>
            <a:r>
              <a:rPr lang="es-CR" dirty="0" smtClean="0"/>
              <a:t> 14 Bits</a:t>
            </a:r>
          </a:p>
          <a:p>
            <a:r>
              <a:rPr lang="es-CR" dirty="0" smtClean="0"/>
              <a:t>Cantidad de líneas 1024</a:t>
            </a:r>
          </a:p>
          <a:p>
            <a:endParaRPr lang="es-CR" dirty="0"/>
          </a:p>
        </p:txBody>
      </p:sp>
      <p:sp>
        <p:nvSpPr>
          <p:cNvPr id="26" name="CuadroTexto 25"/>
          <p:cNvSpPr txBox="1"/>
          <p:nvPr/>
        </p:nvSpPr>
        <p:spPr>
          <a:xfrm rot="5400000">
            <a:off x="4523443" y="4221765"/>
            <a:ext cx="1380934" cy="720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41" dirty="0"/>
              <a:t>1024 líneas</a:t>
            </a:r>
          </a:p>
        </p:txBody>
      </p:sp>
      <p:sp>
        <p:nvSpPr>
          <p:cNvPr id="27" name="CuadroTexto 26"/>
          <p:cNvSpPr txBox="1"/>
          <p:nvPr/>
        </p:nvSpPr>
        <p:spPr>
          <a:xfrm rot="5400000">
            <a:off x="6736940" y="4221765"/>
            <a:ext cx="1380934" cy="720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41" dirty="0"/>
              <a:t>1024 líneas</a:t>
            </a:r>
          </a:p>
        </p:txBody>
      </p:sp>
      <p:sp>
        <p:nvSpPr>
          <p:cNvPr id="28" name="CuadroTexto 27"/>
          <p:cNvSpPr txBox="1"/>
          <p:nvPr/>
        </p:nvSpPr>
        <p:spPr>
          <a:xfrm rot="5400000">
            <a:off x="9159166" y="4221765"/>
            <a:ext cx="1380934" cy="720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41" dirty="0"/>
              <a:t>1024 líneas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0422750" y="1043262"/>
            <a:ext cx="14131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smtClean="0"/>
              <a:t>Puedo reducir el numero de memorias a la mitad en la </a:t>
            </a:r>
            <a:r>
              <a:rPr lang="es-CR" dirty="0" err="1" smtClean="0"/>
              <a:t>implementacion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200916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193231" y="275479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18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CR" dirty="0" smtClean="0"/>
              <a:t>Diagrama de cuarto nivel de un  banco de Etiquetas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322410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00" y="135802"/>
            <a:ext cx="8982713" cy="660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919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/>
              <a:t>Lógica para determinar bits de la </a:t>
            </a:r>
            <a:r>
              <a:rPr lang="es-CR" dirty="0" smtClean="0"/>
              <a:t>etiqueta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Esta lógica se encarga de actualizar los bits de </a:t>
            </a:r>
            <a:r>
              <a:rPr lang="es-CR" dirty="0" err="1" smtClean="0"/>
              <a:t>dirty</a:t>
            </a:r>
            <a:r>
              <a:rPr lang="es-CR" dirty="0" smtClean="0"/>
              <a:t>, </a:t>
            </a:r>
            <a:r>
              <a:rPr lang="es-CR" dirty="0" err="1" smtClean="0"/>
              <a:t>invalid</a:t>
            </a:r>
            <a:r>
              <a:rPr lang="es-CR" dirty="0" smtClean="0"/>
              <a:t> y ultimo en ser usado </a:t>
            </a:r>
          </a:p>
          <a:p>
            <a:r>
              <a:rPr lang="es-CR" dirty="0" smtClean="0"/>
              <a:t>Cada cuadro de estos en el diagrama equivale a dos unidades de lógica para determinar bits de la etiqueta, debido que cada memoria almacena dos bancos de </a:t>
            </a:r>
            <a:r>
              <a:rPr lang="es-CR" dirty="0" err="1" smtClean="0"/>
              <a:t>Tags</a:t>
            </a:r>
            <a:r>
              <a:rPr lang="es-CR" dirty="0" smtClean="0"/>
              <a:t>, por lo cual su salida debe ser analizada para cada banco.</a:t>
            </a:r>
          </a:p>
          <a:p>
            <a:r>
              <a:rPr lang="es-CR" dirty="0" smtClean="0"/>
              <a:t>La señales con nombres </a:t>
            </a:r>
            <a:r>
              <a:rPr lang="es-CR" dirty="0" err="1" smtClean="0"/>
              <a:t>Ai</a:t>
            </a:r>
            <a:r>
              <a:rPr lang="es-CR" dirty="0" smtClean="0"/>
              <a:t>, Bi corresponde a entradas de control de multiplexores. Donde i es un numero.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8866" y="2834376"/>
            <a:ext cx="908213" cy="6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6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Lógica para determinar bits de la etiqueta</a:t>
            </a:r>
            <a:endParaRPr lang="es-CR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1567389"/>
              </p:ext>
            </p:extLst>
          </p:nvPr>
        </p:nvGraphicFramePr>
        <p:xfrm>
          <a:off x="875338" y="2094557"/>
          <a:ext cx="4457699" cy="1905000"/>
        </p:xfrm>
        <a:graphic>
          <a:graphicData uri="http://schemas.openxmlformats.org/drawingml/2006/table">
            <a:tbl>
              <a:tblPr/>
              <a:tblGrid>
                <a:gridCol w="1092855">
                  <a:extLst>
                    <a:ext uri="{9D8B030D-6E8A-4147-A177-3AD203B41FA5}">
                      <a16:colId xmlns:a16="http://schemas.microsoft.com/office/drawing/2014/main" val="3436710410"/>
                    </a:ext>
                  </a:extLst>
                </a:gridCol>
                <a:gridCol w="1092855">
                  <a:extLst>
                    <a:ext uri="{9D8B030D-6E8A-4147-A177-3AD203B41FA5}">
                      <a16:colId xmlns:a16="http://schemas.microsoft.com/office/drawing/2014/main" val="2621076023"/>
                    </a:ext>
                  </a:extLst>
                </a:gridCol>
                <a:gridCol w="977818">
                  <a:extLst>
                    <a:ext uri="{9D8B030D-6E8A-4147-A177-3AD203B41FA5}">
                      <a16:colId xmlns:a16="http://schemas.microsoft.com/office/drawing/2014/main" val="2713095989"/>
                    </a:ext>
                  </a:extLst>
                </a:gridCol>
                <a:gridCol w="469736">
                  <a:extLst>
                    <a:ext uri="{9D8B030D-6E8A-4147-A177-3AD203B41FA5}">
                      <a16:colId xmlns:a16="http://schemas.microsoft.com/office/drawing/2014/main" val="392898768"/>
                    </a:ext>
                  </a:extLst>
                </a:gridCol>
                <a:gridCol w="354699">
                  <a:extLst>
                    <a:ext uri="{9D8B030D-6E8A-4147-A177-3AD203B41FA5}">
                      <a16:colId xmlns:a16="http://schemas.microsoft.com/office/drawing/2014/main" val="1268589701"/>
                    </a:ext>
                  </a:extLst>
                </a:gridCol>
                <a:gridCol w="469736">
                  <a:extLst>
                    <a:ext uri="{9D8B030D-6E8A-4147-A177-3AD203B41FA5}">
                      <a16:colId xmlns:a16="http://schemas.microsoft.com/office/drawing/2014/main" val="3448547218"/>
                    </a:ext>
                  </a:extLst>
                </a:gridCol>
              </a:tblGrid>
              <a:tr h="19050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Logica para determinar bits en etiquetas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8673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Sel_Mux_Mem_1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Sel_Mux_Mem_0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Bit linea en uso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7621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4376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9756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8745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7274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5949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7394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0506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086404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325647"/>
              </p:ext>
            </p:extLst>
          </p:nvPr>
        </p:nvGraphicFramePr>
        <p:xfrm>
          <a:off x="875337" y="4450481"/>
          <a:ext cx="4457699" cy="1905000"/>
        </p:xfrm>
        <a:graphic>
          <a:graphicData uri="http://schemas.openxmlformats.org/drawingml/2006/table">
            <a:tbl>
              <a:tblPr/>
              <a:tblGrid>
                <a:gridCol w="1092855">
                  <a:extLst>
                    <a:ext uri="{9D8B030D-6E8A-4147-A177-3AD203B41FA5}">
                      <a16:colId xmlns:a16="http://schemas.microsoft.com/office/drawing/2014/main" val="3652898263"/>
                    </a:ext>
                  </a:extLst>
                </a:gridCol>
                <a:gridCol w="1092855">
                  <a:extLst>
                    <a:ext uri="{9D8B030D-6E8A-4147-A177-3AD203B41FA5}">
                      <a16:colId xmlns:a16="http://schemas.microsoft.com/office/drawing/2014/main" val="1582865322"/>
                    </a:ext>
                  </a:extLst>
                </a:gridCol>
                <a:gridCol w="977818">
                  <a:extLst>
                    <a:ext uri="{9D8B030D-6E8A-4147-A177-3AD203B41FA5}">
                      <a16:colId xmlns:a16="http://schemas.microsoft.com/office/drawing/2014/main" val="1219814188"/>
                    </a:ext>
                  </a:extLst>
                </a:gridCol>
                <a:gridCol w="469736">
                  <a:extLst>
                    <a:ext uri="{9D8B030D-6E8A-4147-A177-3AD203B41FA5}">
                      <a16:colId xmlns:a16="http://schemas.microsoft.com/office/drawing/2014/main" val="4067783740"/>
                    </a:ext>
                  </a:extLst>
                </a:gridCol>
                <a:gridCol w="354699">
                  <a:extLst>
                    <a:ext uri="{9D8B030D-6E8A-4147-A177-3AD203B41FA5}">
                      <a16:colId xmlns:a16="http://schemas.microsoft.com/office/drawing/2014/main" val="4108122647"/>
                    </a:ext>
                  </a:extLst>
                </a:gridCol>
                <a:gridCol w="469736">
                  <a:extLst>
                    <a:ext uri="{9D8B030D-6E8A-4147-A177-3AD203B41FA5}">
                      <a16:colId xmlns:a16="http://schemas.microsoft.com/office/drawing/2014/main" val="3311295475"/>
                    </a:ext>
                  </a:extLst>
                </a:gridCol>
              </a:tblGrid>
              <a:tr h="19050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Logica para determinar bits en etiquetas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16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Sel_Mux_Mem_1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Sel_Mux_Mem_0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Bit linea en uso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95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692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6483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4264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6372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4287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9478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0448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072178"/>
                  </a:ext>
                </a:extLst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232" y="2255381"/>
            <a:ext cx="1166100" cy="3248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819" y="4450481"/>
            <a:ext cx="818513" cy="3248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1750" y="2580181"/>
            <a:ext cx="482138" cy="3248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5232" y="4775281"/>
            <a:ext cx="1592175" cy="3248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5232" y="5212862"/>
            <a:ext cx="1630891" cy="38023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2194" y="3017762"/>
            <a:ext cx="1592175" cy="3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421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362" y="1001405"/>
            <a:ext cx="6693863" cy="44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396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Características del Sistema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err="1" smtClean="0"/>
              <a:t>Asociatividad</a:t>
            </a:r>
            <a:r>
              <a:rPr lang="es-CR" dirty="0" smtClean="0"/>
              <a:t> 4</a:t>
            </a:r>
          </a:p>
          <a:p>
            <a:r>
              <a:rPr lang="es-CR" dirty="0" smtClean="0"/>
              <a:t>Líneas de caché de 64 bits=8B</a:t>
            </a:r>
          </a:p>
          <a:p>
            <a:r>
              <a:rPr lang="es-CR" dirty="0" smtClean="0"/>
              <a:t>32KB de caché total</a:t>
            </a:r>
          </a:p>
          <a:p>
            <a:r>
              <a:rPr lang="es-CR" dirty="0" smtClean="0"/>
              <a:t>Cada </a:t>
            </a:r>
            <a:r>
              <a:rPr lang="es-CR" dirty="0" err="1" smtClean="0"/>
              <a:t>asociatividad</a:t>
            </a:r>
            <a:r>
              <a:rPr lang="es-CR" dirty="0" smtClean="0"/>
              <a:t> tiene una tamaño de 8KB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228876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30" y="168615"/>
            <a:ext cx="11812620" cy="682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210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6935" y="2039007"/>
            <a:ext cx="8596668" cy="1320800"/>
          </a:xfrm>
        </p:spPr>
        <p:txBody>
          <a:bodyPr anchor="ctr">
            <a:normAutofit/>
          </a:bodyPr>
          <a:lstStyle/>
          <a:p>
            <a:pPr algn="ctr"/>
            <a:r>
              <a:rPr lang="es-CR" dirty="0"/>
              <a:t>Lógica para </a:t>
            </a:r>
            <a:r>
              <a:rPr lang="es-CR" dirty="0" smtClean="0"/>
              <a:t>detectar Hit/Miss</a:t>
            </a:r>
            <a:endParaRPr lang="es-CR" dirty="0"/>
          </a:p>
        </p:txBody>
      </p:sp>
      <p:sp>
        <p:nvSpPr>
          <p:cNvPr id="4" name="CuadroTexto 3"/>
          <p:cNvSpPr txBox="1"/>
          <p:nvPr/>
        </p:nvSpPr>
        <p:spPr>
          <a:xfrm>
            <a:off x="383781" y="3447393"/>
            <a:ext cx="113270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Se compara cada uno de los </a:t>
            </a:r>
            <a:r>
              <a:rPr lang="es-CR" dirty="0" err="1" smtClean="0"/>
              <a:t>Tags</a:t>
            </a:r>
            <a:r>
              <a:rPr lang="es-CR" dirty="0" smtClean="0"/>
              <a:t> correspondientes a la posición donde la línea puede ser guardada</a:t>
            </a:r>
          </a:p>
          <a:p>
            <a:r>
              <a:rPr lang="es-CR" dirty="0" smtClean="0"/>
              <a:t>y si alguno de estos es un </a:t>
            </a:r>
            <a:r>
              <a:rPr lang="es-CR" dirty="0" err="1" smtClean="0"/>
              <a:t>Tag</a:t>
            </a:r>
            <a:r>
              <a:rPr lang="es-CR" dirty="0" smtClean="0"/>
              <a:t> valido, y además es igual al </a:t>
            </a:r>
            <a:r>
              <a:rPr lang="es-CR" dirty="0" err="1" smtClean="0"/>
              <a:t>Tag</a:t>
            </a:r>
            <a:r>
              <a:rPr lang="es-CR" dirty="0" smtClean="0"/>
              <a:t> dado por la dirección entonces ocurre un Hit.</a:t>
            </a:r>
          </a:p>
          <a:p>
            <a:r>
              <a:rPr lang="es-CR" dirty="0" smtClean="0"/>
              <a:t>Además se identifica en cual </a:t>
            </a:r>
            <a:r>
              <a:rPr lang="es-CR" dirty="0" err="1" smtClean="0"/>
              <a:t>Tag</a:t>
            </a:r>
            <a:r>
              <a:rPr lang="es-CR" dirty="0" smtClean="0"/>
              <a:t> ocurrió el hit mediante un decodificador el cual determina en binario</a:t>
            </a:r>
          </a:p>
          <a:p>
            <a:r>
              <a:rPr lang="es-CR" dirty="0" smtClean="0"/>
              <a:t>el numero del </a:t>
            </a:r>
            <a:r>
              <a:rPr lang="es-CR" dirty="0" err="1" smtClean="0"/>
              <a:t>tag</a:t>
            </a:r>
            <a:r>
              <a:rPr lang="es-CR" dirty="0" smtClean="0"/>
              <a:t> donde ocurrió el hit</a:t>
            </a:r>
          </a:p>
        </p:txBody>
      </p:sp>
    </p:spTree>
    <p:extLst>
      <p:ext uri="{BB962C8B-B14F-4D97-AF65-F5344CB8AC3E}">
        <p14:creationId xmlns:p14="http://schemas.microsoft.com/office/powerpoint/2010/main" val="220510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48" y="640080"/>
            <a:ext cx="10653142" cy="601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59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624" y="3039884"/>
            <a:ext cx="8596668" cy="1320800"/>
          </a:xfrm>
        </p:spPr>
        <p:txBody>
          <a:bodyPr/>
          <a:lstStyle/>
          <a:p>
            <a:pPr algn="ctr"/>
            <a:r>
              <a:rPr lang="es-CR" dirty="0" smtClean="0"/>
              <a:t>Lógica de Guardado del Dato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676680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Nomenclatura de las tablas de verdad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La letra A hace mención al bit de </a:t>
            </a:r>
            <a:r>
              <a:rPr lang="es-CR" dirty="0" err="1" smtClean="0"/>
              <a:t>Dirty</a:t>
            </a:r>
            <a:r>
              <a:rPr lang="es-CR" dirty="0" smtClean="0"/>
              <a:t> de cada línea, el cual es 0 si la línea esta limpia, y es 1 si la línea esta sucia</a:t>
            </a:r>
          </a:p>
          <a:p>
            <a:r>
              <a:rPr lang="es-CR" dirty="0" smtClean="0"/>
              <a:t>La letra B se refiere al bit para identificar si fue la ultima línea en ser usada, donde B es 0 si la línea no fue la ultima en ser usada y B es 1 si la línea fue la ultima en ser usada</a:t>
            </a:r>
          </a:p>
          <a:p>
            <a:r>
              <a:rPr lang="es-CR" dirty="0" smtClean="0"/>
              <a:t>La letra D es para identificar si la línea es valida o invalida, para lo cual D es 0 si la línea esta valida y D es 1 si la línea ha sido invalidada</a:t>
            </a:r>
            <a:endParaRPr lang="es-CR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021501"/>
              </p:ext>
            </p:extLst>
          </p:nvPr>
        </p:nvGraphicFramePr>
        <p:xfrm>
          <a:off x="3525448" y="5081026"/>
          <a:ext cx="2542842" cy="613192"/>
        </p:xfrm>
        <a:graphic>
          <a:graphicData uri="http://schemas.openxmlformats.org/drawingml/2006/table">
            <a:tbl>
              <a:tblPr/>
              <a:tblGrid>
                <a:gridCol w="847614">
                  <a:extLst>
                    <a:ext uri="{9D8B030D-6E8A-4147-A177-3AD203B41FA5}">
                      <a16:colId xmlns:a16="http://schemas.microsoft.com/office/drawing/2014/main" val="2853640369"/>
                    </a:ext>
                  </a:extLst>
                </a:gridCol>
                <a:gridCol w="847614">
                  <a:extLst>
                    <a:ext uri="{9D8B030D-6E8A-4147-A177-3AD203B41FA5}">
                      <a16:colId xmlns:a16="http://schemas.microsoft.com/office/drawing/2014/main" val="2068558760"/>
                    </a:ext>
                  </a:extLst>
                </a:gridCol>
                <a:gridCol w="847614">
                  <a:extLst>
                    <a:ext uri="{9D8B030D-6E8A-4147-A177-3AD203B41FA5}">
                      <a16:colId xmlns:a16="http://schemas.microsoft.com/office/drawing/2014/main" val="2732559222"/>
                    </a:ext>
                  </a:extLst>
                </a:gridCol>
              </a:tblGrid>
              <a:tr h="306596">
                <a:tc>
                  <a:txBody>
                    <a:bodyPr/>
                    <a:lstStyle/>
                    <a:p>
                      <a:pPr algn="ctr" fontAlgn="b"/>
                      <a:r>
                        <a:rPr lang="es-CR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Dirty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Usado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Valid</a:t>
                      </a:r>
                      <a:endParaRPr lang="es-CR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961075"/>
                  </a:ext>
                </a:extLst>
              </a:tr>
              <a:tr h="306596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2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399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945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 smtClean="0"/>
              <a:t>Política De Desalojo (Cualquiera menos el ultimo utilizado)</a:t>
            </a:r>
            <a:endParaRPr lang="es-CR" dirty="0"/>
          </a:p>
        </p:txBody>
      </p:sp>
      <p:sp>
        <p:nvSpPr>
          <p:cNvPr id="3" name="CuadroTexto 2"/>
          <p:cNvSpPr txBox="1"/>
          <p:nvPr/>
        </p:nvSpPr>
        <p:spPr>
          <a:xfrm>
            <a:off x="5478087" y="2302624"/>
            <a:ext cx="40898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smtClean="0"/>
              <a:t>Si la líneas son validas, se implementa la siguiente tabla de verdad donde se desaloja cualquier línea valida, excepto la ultima línea en ser utilizada, S1 y S0 determinan en binario la línea que va a ser desalojada. Para simplificar la expresión de la ecuación se utiliza la nomenclatura Fi para indicar Bi*~Di, donde i es un numero</a:t>
            </a:r>
            <a:endParaRPr lang="es-CR" dirty="0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0946856"/>
              </p:ext>
            </p:extLst>
          </p:nvPr>
        </p:nvGraphicFramePr>
        <p:xfrm>
          <a:off x="828546" y="2200116"/>
          <a:ext cx="3822699" cy="3619500"/>
        </p:xfrm>
        <a:graphic>
          <a:graphicData uri="http://schemas.openxmlformats.org/drawingml/2006/table">
            <a:tbl>
              <a:tblPr/>
              <a:tblGrid>
                <a:gridCol w="597593">
                  <a:extLst>
                    <a:ext uri="{9D8B030D-6E8A-4147-A177-3AD203B41FA5}">
                      <a16:colId xmlns:a16="http://schemas.microsoft.com/office/drawing/2014/main" val="2626445807"/>
                    </a:ext>
                  </a:extLst>
                </a:gridCol>
                <a:gridCol w="597593">
                  <a:extLst>
                    <a:ext uri="{9D8B030D-6E8A-4147-A177-3AD203B41FA5}">
                      <a16:colId xmlns:a16="http://schemas.microsoft.com/office/drawing/2014/main" val="3313996582"/>
                    </a:ext>
                  </a:extLst>
                </a:gridCol>
                <a:gridCol w="597593">
                  <a:extLst>
                    <a:ext uri="{9D8B030D-6E8A-4147-A177-3AD203B41FA5}">
                      <a16:colId xmlns:a16="http://schemas.microsoft.com/office/drawing/2014/main" val="2819611220"/>
                    </a:ext>
                  </a:extLst>
                </a:gridCol>
                <a:gridCol w="597593">
                  <a:extLst>
                    <a:ext uri="{9D8B030D-6E8A-4147-A177-3AD203B41FA5}">
                      <a16:colId xmlns:a16="http://schemas.microsoft.com/office/drawing/2014/main" val="3068261706"/>
                    </a:ext>
                  </a:extLst>
                </a:gridCol>
                <a:gridCol w="673478">
                  <a:extLst>
                    <a:ext uri="{9D8B030D-6E8A-4147-A177-3AD203B41FA5}">
                      <a16:colId xmlns:a16="http://schemas.microsoft.com/office/drawing/2014/main" val="327144872"/>
                    </a:ext>
                  </a:extLst>
                </a:gridCol>
                <a:gridCol w="758849">
                  <a:extLst>
                    <a:ext uri="{9D8B030D-6E8A-4147-A177-3AD203B41FA5}">
                      <a16:colId xmlns:a16="http://schemas.microsoft.com/office/drawing/2014/main" val="1180080295"/>
                    </a:ext>
                  </a:extLst>
                </a:gridCol>
              </a:tblGrid>
              <a:tr h="19050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Politica de Desalojo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841867"/>
                  </a:ext>
                </a:extLst>
              </a:tr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Entradas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Salidas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7660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B4*~D4</a:t>
                      </a:r>
                      <a:endParaRPr lang="es-C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B3*~D3</a:t>
                      </a:r>
                      <a:endParaRPr lang="es-C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B2*~D2</a:t>
                      </a:r>
                      <a:endParaRPr lang="es-C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B1*~D1</a:t>
                      </a:r>
                      <a:endParaRPr lang="es-C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7721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5623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4592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683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s-C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6488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7099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1257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1350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0757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0408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7084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9472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5086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8828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5539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8959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832408"/>
                  </a:ext>
                </a:extLst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992" y="5375581"/>
            <a:ext cx="2825550" cy="75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910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24" y="1228200"/>
            <a:ext cx="11974951" cy="44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71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Determinar las posibles </a:t>
            </a:r>
            <a:r>
              <a:rPr lang="es-CR" dirty="0" err="1" smtClean="0"/>
              <a:t>lineas</a:t>
            </a:r>
            <a:r>
              <a:rPr lang="es-CR" dirty="0" smtClean="0"/>
              <a:t> donde se puede guardar el dato</a:t>
            </a:r>
            <a:endParaRPr lang="es-CR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014877"/>
              </p:ext>
            </p:extLst>
          </p:nvPr>
        </p:nvGraphicFramePr>
        <p:xfrm>
          <a:off x="941938" y="2389471"/>
          <a:ext cx="2933700" cy="20955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95459441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23642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145527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787372814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Donde puede ser escrito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063855"/>
                  </a:ext>
                </a:extLst>
              </a:tr>
              <a:tr h="1905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Entradas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Salidas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816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D_i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A_i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B_i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8442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1799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9093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8056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3244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61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8526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1943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43065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4372494" y="2327563"/>
            <a:ext cx="504016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En esta parte se determina en cuales </a:t>
            </a:r>
          </a:p>
          <a:p>
            <a:r>
              <a:rPr lang="es-CR" dirty="0" smtClean="0"/>
              <a:t>líneas puede ser escrito.</a:t>
            </a:r>
          </a:p>
          <a:p>
            <a:r>
              <a:rPr lang="es-CR" dirty="0" smtClean="0"/>
              <a:t>Se puede escribir en cualquier línea </a:t>
            </a:r>
          </a:p>
          <a:p>
            <a:r>
              <a:rPr lang="es-CR" dirty="0" smtClean="0"/>
              <a:t>que se encuentre invalida y además se</a:t>
            </a:r>
          </a:p>
          <a:p>
            <a:r>
              <a:rPr lang="es-CR" dirty="0" smtClean="0"/>
              <a:t>puede escribir en una línea que se encuentre </a:t>
            </a:r>
          </a:p>
          <a:p>
            <a:r>
              <a:rPr lang="es-CR" dirty="0" smtClean="0"/>
              <a:t>valida pero que no este sucia y además no sea </a:t>
            </a:r>
          </a:p>
          <a:p>
            <a:r>
              <a:rPr lang="es-CR" dirty="0" smtClean="0"/>
              <a:t>la ultima en ser usada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820721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741" y="328400"/>
            <a:ext cx="6032325" cy="65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43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Determinar en cual línea se va a almacenar el dato</a:t>
            </a:r>
            <a:endParaRPr lang="es-CR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740806"/>
              </p:ext>
            </p:extLst>
          </p:nvPr>
        </p:nvGraphicFramePr>
        <p:xfrm>
          <a:off x="677335" y="2158553"/>
          <a:ext cx="5067300" cy="36195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396413546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40500712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417368488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68698434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64837312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7652333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743527835"/>
                    </a:ext>
                  </a:extLst>
                </a:gridCol>
              </a:tblGrid>
              <a:tr h="19050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Selección de Lugar para Guardar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81627"/>
                  </a:ext>
                </a:extLst>
              </a:tr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Entradas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Salidas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751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Desalojo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3448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9757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4472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518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8683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590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7229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796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9378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0228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3107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9996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438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2182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0677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4848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959141"/>
                  </a:ext>
                </a:extLst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847" y="4865860"/>
            <a:ext cx="3330113" cy="8176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117020" y="2213977"/>
            <a:ext cx="40014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Los Bits G1 y G0 dan en binario</a:t>
            </a:r>
          </a:p>
          <a:p>
            <a:r>
              <a:rPr lang="es-CR" dirty="0" smtClean="0"/>
              <a:t>el numero de línea en el cual se</a:t>
            </a:r>
          </a:p>
          <a:p>
            <a:r>
              <a:rPr lang="es-CR" dirty="0" smtClean="0"/>
              <a:t>va a almacenar el dato.</a:t>
            </a:r>
          </a:p>
          <a:p>
            <a:r>
              <a:rPr lang="es-CR" dirty="0" smtClean="0"/>
              <a:t>Además, si no existe ninguna línea</a:t>
            </a:r>
          </a:p>
          <a:p>
            <a:r>
              <a:rPr lang="es-CR" dirty="0" smtClean="0"/>
              <a:t>donde se pueda escribir se establece</a:t>
            </a:r>
          </a:p>
          <a:p>
            <a:r>
              <a:rPr lang="es-CR" dirty="0" smtClean="0"/>
              <a:t>una señal de desalojo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13341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de General</a:t>
            </a:r>
            <a:endParaRPr lang="es-CR" dirty="0"/>
          </a:p>
        </p:txBody>
      </p:sp>
      <p:sp>
        <p:nvSpPr>
          <p:cNvPr id="4" name="Rectángulo 3"/>
          <p:cNvSpPr/>
          <p:nvPr/>
        </p:nvSpPr>
        <p:spPr>
          <a:xfrm>
            <a:off x="1697160" y="1919095"/>
            <a:ext cx="1546168" cy="14962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2041" dirty="0"/>
              <a:t>Procesador</a:t>
            </a:r>
          </a:p>
        </p:txBody>
      </p:sp>
      <p:sp>
        <p:nvSpPr>
          <p:cNvPr id="5" name="Rectángulo 4"/>
          <p:cNvSpPr/>
          <p:nvPr/>
        </p:nvSpPr>
        <p:spPr>
          <a:xfrm>
            <a:off x="5251271" y="5553206"/>
            <a:ext cx="2513214" cy="9809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2041" dirty="0"/>
              <a:t>Memoria Principal</a:t>
            </a:r>
          </a:p>
        </p:txBody>
      </p:sp>
      <p:sp>
        <p:nvSpPr>
          <p:cNvPr id="6" name="Rectángulo 5"/>
          <p:cNvSpPr/>
          <p:nvPr/>
        </p:nvSpPr>
        <p:spPr>
          <a:xfrm>
            <a:off x="5251271" y="1919095"/>
            <a:ext cx="2513214" cy="14879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2041" dirty="0"/>
              <a:t>Controlador de memoria</a:t>
            </a:r>
          </a:p>
        </p:txBody>
      </p:sp>
      <p:sp>
        <p:nvSpPr>
          <p:cNvPr id="7" name="Rectángulo 6"/>
          <p:cNvSpPr/>
          <p:nvPr/>
        </p:nvSpPr>
        <p:spPr>
          <a:xfrm>
            <a:off x="5251271" y="4535827"/>
            <a:ext cx="2513214" cy="5347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2041" dirty="0"/>
              <a:t>Bus</a:t>
            </a:r>
          </a:p>
        </p:txBody>
      </p:sp>
      <p:cxnSp>
        <p:nvCxnSpPr>
          <p:cNvPr id="10" name="Conector recto de flecha 9"/>
          <p:cNvCxnSpPr/>
          <p:nvPr/>
        </p:nvCxnSpPr>
        <p:spPr>
          <a:xfrm>
            <a:off x="3390319" y="2178121"/>
            <a:ext cx="1651462" cy="8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3809167" y="1870039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/>
              <a:t>Ejecute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3410105" y="2995453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/>
              <a:t>Dato Entrada[7:0]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3481469" y="2588798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/>
              <a:t>Dirección [23:0]</a:t>
            </a:r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3390319" y="2514586"/>
            <a:ext cx="1651462" cy="8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3390319" y="2888262"/>
            <a:ext cx="1651462" cy="8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>
            <a:off x="3390319" y="3294115"/>
            <a:ext cx="1651462" cy="8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3498995" y="2214130"/>
            <a:ext cx="1601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/>
              <a:t>Lectura/Escritura</a:t>
            </a:r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6499904" y="5202733"/>
            <a:ext cx="8371" cy="3981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flipH="1" flipV="1">
            <a:off x="6499903" y="5053774"/>
            <a:ext cx="7975" cy="367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H="1" flipV="1">
            <a:off x="5514393" y="3407071"/>
            <a:ext cx="9331" cy="11287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 rot="10800000" flipH="1" flipV="1">
            <a:off x="5910366" y="3415904"/>
            <a:ext cx="9331" cy="11287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 flipH="1" flipV="1">
            <a:off x="6362318" y="3401489"/>
            <a:ext cx="10491" cy="10585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rot="10800000" flipH="1" flipV="1">
            <a:off x="6972540" y="3407071"/>
            <a:ext cx="9331" cy="11287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 rot="10800000" flipH="1" flipV="1">
            <a:off x="7402680" y="3401490"/>
            <a:ext cx="9331" cy="11287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 rot="16200000">
            <a:off x="5003716" y="3854885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 err="1"/>
              <a:t>Pndng</a:t>
            </a:r>
            <a:endParaRPr lang="es-CR" sz="1400" dirty="0"/>
          </a:p>
        </p:txBody>
      </p:sp>
      <p:sp>
        <p:nvSpPr>
          <p:cNvPr id="23" name="CuadroTexto 22"/>
          <p:cNvSpPr txBox="1"/>
          <p:nvPr/>
        </p:nvSpPr>
        <p:spPr>
          <a:xfrm rot="16200000">
            <a:off x="5509310" y="3803349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/>
              <a:t>POP</a:t>
            </a:r>
          </a:p>
        </p:txBody>
      </p:sp>
      <p:sp>
        <p:nvSpPr>
          <p:cNvPr id="24" name="CuadroTexto 23"/>
          <p:cNvSpPr txBox="1"/>
          <p:nvPr/>
        </p:nvSpPr>
        <p:spPr>
          <a:xfrm rot="16200000">
            <a:off x="5567769" y="3808042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 err="1"/>
              <a:t>D_pop</a:t>
            </a:r>
            <a:r>
              <a:rPr lang="es-CR" sz="1400" dirty="0"/>
              <a:t> [31:0]</a:t>
            </a:r>
          </a:p>
        </p:txBody>
      </p:sp>
      <p:sp>
        <p:nvSpPr>
          <p:cNvPr id="25" name="CuadroTexto 24"/>
          <p:cNvSpPr txBox="1"/>
          <p:nvPr/>
        </p:nvSpPr>
        <p:spPr>
          <a:xfrm rot="16200000">
            <a:off x="6154929" y="3808504"/>
            <a:ext cx="1237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 err="1"/>
              <a:t>D_push</a:t>
            </a:r>
            <a:r>
              <a:rPr lang="es-CR" sz="1400" dirty="0"/>
              <a:t>[31:0]</a:t>
            </a:r>
          </a:p>
        </p:txBody>
      </p:sp>
      <p:sp>
        <p:nvSpPr>
          <p:cNvPr id="27" name="CuadroTexto 26"/>
          <p:cNvSpPr txBox="1"/>
          <p:nvPr/>
        </p:nvSpPr>
        <p:spPr>
          <a:xfrm rot="16200000">
            <a:off x="6995887" y="3827394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 err="1"/>
              <a:t>Push</a:t>
            </a:r>
            <a:endParaRPr lang="es-CR" sz="1400" dirty="0"/>
          </a:p>
        </p:txBody>
      </p:sp>
    </p:spTree>
    <p:extLst>
      <p:ext uri="{BB962C8B-B14F-4D97-AF65-F5344CB8AC3E}">
        <p14:creationId xmlns:p14="http://schemas.microsoft.com/office/powerpoint/2010/main" val="23566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39" y="333469"/>
            <a:ext cx="7151289" cy="607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563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Determina el primer caso cuando se debe hacer desalojo</a:t>
            </a:r>
            <a:endParaRPr lang="es-CR" dirty="0"/>
          </a:p>
        </p:txBody>
      </p:sp>
      <p:sp>
        <p:nvSpPr>
          <p:cNvPr id="3" name="CuadroTexto 2"/>
          <p:cNvSpPr txBox="1"/>
          <p:nvPr/>
        </p:nvSpPr>
        <p:spPr>
          <a:xfrm>
            <a:off x="5503026" y="3208712"/>
            <a:ext cx="28013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smtClean="0"/>
              <a:t>Si Todas las líneas son validas y además todas se encuentran sucias, significa que hay que hacer un desalojo</a:t>
            </a:r>
            <a:endParaRPr lang="es-CR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160221"/>
              </p:ext>
            </p:extLst>
          </p:nvPr>
        </p:nvGraphicFramePr>
        <p:xfrm>
          <a:off x="1421861" y="2375378"/>
          <a:ext cx="3060701" cy="3619500"/>
        </p:xfrm>
        <a:graphic>
          <a:graphicData uri="http://schemas.openxmlformats.org/drawingml/2006/table">
            <a:tbl>
              <a:tblPr/>
              <a:tblGrid>
                <a:gridCol w="596979">
                  <a:extLst>
                    <a:ext uri="{9D8B030D-6E8A-4147-A177-3AD203B41FA5}">
                      <a16:colId xmlns:a16="http://schemas.microsoft.com/office/drawing/2014/main" val="2873343206"/>
                    </a:ext>
                  </a:extLst>
                </a:gridCol>
                <a:gridCol w="596979">
                  <a:extLst>
                    <a:ext uri="{9D8B030D-6E8A-4147-A177-3AD203B41FA5}">
                      <a16:colId xmlns:a16="http://schemas.microsoft.com/office/drawing/2014/main" val="1620528173"/>
                    </a:ext>
                  </a:extLst>
                </a:gridCol>
                <a:gridCol w="596979">
                  <a:extLst>
                    <a:ext uri="{9D8B030D-6E8A-4147-A177-3AD203B41FA5}">
                      <a16:colId xmlns:a16="http://schemas.microsoft.com/office/drawing/2014/main" val="1738923585"/>
                    </a:ext>
                  </a:extLst>
                </a:gridCol>
                <a:gridCol w="596979">
                  <a:extLst>
                    <a:ext uri="{9D8B030D-6E8A-4147-A177-3AD203B41FA5}">
                      <a16:colId xmlns:a16="http://schemas.microsoft.com/office/drawing/2014/main" val="1450972715"/>
                    </a:ext>
                  </a:extLst>
                </a:gridCol>
                <a:gridCol w="672785">
                  <a:extLst>
                    <a:ext uri="{9D8B030D-6E8A-4147-A177-3AD203B41FA5}">
                      <a16:colId xmlns:a16="http://schemas.microsoft.com/office/drawing/2014/main" val="3457362039"/>
                    </a:ext>
                  </a:extLst>
                </a:gridCol>
              </a:tblGrid>
              <a:tr h="1905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Desalojo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929417"/>
                  </a:ext>
                </a:extLst>
              </a:tr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Entradas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Salida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8511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A1*~D1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A2*~D2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A3*~D3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A4*~D4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Desalojo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7297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3596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5997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0905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4176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6294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2257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6013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4160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526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9204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0527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0844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080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5875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043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058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9970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514" y="1194949"/>
            <a:ext cx="6906900" cy="44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722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U</a:t>
            </a:r>
            <a:r>
              <a:rPr lang="es-CR" dirty="0" smtClean="0"/>
              <a:t>nificación de las señales de desalojo</a:t>
            </a:r>
            <a:endParaRPr lang="es-C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860" y="2129469"/>
            <a:ext cx="4352885" cy="272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525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29184" y="2655683"/>
            <a:ext cx="8596668" cy="1320800"/>
          </a:xfrm>
        </p:spPr>
        <p:txBody>
          <a:bodyPr/>
          <a:lstStyle/>
          <a:p>
            <a:r>
              <a:rPr lang="es-CR" dirty="0" smtClean="0"/>
              <a:t>Lógica que permite diferenciar entre Guardar una línea o Guardar un byte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4796996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207749" y="-1810180"/>
            <a:ext cx="6298892" cy="1035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957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5" y="3256547"/>
            <a:ext cx="8596668" cy="1320800"/>
          </a:xfrm>
        </p:spPr>
        <p:txBody>
          <a:bodyPr/>
          <a:lstStyle/>
          <a:p>
            <a:pPr algn="ctr"/>
            <a:r>
              <a:rPr lang="es-CR" dirty="0" smtClean="0"/>
              <a:t>Control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0277984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1416310"/>
              </p:ext>
            </p:extLst>
          </p:nvPr>
        </p:nvGraphicFramePr>
        <p:xfrm>
          <a:off x="481263" y="120322"/>
          <a:ext cx="10988840" cy="6237342"/>
        </p:xfrm>
        <a:graphic>
          <a:graphicData uri="http://schemas.openxmlformats.org/drawingml/2006/table">
            <a:tbl>
              <a:tblPr/>
              <a:tblGrid>
                <a:gridCol w="1198236">
                  <a:extLst>
                    <a:ext uri="{9D8B030D-6E8A-4147-A177-3AD203B41FA5}">
                      <a16:colId xmlns:a16="http://schemas.microsoft.com/office/drawing/2014/main" val="660894847"/>
                    </a:ext>
                  </a:extLst>
                </a:gridCol>
                <a:gridCol w="1198236">
                  <a:extLst>
                    <a:ext uri="{9D8B030D-6E8A-4147-A177-3AD203B41FA5}">
                      <a16:colId xmlns:a16="http://schemas.microsoft.com/office/drawing/2014/main" val="2537769776"/>
                    </a:ext>
                  </a:extLst>
                </a:gridCol>
                <a:gridCol w="2022029">
                  <a:extLst>
                    <a:ext uri="{9D8B030D-6E8A-4147-A177-3AD203B41FA5}">
                      <a16:colId xmlns:a16="http://schemas.microsoft.com/office/drawing/2014/main" val="3757243346"/>
                    </a:ext>
                  </a:extLst>
                </a:gridCol>
                <a:gridCol w="1198236">
                  <a:extLst>
                    <a:ext uri="{9D8B030D-6E8A-4147-A177-3AD203B41FA5}">
                      <a16:colId xmlns:a16="http://schemas.microsoft.com/office/drawing/2014/main" val="2158201103"/>
                    </a:ext>
                  </a:extLst>
                </a:gridCol>
                <a:gridCol w="1338032">
                  <a:extLst>
                    <a:ext uri="{9D8B030D-6E8A-4147-A177-3AD203B41FA5}">
                      <a16:colId xmlns:a16="http://schemas.microsoft.com/office/drawing/2014/main" val="3803983380"/>
                    </a:ext>
                  </a:extLst>
                </a:gridCol>
                <a:gridCol w="4034071">
                  <a:extLst>
                    <a:ext uri="{9D8B030D-6E8A-4147-A177-3AD203B41FA5}">
                      <a16:colId xmlns:a16="http://schemas.microsoft.com/office/drawing/2014/main" val="17502531"/>
                    </a:ext>
                  </a:extLst>
                </a:gridCol>
              </a:tblGrid>
              <a:tr h="382012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Señales de Entrada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Señales de Salida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041290"/>
                  </a:ext>
                </a:extLst>
              </a:tr>
              <a:tr h="3820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Señal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Caracteristica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Señal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Caracteristica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739020"/>
                  </a:ext>
                </a:extLst>
              </a:tr>
              <a:tr h="3878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PNDNG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Indica que la memoria principal tiene un dato listo en el bus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s-C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CLEAR</a:t>
                      </a:r>
                      <a:b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MAIN</a:t>
                      </a:r>
                      <a:b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Inicializa (1) los registros principales donde entran los datos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295911"/>
                  </a:ext>
                </a:extLst>
              </a:tr>
              <a:tr h="3820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Ejecute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Desencadena el proceso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ENEABLE MAIN REG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Desabilita (0) o Habilita (1) los registros principales donde entran datos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311973"/>
                  </a:ext>
                </a:extLst>
              </a:tr>
              <a:tr h="3820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Lectura/Escritura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Indica Escritura(0), lectura (1)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 MUX BANK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Selecciona entre actualizar etiquetas (1) o usar la memoria de etiquetas (0)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742530"/>
                  </a:ext>
                </a:extLst>
              </a:tr>
              <a:tr h="3820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Hit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Indica si ocurrió un hit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CLEAR TAG BANK REG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Inicializa (1) los registros auxiliares utilizados dentro del banco de etiquetas para actualizar bits de dirty y ultimo en ser usado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978863"/>
                  </a:ext>
                </a:extLst>
              </a:tr>
              <a:tr h="3820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Desalojo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Indica si se debe hacer un desalojo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18" rtl="0" eaLnBrk="1" fontAlgn="ctr" latinLnBrk="0" hangingPunct="1"/>
                      <a:r>
                        <a:rPr lang="es-C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SEL_MUX_MEM_0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457218" rtl="0" eaLnBrk="1" fontAlgn="ctr" latinLnBrk="0" hangingPunct="1"/>
                      <a:r>
                        <a:rPr lang="es-C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Selecciona dentro de cual banco de arregles se va a escribir o de cual se va a dejar pasar el dato A:Guardar B: Desalojo C:Lectura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607598"/>
                  </a:ext>
                </a:extLst>
              </a:tr>
              <a:tr h="3820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s-C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s-C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18" rtl="0" eaLnBrk="1" fontAlgn="ctr" latinLnBrk="0" hangingPunct="1"/>
                      <a:r>
                        <a:rPr lang="es-C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SEL_MUX_MEM_1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424032"/>
                  </a:ext>
                </a:extLst>
              </a:tr>
              <a:tr h="3820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18" rtl="0" eaLnBrk="1" fontAlgn="ctr" latinLnBrk="0" hangingPunct="1"/>
                      <a:r>
                        <a:rPr lang="es-C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ENEABLE REG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18" rtl="0" eaLnBrk="1" fontAlgn="ctr" latinLnBrk="0" hangingPunct="1"/>
                      <a:r>
                        <a:rPr lang="es-CR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Habilita (1) </a:t>
                      </a:r>
                      <a:r>
                        <a:rPr lang="es-C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registro que permite guardar byte o </a:t>
                      </a:r>
                      <a:r>
                        <a:rPr lang="es-C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linea</a:t>
                      </a:r>
                      <a:r>
                        <a:rPr lang="es-C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dentro de la memoria de datos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340148"/>
                  </a:ext>
                </a:extLst>
              </a:tr>
              <a:tr h="3820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CLEAR LDG REG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Limpia (1) </a:t>
                      </a:r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 registro </a:t>
                      </a:r>
                      <a:r>
                        <a:rPr lang="es-C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registro</a:t>
                      </a:r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que permite guardar byte o </a:t>
                      </a:r>
                      <a:r>
                        <a:rPr lang="es-C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linea</a:t>
                      </a:r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dentro de la memoria de datos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846841"/>
                  </a:ext>
                </a:extLst>
              </a:tr>
              <a:tr h="3820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WRITE ENEABLE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Escribe (0) o lee(1) en los bancos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406317"/>
                  </a:ext>
                </a:extLst>
              </a:tr>
              <a:tr h="3820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BANKS ENEABLE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Habilita (1) o deshabilita (0) los bancos de registros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67872"/>
                  </a:ext>
                </a:extLst>
              </a:tr>
              <a:tr h="3820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R/W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Indica a el tipo de solicitud que se realizará a la memoria </a:t>
                      </a:r>
                      <a:r>
                        <a:rPr lang="es-C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Read</a:t>
                      </a:r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(1) o </a:t>
                      </a:r>
                      <a:r>
                        <a:rPr lang="es-C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Write</a:t>
                      </a:r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(0)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087492"/>
                  </a:ext>
                </a:extLst>
              </a:tr>
              <a:tr h="3820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12 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CLEAR FORMADOR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Limpiar (1) el registro que almacena el mensaje a ser enviado a la memoria principal 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327938"/>
                  </a:ext>
                </a:extLst>
              </a:tr>
              <a:tr h="3820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13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ENEABLE FORMADOR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Habilita (1) o deshabilita (0) el registro que almacena el mensaje a ser enviado a la memoria principal 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321492"/>
                  </a:ext>
                </a:extLst>
              </a:tr>
              <a:tr h="3820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14 </a:t>
                      </a:r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 marL="4242" marR="4242" marT="42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001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12570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40043" y="3071446"/>
            <a:ext cx="8596668" cy="1320800"/>
          </a:xfrm>
        </p:spPr>
        <p:txBody>
          <a:bodyPr/>
          <a:lstStyle/>
          <a:p>
            <a:pPr algn="ctr"/>
            <a:r>
              <a:rPr lang="es-CR" dirty="0" smtClean="0"/>
              <a:t>Maquina de Estados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7323555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0072254" y="681644"/>
            <a:ext cx="21197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smtClean="0"/>
              <a:t>Considerar que si la línea esta invalida entonces no hace falta enviar a memoria</a:t>
            </a:r>
          </a:p>
          <a:p>
            <a:endParaRPr lang="es-CR" dirty="0"/>
          </a:p>
          <a:p>
            <a:r>
              <a:rPr lang="es-CR" dirty="0" smtClean="0"/>
              <a:t>Eliminar el bit de RDY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231028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 smtClean="0"/>
              <a:t>Controlador de Memoria</a:t>
            </a:r>
            <a:endParaRPr lang="es-CR" dirty="0"/>
          </a:p>
        </p:txBody>
      </p:sp>
      <p:sp>
        <p:nvSpPr>
          <p:cNvPr id="4" name="Rectángulo 3"/>
          <p:cNvSpPr/>
          <p:nvPr/>
        </p:nvSpPr>
        <p:spPr>
          <a:xfrm>
            <a:off x="3387014" y="2026738"/>
            <a:ext cx="4143446" cy="41438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R" sz="2041" dirty="0"/>
              <a:t>Controlador de memoria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781666" y="2555343"/>
            <a:ext cx="1505044" cy="113429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2041" dirty="0"/>
              <a:t>Memoria Caché</a:t>
            </a:r>
          </a:p>
        </p:txBody>
      </p:sp>
      <p:sp>
        <p:nvSpPr>
          <p:cNvPr id="6" name="Nube 5"/>
          <p:cNvSpPr/>
          <p:nvPr/>
        </p:nvSpPr>
        <p:spPr>
          <a:xfrm>
            <a:off x="4308621" y="4425328"/>
            <a:ext cx="2351314" cy="1427583"/>
          </a:xfrm>
          <a:prstGeom prst="cloud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2041" dirty="0"/>
              <a:t>Control</a:t>
            </a: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2788135" y="3403837"/>
            <a:ext cx="199353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1963691" y="5057610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/>
              <a:t>Ejecute</a:t>
            </a:r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2853309" y="4771568"/>
            <a:ext cx="1651462" cy="8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1497107" y="2960112"/>
            <a:ext cx="13099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/>
              <a:t>Dato Entrada[7:0]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1593577" y="2594349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/>
              <a:t>Dirección [23:0]</a:t>
            </a:r>
          </a:p>
        </p:txBody>
      </p:sp>
      <p:cxnSp>
        <p:nvCxnSpPr>
          <p:cNvPr id="18" name="Conector recto de flecha 17"/>
          <p:cNvCxnSpPr/>
          <p:nvPr/>
        </p:nvCxnSpPr>
        <p:spPr>
          <a:xfrm flipV="1">
            <a:off x="2788135" y="2745723"/>
            <a:ext cx="1993531" cy="68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2788135" y="3135862"/>
            <a:ext cx="199353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2701952" y="5202156"/>
            <a:ext cx="1651462" cy="8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>
            <a:off x="2757432" y="5511189"/>
            <a:ext cx="1651462" cy="8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1430397" y="5380384"/>
            <a:ext cx="1298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/>
              <a:t>Lectura/Escritura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690921" y="3269639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/>
              <a:t>D_POP [64:0]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2199119" y="4622315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 err="1"/>
              <a:t>Pndng</a:t>
            </a:r>
            <a:endParaRPr lang="es-CR" sz="1100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6286710" y="3377919"/>
            <a:ext cx="1821593" cy="2591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8173579" y="5294209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/>
              <a:t>PUSH</a:t>
            </a:r>
          </a:p>
        </p:txBody>
      </p:sp>
      <p:cxnSp>
        <p:nvCxnSpPr>
          <p:cNvPr id="27" name="Conector recto de flecha 26"/>
          <p:cNvCxnSpPr/>
          <p:nvPr/>
        </p:nvCxnSpPr>
        <p:spPr>
          <a:xfrm>
            <a:off x="6659934" y="5084393"/>
            <a:ext cx="1651462" cy="831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8068744" y="2851392"/>
            <a:ext cx="12394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/>
              <a:t>Dato Salida [7:0]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8184779" y="4651325"/>
            <a:ext cx="8210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/>
              <a:t>Dato Listo</a:t>
            </a:r>
          </a:p>
        </p:txBody>
      </p:sp>
      <p:cxnSp>
        <p:nvCxnSpPr>
          <p:cNvPr id="30" name="Conector recto de flecha 29"/>
          <p:cNvCxnSpPr/>
          <p:nvPr/>
        </p:nvCxnSpPr>
        <p:spPr>
          <a:xfrm>
            <a:off x="6591906" y="4771568"/>
            <a:ext cx="1651462" cy="831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>
            <a:off x="6286710" y="2982197"/>
            <a:ext cx="1821593" cy="1916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6508578" y="5397218"/>
            <a:ext cx="1651462" cy="831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8108303" y="3260072"/>
            <a:ext cx="10935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/>
              <a:t>D_PUSH [64:0]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8436917" y="4933529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/>
              <a:t>POP</a:t>
            </a:r>
          </a:p>
        </p:txBody>
      </p:sp>
      <p:sp>
        <p:nvSpPr>
          <p:cNvPr id="39" name="Flecha abajo 38"/>
          <p:cNvSpPr/>
          <p:nvPr/>
        </p:nvSpPr>
        <p:spPr>
          <a:xfrm>
            <a:off x="5843505" y="3535643"/>
            <a:ext cx="242596" cy="11260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sz="2041"/>
          </a:p>
        </p:txBody>
      </p:sp>
      <p:sp>
        <p:nvSpPr>
          <p:cNvPr id="40" name="Flecha abajo 39"/>
          <p:cNvSpPr/>
          <p:nvPr/>
        </p:nvSpPr>
        <p:spPr>
          <a:xfrm rot="10800000">
            <a:off x="5166686" y="3535643"/>
            <a:ext cx="242596" cy="11260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sz="2041"/>
          </a:p>
        </p:txBody>
      </p:sp>
    </p:spTree>
    <p:extLst>
      <p:ext uri="{BB962C8B-B14F-4D97-AF65-F5344CB8AC3E}">
        <p14:creationId xmlns:p14="http://schemas.microsoft.com/office/powerpoint/2010/main" val="298429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451721"/>
              </p:ext>
            </p:extLst>
          </p:nvPr>
        </p:nvGraphicFramePr>
        <p:xfrm>
          <a:off x="387624" y="337928"/>
          <a:ext cx="9879496" cy="6291467"/>
        </p:xfrm>
        <a:graphic>
          <a:graphicData uri="http://schemas.openxmlformats.org/drawingml/2006/table">
            <a:tbl>
              <a:tblPr/>
              <a:tblGrid>
                <a:gridCol w="886716">
                  <a:extLst>
                    <a:ext uri="{9D8B030D-6E8A-4147-A177-3AD203B41FA5}">
                      <a16:colId xmlns:a16="http://schemas.microsoft.com/office/drawing/2014/main" val="4141101497"/>
                    </a:ext>
                  </a:extLst>
                </a:gridCol>
                <a:gridCol w="576364">
                  <a:extLst>
                    <a:ext uri="{9D8B030D-6E8A-4147-A177-3AD203B41FA5}">
                      <a16:colId xmlns:a16="http://schemas.microsoft.com/office/drawing/2014/main" val="3308081890"/>
                    </a:ext>
                  </a:extLst>
                </a:gridCol>
                <a:gridCol w="576364">
                  <a:extLst>
                    <a:ext uri="{9D8B030D-6E8A-4147-A177-3AD203B41FA5}">
                      <a16:colId xmlns:a16="http://schemas.microsoft.com/office/drawing/2014/main" val="1079339487"/>
                    </a:ext>
                  </a:extLst>
                </a:gridCol>
                <a:gridCol w="635481">
                  <a:extLst>
                    <a:ext uri="{9D8B030D-6E8A-4147-A177-3AD203B41FA5}">
                      <a16:colId xmlns:a16="http://schemas.microsoft.com/office/drawing/2014/main" val="3906234828"/>
                    </a:ext>
                  </a:extLst>
                </a:gridCol>
                <a:gridCol w="576364">
                  <a:extLst>
                    <a:ext uri="{9D8B030D-6E8A-4147-A177-3AD203B41FA5}">
                      <a16:colId xmlns:a16="http://schemas.microsoft.com/office/drawing/2014/main" val="3085277001"/>
                    </a:ext>
                  </a:extLst>
                </a:gridCol>
                <a:gridCol w="576364">
                  <a:extLst>
                    <a:ext uri="{9D8B030D-6E8A-4147-A177-3AD203B41FA5}">
                      <a16:colId xmlns:a16="http://schemas.microsoft.com/office/drawing/2014/main" val="4150095293"/>
                    </a:ext>
                  </a:extLst>
                </a:gridCol>
                <a:gridCol w="931052">
                  <a:extLst>
                    <a:ext uri="{9D8B030D-6E8A-4147-A177-3AD203B41FA5}">
                      <a16:colId xmlns:a16="http://schemas.microsoft.com/office/drawing/2014/main" val="2903609780"/>
                    </a:ext>
                  </a:extLst>
                </a:gridCol>
                <a:gridCol w="931052">
                  <a:extLst>
                    <a:ext uri="{9D8B030D-6E8A-4147-A177-3AD203B41FA5}">
                      <a16:colId xmlns:a16="http://schemas.microsoft.com/office/drawing/2014/main" val="563202906"/>
                    </a:ext>
                  </a:extLst>
                </a:gridCol>
                <a:gridCol w="399023">
                  <a:extLst>
                    <a:ext uri="{9D8B030D-6E8A-4147-A177-3AD203B41FA5}">
                      <a16:colId xmlns:a16="http://schemas.microsoft.com/office/drawing/2014/main" val="2857446195"/>
                    </a:ext>
                  </a:extLst>
                </a:gridCol>
                <a:gridCol w="399023">
                  <a:extLst>
                    <a:ext uri="{9D8B030D-6E8A-4147-A177-3AD203B41FA5}">
                      <a16:colId xmlns:a16="http://schemas.microsoft.com/office/drawing/2014/main" val="3061765010"/>
                    </a:ext>
                  </a:extLst>
                </a:gridCol>
                <a:gridCol w="399023">
                  <a:extLst>
                    <a:ext uri="{9D8B030D-6E8A-4147-A177-3AD203B41FA5}">
                      <a16:colId xmlns:a16="http://schemas.microsoft.com/office/drawing/2014/main" val="1099627450"/>
                    </a:ext>
                  </a:extLst>
                </a:gridCol>
                <a:gridCol w="399023">
                  <a:extLst>
                    <a:ext uri="{9D8B030D-6E8A-4147-A177-3AD203B41FA5}">
                      <a16:colId xmlns:a16="http://schemas.microsoft.com/office/drawing/2014/main" val="2384346863"/>
                    </a:ext>
                  </a:extLst>
                </a:gridCol>
                <a:gridCol w="399023">
                  <a:extLst>
                    <a:ext uri="{9D8B030D-6E8A-4147-A177-3AD203B41FA5}">
                      <a16:colId xmlns:a16="http://schemas.microsoft.com/office/drawing/2014/main" val="153035213"/>
                    </a:ext>
                  </a:extLst>
                </a:gridCol>
                <a:gridCol w="399023">
                  <a:extLst>
                    <a:ext uri="{9D8B030D-6E8A-4147-A177-3AD203B41FA5}">
                      <a16:colId xmlns:a16="http://schemas.microsoft.com/office/drawing/2014/main" val="1541154795"/>
                    </a:ext>
                  </a:extLst>
                </a:gridCol>
                <a:gridCol w="399023">
                  <a:extLst>
                    <a:ext uri="{9D8B030D-6E8A-4147-A177-3AD203B41FA5}">
                      <a16:colId xmlns:a16="http://schemas.microsoft.com/office/drawing/2014/main" val="2854382226"/>
                    </a:ext>
                  </a:extLst>
                </a:gridCol>
                <a:gridCol w="232763">
                  <a:extLst>
                    <a:ext uri="{9D8B030D-6E8A-4147-A177-3AD203B41FA5}">
                      <a16:colId xmlns:a16="http://schemas.microsoft.com/office/drawing/2014/main" val="3331660179"/>
                    </a:ext>
                  </a:extLst>
                </a:gridCol>
                <a:gridCol w="232763">
                  <a:extLst>
                    <a:ext uri="{9D8B030D-6E8A-4147-A177-3AD203B41FA5}">
                      <a16:colId xmlns:a16="http://schemas.microsoft.com/office/drawing/2014/main" val="738116190"/>
                    </a:ext>
                  </a:extLst>
                </a:gridCol>
                <a:gridCol w="232763">
                  <a:extLst>
                    <a:ext uri="{9D8B030D-6E8A-4147-A177-3AD203B41FA5}">
                      <a16:colId xmlns:a16="http://schemas.microsoft.com/office/drawing/2014/main" val="4277696964"/>
                    </a:ext>
                  </a:extLst>
                </a:gridCol>
                <a:gridCol w="232763">
                  <a:extLst>
                    <a:ext uri="{9D8B030D-6E8A-4147-A177-3AD203B41FA5}">
                      <a16:colId xmlns:a16="http://schemas.microsoft.com/office/drawing/2014/main" val="1783475477"/>
                    </a:ext>
                  </a:extLst>
                </a:gridCol>
                <a:gridCol w="232763">
                  <a:extLst>
                    <a:ext uri="{9D8B030D-6E8A-4147-A177-3AD203B41FA5}">
                      <a16:colId xmlns:a16="http://schemas.microsoft.com/office/drawing/2014/main" val="2987116969"/>
                    </a:ext>
                  </a:extLst>
                </a:gridCol>
                <a:gridCol w="232763">
                  <a:extLst>
                    <a:ext uri="{9D8B030D-6E8A-4147-A177-3AD203B41FA5}">
                      <a16:colId xmlns:a16="http://schemas.microsoft.com/office/drawing/2014/main" val="1520071337"/>
                    </a:ext>
                  </a:extLst>
                </a:gridCol>
              </a:tblGrid>
              <a:tr h="254715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Estado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Entradas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1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s-C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Estado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s-C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Salidas</a:t>
                      </a:r>
                      <a:endParaRPr lang="es-C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882475"/>
                  </a:ext>
                </a:extLst>
              </a:tr>
              <a:tr h="649524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PNDNG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Ejecute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Lectura/Escritura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Hit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Desalojo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RDY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Siguiente</a:t>
                      </a:r>
                      <a:endParaRPr lang="es-C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261731"/>
                  </a:ext>
                </a:extLst>
              </a:tr>
              <a:tr h="25471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Inicio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Inicio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704297"/>
                  </a:ext>
                </a:extLst>
              </a:tr>
              <a:tr h="254715"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Escribir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199599"/>
                  </a:ext>
                </a:extLst>
              </a:tr>
              <a:tr h="254715"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Leer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312866"/>
                  </a:ext>
                </a:extLst>
              </a:tr>
              <a:tr h="25471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Leer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Leer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053105"/>
                  </a:ext>
                </a:extLst>
              </a:tr>
              <a:tr h="547639"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Traer Dato de Memoria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824136"/>
                  </a:ext>
                </a:extLst>
              </a:tr>
              <a:tr h="254715"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Dato Listo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326780"/>
                  </a:ext>
                </a:extLst>
              </a:tr>
              <a:tr h="50943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Traer Dato de Memoria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Traer Dato de Memoria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57629"/>
                  </a:ext>
                </a:extLst>
              </a:tr>
              <a:tr h="254715"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Escribir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67881"/>
                  </a:ext>
                </a:extLst>
              </a:tr>
              <a:tr h="25471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Escribir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Escribir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588750"/>
                  </a:ext>
                </a:extLst>
              </a:tr>
              <a:tr h="254715"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Dato Escrito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29902"/>
                  </a:ext>
                </a:extLst>
              </a:tr>
              <a:tr h="254715"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Desalojo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617970"/>
                  </a:ext>
                </a:extLst>
              </a:tr>
              <a:tr h="254715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Desalojo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Dato Escrito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013124"/>
                  </a:ext>
                </a:extLst>
              </a:tr>
              <a:tr h="50943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Dato Escrito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Actualizar etiquetas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055529"/>
                  </a:ext>
                </a:extLst>
              </a:tr>
              <a:tr h="254715"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Dato Listo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565884"/>
                  </a:ext>
                </a:extLst>
              </a:tr>
              <a:tr h="509431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Dato Listo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Actualizar etiquetas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182963"/>
                  </a:ext>
                </a:extLst>
              </a:tr>
              <a:tr h="509431"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Actualizar Etiquetas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Inicio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857" marR="7857" marT="78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743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4371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77335" y="2862349"/>
            <a:ext cx="8596668" cy="1320800"/>
          </a:xfrm>
        </p:spPr>
        <p:txBody>
          <a:bodyPr/>
          <a:lstStyle/>
          <a:p>
            <a:pPr algn="ctr"/>
            <a:r>
              <a:rPr lang="es-CR" dirty="0"/>
              <a:t>Controlador de Memoria Diagrama de </a:t>
            </a:r>
            <a:r>
              <a:rPr lang="es-CR" dirty="0" smtClean="0"/>
              <a:t>Segundo </a:t>
            </a:r>
            <a:r>
              <a:rPr lang="es-CR" dirty="0"/>
              <a:t>Nivel</a:t>
            </a:r>
          </a:p>
        </p:txBody>
      </p:sp>
    </p:spTree>
    <p:extLst>
      <p:ext uri="{BB962C8B-B14F-4D97-AF65-F5344CB8AC3E}">
        <p14:creationId xmlns:p14="http://schemas.microsoft.com/office/powerpoint/2010/main" val="3359020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450647" y="99753"/>
            <a:ext cx="9136271" cy="657215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R" sz="2041" dirty="0"/>
              <a:t>Controlador de memoria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825589" y="407325"/>
            <a:ext cx="6191290" cy="46859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R" sz="2041" dirty="0"/>
              <a:t>Memoria Caché</a:t>
            </a:r>
          </a:p>
        </p:txBody>
      </p:sp>
      <p:sp>
        <p:nvSpPr>
          <p:cNvPr id="6" name="Nube 5"/>
          <p:cNvSpPr/>
          <p:nvPr/>
        </p:nvSpPr>
        <p:spPr>
          <a:xfrm>
            <a:off x="2631695" y="5332512"/>
            <a:ext cx="4035112" cy="1202933"/>
          </a:xfrm>
          <a:prstGeom prst="cloud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2041" dirty="0"/>
              <a:t>Control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33645" y="5738066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/>
              <a:t>Ejecute</a:t>
            </a:r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788422" y="5484959"/>
            <a:ext cx="1651462" cy="8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65185" y="1178432"/>
            <a:ext cx="13099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/>
              <a:t>Dato Entrada[7:0]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-17549" y="3163225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/>
              <a:t>Dirección [23:0]</a:t>
            </a:r>
          </a:p>
        </p:txBody>
      </p:sp>
      <p:cxnSp>
        <p:nvCxnSpPr>
          <p:cNvPr id="13" name="Conector recto de flecha 12"/>
          <p:cNvCxnSpPr>
            <a:stCxn id="11" idx="3"/>
            <a:endCxn id="48" idx="1"/>
          </p:cNvCxnSpPr>
          <p:nvPr/>
        </p:nvCxnSpPr>
        <p:spPr>
          <a:xfrm>
            <a:off x="1177009" y="3294030"/>
            <a:ext cx="692098" cy="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>
            <a:off x="770073" y="5915547"/>
            <a:ext cx="1651462" cy="8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783986" y="6224580"/>
            <a:ext cx="1651462" cy="8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191745" y="6075096"/>
            <a:ext cx="405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 smtClean="0"/>
              <a:t>L/E</a:t>
            </a:r>
            <a:endParaRPr lang="es-CR" sz="11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75816" y="2087415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/>
              <a:t>D_POP [64:0]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197935" y="5354154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 err="1"/>
              <a:t>Pndng</a:t>
            </a:r>
            <a:endParaRPr lang="es-CR" sz="1100" dirty="0"/>
          </a:p>
        </p:txBody>
      </p:sp>
      <p:cxnSp>
        <p:nvCxnSpPr>
          <p:cNvPr id="19" name="Conector recto de flecha 18"/>
          <p:cNvCxnSpPr>
            <a:stCxn id="46" idx="3"/>
            <a:endCxn id="27" idx="1"/>
          </p:cNvCxnSpPr>
          <p:nvPr/>
        </p:nvCxnSpPr>
        <p:spPr>
          <a:xfrm flipV="1">
            <a:off x="10216491" y="1960109"/>
            <a:ext cx="847570" cy="611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11010112" y="6200514"/>
            <a:ext cx="5148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100" dirty="0"/>
              <a:t>PUSH</a:t>
            </a:r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6689437" y="5947879"/>
            <a:ext cx="4392201" cy="1971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10861053" y="1192191"/>
            <a:ext cx="12394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/>
              <a:t>Dato Salida [7:0]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1037406" y="5498978"/>
            <a:ext cx="8210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/>
              <a:t>Dato Listo</a:t>
            </a:r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6591254" y="5557752"/>
            <a:ext cx="4341292" cy="3956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38" idx="3"/>
            <a:endCxn id="22" idx="1"/>
          </p:cNvCxnSpPr>
          <p:nvPr/>
        </p:nvCxnSpPr>
        <p:spPr>
          <a:xfrm>
            <a:off x="8604482" y="1307070"/>
            <a:ext cx="2256571" cy="1592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6131550" y="6254202"/>
            <a:ext cx="4750392" cy="3815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11064061" y="1829304"/>
            <a:ext cx="10935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/>
              <a:t>D_PUSH [64:0]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11273449" y="5839833"/>
            <a:ext cx="4363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100" dirty="0"/>
              <a:t>POP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3591188" y="2941470"/>
            <a:ext cx="1418254" cy="713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200" dirty="0"/>
              <a:t>Bancos de arreglos de etiquetas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7186228" y="948289"/>
            <a:ext cx="1418254" cy="717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200" dirty="0"/>
              <a:t>Bancos de arreglos de Datos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4433087" y="4091619"/>
            <a:ext cx="1418254" cy="713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200" dirty="0"/>
              <a:t>Lógica para detectar</a:t>
            </a:r>
          </a:p>
          <a:p>
            <a:pPr algn="ctr"/>
            <a:r>
              <a:rPr lang="es-CR" sz="1200" dirty="0"/>
              <a:t>Hit/Miss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4861132" y="1007041"/>
            <a:ext cx="1944662" cy="1185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R" sz="1200" dirty="0"/>
              <a:t>Lógica de Guardado del dato</a:t>
            </a:r>
          </a:p>
        </p:txBody>
      </p:sp>
      <p:sp>
        <p:nvSpPr>
          <p:cNvPr id="41" name="Rectángulo 40"/>
          <p:cNvSpPr/>
          <p:nvPr/>
        </p:nvSpPr>
        <p:spPr>
          <a:xfrm>
            <a:off x="5124336" y="1462597"/>
            <a:ext cx="1418254" cy="6948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200" dirty="0"/>
              <a:t>Lógica de Desalojo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9291013" y="1609608"/>
            <a:ext cx="925478" cy="713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200" dirty="0"/>
              <a:t>Formador de mensaje</a:t>
            </a:r>
          </a:p>
        </p:txBody>
      </p:sp>
      <p:cxnSp>
        <p:nvCxnSpPr>
          <p:cNvPr id="33" name="Conector recto de flecha 32"/>
          <p:cNvCxnSpPr>
            <a:stCxn id="39" idx="2"/>
          </p:cNvCxnSpPr>
          <p:nvPr/>
        </p:nvCxnSpPr>
        <p:spPr>
          <a:xfrm flipH="1">
            <a:off x="5128953" y="4804847"/>
            <a:ext cx="13261" cy="5493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angular 43"/>
          <p:cNvCxnSpPr>
            <a:endCxn id="46" idx="2"/>
          </p:cNvCxnSpPr>
          <p:nvPr/>
        </p:nvCxnSpPr>
        <p:spPr>
          <a:xfrm rot="5400000" flipH="1" flipV="1">
            <a:off x="6453627" y="2460463"/>
            <a:ext cx="3437752" cy="3162498"/>
          </a:xfrm>
          <a:prstGeom prst="bentConnector3">
            <a:avLst>
              <a:gd name="adj1" fmla="val -296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 47"/>
          <p:cNvSpPr/>
          <p:nvPr/>
        </p:nvSpPr>
        <p:spPr>
          <a:xfrm>
            <a:off x="1869107" y="2687201"/>
            <a:ext cx="213333" cy="1213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s-CR" sz="1200" dirty="0" smtClean="0"/>
              <a:t>MUX2</a:t>
            </a:r>
            <a:endParaRPr lang="es-CR" sz="1200" dirty="0"/>
          </a:p>
        </p:txBody>
      </p:sp>
      <p:sp>
        <p:nvSpPr>
          <p:cNvPr id="53" name="Rectángulo 52"/>
          <p:cNvSpPr/>
          <p:nvPr/>
        </p:nvSpPr>
        <p:spPr>
          <a:xfrm>
            <a:off x="1909068" y="702407"/>
            <a:ext cx="248356" cy="1213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s-CR" sz="1200" dirty="0" smtClean="0"/>
              <a:t>MUX1</a:t>
            </a:r>
            <a:endParaRPr lang="es-CR" sz="1200" dirty="0"/>
          </a:p>
        </p:txBody>
      </p:sp>
      <p:cxnSp>
        <p:nvCxnSpPr>
          <p:cNvPr id="55" name="Conector recto de flecha 54"/>
          <p:cNvCxnSpPr>
            <a:stCxn id="10" idx="3"/>
            <a:endCxn id="53" idx="1"/>
          </p:cNvCxnSpPr>
          <p:nvPr/>
        </p:nvCxnSpPr>
        <p:spPr>
          <a:xfrm>
            <a:off x="1375159" y="1309237"/>
            <a:ext cx="533909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angular 64"/>
          <p:cNvCxnSpPr>
            <a:stCxn id="17" idx="3"/>
          </p:cNvCxnSpPr>
          <p:nvPr/>
        </p:nvCxnSpPr>
        <p:spPr>
          <a:xfrm flipV="1">
            <a:off x="1190837" y="1609608"/>
            <a:ext cx="732259" cy="608612"/>
          </a:xfrm>
          <a:prstGeom prst="bentConnector3">
            <a:avLst>
              <a:gd name="adj1" fmla="val 50000"/>
            </a:avLst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angular 67"/>
          <p:cNvCxnSpPr>
            <a:stCxn id="17" idx="3"/>
          </p:cNvCxnSpPr>
          <p:nvPr/>
        </p:nvCxnSpPr>
        <p:spPr>
          <a:xfrm>
            <a:off x="1190837" y="2218220"/>
            <a:ext cx="729321" cy="599795"/>
          </a:xfrm>
          <a:prstGeom prst="bentConnector3">
            <a:avLst>
              <a:gd name="adj1" fmla="val 50000"/>
            </a:avLst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angular 72"/>
          <p:cNvCxnSpPr>
            <a:endCxn id="48" idx="2"/>
          </p:cNvCxnSpPr>
          <p:nvPr/>
        </p:nvCxnSpPr>
        <p:spPr>
          <a:xfrm rot="16200000" flipV="1">
            <a:off x="1562735" y="4313899"/>
            <a:ext cx="1673294" cy="847215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/>
          <p:nvPr/>
        </p:nvCxnSpPr>
        <p:spPr>
          <a:xfrm rot="16200000" flipV="1">
            <a:off x="576691" y="3355637"/>
            <a:ext cx="3689217" cy="829163"/>
          </a:xfrm>
          <a:prstGeom prst="bentConnector3">
            <a:avLst>
              <a:gd name="adj1" fmla="val 8672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de flecha 80"/>
          <p:cNvCxnSpPr>
            <a:stCxn id="53" idx="3"/>
          </p:cNvCxnSpPr>
          <p:nvPr/>
        </p:nvCxnSpPr>
        <p:spPr>
          <a:xfrm>
            <a:off x="2157424" y="1309237"/>
            <a:ext cx="2717518" cy="6619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de flecha 88"/>
          <p:cNvCxnSpPr>
            <a:stCxn id="48" idx="3"/>
            <a:endCxn id="37" idx="1"/>
          </p:cNvCxnSpPr>
          <p:nvPr/>
        </p:nvCxnSpPr>
        <p:spPr>
          <a:xfrm>
            <a:off x="2082440" y="3294031"/>
            <a:ext cx="1508748" cy="4053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/>
          <p:cNvCxnSpPr>
            <a:endCxn id="37" idx="2"/>
          </p:cNvCxnSpPr>
          <p:nvPr/>
        </p:nvCxnSpPr>
        <p:spPr>
          <a:xfrm flipV="1">
            <a:off x="4300315" y="3654698"/>
            <a:ext cx="0" cy="16994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angular 100"/>
          <p:cNvCxnSpPr>
            <a:stCxn id="37" idx="3"/>
            <a:endCxn id="39" idx="0"/>
          </p:cNvCxnSpPr>
          <p:nvPr/>
        </p:nvCxnSpPr>
        <p:spPr>
          <a:xfrm>
            <a:off x="5009442" y="3298084"/>
            <a:ext cx="132772" cy="793535"/>
          </a:xfrm>
          <a:prstGeom prst="bentConnector2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angular 104"/>
          <p:cNvCxnSpPr>
            <a:endCxn id="39" idx="1"/>
          </p:cNvCxnSpPr>
          <p:nvPr/>
        </p:nvCxnSpPr>
        <p:spPr>
          <a:xfrm>
            <a:off x="2542431" y="3294030"/>
            <a:ext cx="1890656" cy="1154203"/>
          </a:xfrm>
          <a:prstGeom prst="bentConnector3">
            <a:avLst>
              <a:gd name="adj1" fmla="val 26258"/>
            </a:avLst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angular 109"/>
          <p:cNvCxnSpPr>
            <a:stCxn id="38" idx="3"/>
            <a:endCxn id="46" idx="1"/>
          </p:cNvCxnSpPr>
          <p:nvPr/>
        </p:nvCxnSpPr>
        <p:spPr>
          <a:xfrm>
            <a:off x="8604482" y="1307070"/>
            <a:ext cx="686531" cy="659152"/>
          </a:xfrm>
          <a:prstGeom prst="bentConnector3">
            <a:avLst>
              <a:gd name="adj1" fmla="val 50000"/>
            </a:avLst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angular 120"/>
          <p:cNvCxnSpPr>
            <a:stCxn id="37" idx="3"/>
          </p:cNvCxnSpPr>
          <p:nvPr/>
        </p:nvCxnSpPr>
        <p:spPr>
          <a:xfrm flipV="1">
            <a:off x="5009442" y="2146777"/>
            <a:ext cx="4304556" cy="1151307"/>
          </a:xfrm>
          <a:prstGeom prst="bentConnector3">
            <a:avLst>
              <a:gd name="adj1" fmla="val 78774"/>
            </a:avLst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angular 127"/>
          <p:cNvCxnSpPr>
            <a:stCxn id="48" idx="3"/>
            <a:endCxn id="40" idx="1"/>
          </p:cNvCxnSpPr>
          <p:nvPr/>
        </p:nvCxnSpPr>
        <p:spPr>
          <a:xfrm flipV="1">
            <a:off x="2082440" y="1600010"/>
            <a:ext cx="2778692" cy="1694021"/>
          </a:xfrm>
          <a:prstGeom prst="bentConnector3">
            <a:avLst>
              <a:gd name="adj1" fmla="val 34743"/>
            </a:avLst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angular 131"/>
          <p:cNvCxnSpPr>
            <a:stCxn id="37" idx="3"/>
            <a:endCxn id="41" idx="2"/>
          </p:cNvCxnSpPr>
          <p:nvPr/>
        </p:nvCxnSpPr>
        <p:spPr>
          <a:xfrm flipV="1">
            <a:off x="5009442" y="2157495"/>
            <a:ext cx="824021" cy="1140589"/>
          </a:xfrm>
          <a:prstGeom prst="bentConnector2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angular 137"/>
          <p:cNvCxnSpPr/>
          <p:nvPr/>
        </p:nvCxnSpPr>
        <p:spPr>
          <a:xfrm rot="5400000">
            <a:off x="4565924" y="3674452"/>
            <a:ext cx="3113527" cy="245878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angular 143"/>
          <p:cNvCxnSpPr/>
          <p:nvPr/>
        </p:nvCxnSpPr>
        <p:spPr>
          <a:xfrm rot="5400000" flipH="1" flipV="1">
            <a:off x="5215890" y="2733912"/>
            <a:ext cx="3840705" cy="1704583"/>
          </a:xfrm>
          <a:prstGeom prst="bentConnector3">
            <a:avLst>
              <a:gd name="adj1" fmla="val 17751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53"/>
          <p:cNvSpPr/>
          <p:nvPr/>
        </p:nvSpPr>
        <p:spPr>
          <a:xfrm>
            <a:off x="2512473" y="686699"/>
            <a:ext cx="248356" cy="1213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s-CR" sz="700" dirty="0" smtClean="0"/>
              <a:t>Registros</a:t>
            </a:r>
            <a:endParaRPr lang="es-CR" sz="800" dirty="0"/>
          </a:p>
        </p:txBody>
      </p:sp>
      <p:cxnSp>
        <p:nvCxnSpPr>
          <p:cNvPr id="74" name="Conector angular 73"/>
          <p:cNvCxnSpPr>
            <a:endCxn id="54" idx="2"/>
          </p:cNvCxnSpPr>
          <p:nvPr/>
        </p:nvCxnSpPr>
        <p:spPr>
          <a:xfrm rot="16200000" flipV="1">
            <a:off x="1198283" y="3338726"/>
            <a:ext cx="3549484" cy="672748"/>
          </a:xfrm>
          <a:prstGeom prst="bentConnector3">
            <a:avLst>
              <a:gd name="adj1" fmla="val 90516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 81"/>
          <p:cNvSpPr/>
          <p:nvPr/>
        </p:nvSpPr>
        <p:spPr>
          <a:xfrm>
            <a:off x="2423986" y="2700498"/>
            <a:ext cx="248356" cy="1213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s-CR" sz="700" dirty="0" smtClean="0"/>
              <a:t>Registros</a:t>
            </a:r>
            <a:endParaRPr lang="es-CR" sz="800" dirty="0"/>
          </a:p>
        </p:txBody>
      </p:sp>
      <p:cxnSp>
        <p:nvCxnSpPr>
          <p:cNvPr id="83" name="Conector angular 82"/>
          <p:cNvCxnSpPr>
            <a:endCxn id="82" idx="2"/>
          </p:cNvCxnSpPr>
          <p:nvPr/>
        </p:nvCxnSpPr>
        <p:spPr>
          <a:xfrm rot="16200000" flipV="1">
            <a:off x="2153440" y="4308882"/>
            <a:ext cx="1525813" cy="736363"/>
          </a:xfrm>
          <a:prstGeom prst="bentConnector3">
            <a:avLst>
              <a:gd name="adj1" fmla="val 8214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angular 85"/>
          <p:cNvCxnSpPr/>
          <p:nvPr/>
        </p:nvCxnSpPr>
        <p:spPr>
          <a:xfrm rot="10800000" flipV="1">
            <a:off x="6801380" y="1663110"/>
            <a:ext cx="594232" cy="338232"/>
          </a:xfrm>
          <a:prstGeom prst="bentConnector3">
            <a:avLst>
              <a:gd name="adj1" fmla="val 1038"/>
            </a:avLst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de flecha 101"/>
          <p:cNvCxnSpPr>
            <a:endCxn id="38" idx="1"/>
          </p:cNvCxnSpPr>
          <p:nvPr/>
        </p:nvCxnSpPr>
        <p:spPr>
          <a:xfrm flipV="1">
            <a:off x="6858807" y="1307070"/>
            <a:ext cx="327421" cy="5476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angular 106"/>
          <p:cNvCxnSpPr/>
          <p:nvPr/>
        </p:nvCxnSpPr>
        <p:spPr>
          <a:xfrm rot="5400000" flipH="1" flipV="1">
            <a:off x="4778811" y="3428897"/>
            <a:ext cx="2704020" cy="256521"/>
          </a:xfrm>
          <a:prstGeom prst="bentConnector3">
            <a:avLst>
              <a:gd name="adj1" fmla="val 40777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angular 113"/>
          <p:cNvCxnSpPr>
            <a:stCxn id="82" idx="3"/>
            <a:endCxn id="38" idx="0"/>
          </p:cNvCxnSpPr>
          <p:nvPr/>
        </p:nvCxnSpPr>
        <p:spPr>
          <a:xfrm flipV="1">
            <a:off x="2672342" y="948289"/>
            <a:ext cx="5223013" cy="2359039"/>
          </a:xfrm>
          <a:prstGeom prst="bentConnector4">
            <a:avLst>
              <a:gd name="adj1" fmla="val 7084"/>
              <a:gd name="adj2" fmla="val 109690"/>
            </a:avLst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72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77335" y="2862349"/>
            <a:ext cx="8596668" cy="1320800"/>
          </a:xfrm>
        </p:spPr>
        <p:txBody>
          <a:bodyPr/>
          <a:lstStyle/>
          <a:p>
            <a:pPr algn="ctr"/>
            <a:r>
              <a:rPr lang="es-CR" dirty="0"/>
              <a:t>Controlador de Memoria Diagrama de </a:t>
            </a:r>
            <a:r>
              <a:rPr lang="es-CR" dirty="0" smtClean="0"/>
              <a:t>Tercer </a:t>
            </a:r>
            <a:r>
              <a:rPr lang="es-CR" dirty="0"/>
              <a:t>Nivel</a:t>
            </a:r>
          </a:p>
        </p:txBody>
      </p:sp>
    </p:spTree>
    <p:extLst>
      <p:ext uri="{BB962C8B-B14F-4D97-AF65-F5344CB8AC3E}">
        <p14:creationId xmlns:p14="http://schemas.microsoft.com/office/powerpoint/2010/main" val="2496346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3865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8387" y="2727158"/>
            <a:ext cx="8596668" cy="1320800"/>
          </a:xfrm>
        </p:spPr>
        <p:txBody>
          <a:bodyPr/>
          <a:lstStyle/>
          <a:p>
            <a:pPr algn="ctr"/>
            <a:r>
              <a:rPr lang="es-CR" dirty="0"/>
              <a:t>Controlador de Memoria </a:t>
            </a:r>
            <a:r>
              <a:rPr lang="es-CR" dirty="0" smtClean="0"/>
              <a:t>Diagramas </a:t>
            </a:r>
            <a:r>
              <a:rPr lang="es-CR" dirty="0"/>
              <a:t>de </a:t>
            </a:r>
            <a:r>
              <a:rPr lang="es-CR" dirty="0" smtClean="0"/>
              <a:t>Cuarto </a:t>
            </a:r>
            <a:r>
              <a:rPr lang="es-CR" dirty="0"/>
              <a:t>Nivel</a:t>
            </a:r>
          </a:p>
        </p:txBody>
      </p:sp>
    </p:spTree>
    <p:extLst>
      <p:ext uri="{BB962C8B-B14F-4D97-AF65-F5344CB8AC3E}">
        <p14:creationId xmlns:p14="http://schemas.microsoft.com/office/powerpoint/2010/main" val="167580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3709</TotalTime>
  <Words>2080</Words>
  <Application>Microsoft Office PowerPoint</Application>
  <PresentationFormat>Panorámica</PresentationFormat>
  <Paragraphs>1069</Paragraphs>
  <Slides>40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6" baseType="lpstr">
      <vt:lpstr>Arial</vt:lpstr>
      <vt:lpstr>Arial Black</vt:lpstr>
      <vt:lpstr>Calibri</vt:lpstr>
      <vt:lpstr>Trebuchet MS</vt:lpstr>
      <vt:lpstr>Wingdings 3</vt:lpstr>
      <vt:lpstr>Faceta</vt:lpstr>
      <vt:lpstr>Proyecto de Arquitectura de Computadoras</vt:lpstr>
      <vt:lpstr>Características del Sistema</vt:lpstr>
      <vt:lpstr>Diagrama de General</vt:lpstr>
      <vt:lpstr>Controlador de Memoria</vt:lpstr>
      <vt:lpstr>Controlador de Memoria Diagrama de Segundo Nivel</vt:lpstr>
      <vt:lpstr>Presentación de PowerPoint</vt:lpstr>
      <vt:lpstr>Controlador de Memoria Diagrama de Tercer Nivel</vt:lpstr>
      <vt:lpstr>Presentación de PowerPoint</vt:lpstr>
      <vt:lpstr>Controlador de Memoria Diagramas de Cuarto Nivel</vt:lpstr>
      <vt:lpstr>Bancos de arreglos de Datos</vt:lpstr>
      <vt:lpstr>Diagrama de cuarto nivel de un  banco de datos</vt:lpstr>
      <vt:lpstr>Presentación de PowerPoint</vt:lpstr>
      <vt:lpstr>Bancos de arreglos de etiquetas</vt:lpstr>
      <vt:lpstr>Bancos de arreglos de etiquetas</vt:lpstr>
      <vt:lpstr>Presentación de PowerPoint</vt:lpstr>
      <vt:lpstr>Presentación de PowerPoint</vt:lpstr>
      <vt:lpstr>Lógica para determinar bits de la etiqueta</vt:lpstr>
      <vt:lpstr>Lógica para determinar bits de la etiqueta</vt:lpstr>
      <vt:lpstr>Presentación de PowerPoint</vt:lpstr>
      <vt:lpstr>Presentación de PowerPoint</vt:lpstr>
      <vt:lpstr>Lógica para detectar Hit/Miss</vt:lpstr>
      <vt:lpstr>Presentación de PowerPoint</vt:lpstr>
      <vt:lpstr>Lógica de Guardado del Dato</vt:lpstr>
      <vt:lpstr>Nomenclatura de las tablas de verdad</vt:lpstr>
      <vt:lpstr>Política De Desalojo (Cualquiera menos el ultimo utilizado)</vt:lpstr>
      <vt:lpstr>Presentación de PowerPoint</vt:lpstr>
      <vt:lpstr>Determinar las posibles lineas donde se puede guardar el dato</vt:lpstr>
      <vt:lpstr>Presentación de PowerPoint</vt:lpstr>
      <vt:lpstr>Determinar en cual línea se va a almacenar el dato</vt:lpstr>
      <vt:lpstr>Presentación de PowerPoint</vt:lpstr>
      <vt:lpstr>Determina el primer caso cuando se debe hacer desalojo</vt:lpstr>
      <vt:lpstr>Presentación de PowerPoint</vt:lpstr>
      <vt:lpstr>Unificación de las señales de desalojo</vt:lpstr>
      <vt:lpstr>Lógica que permite diferenciar entre Guardar una línea o Guardar un byte</vt:lpstr>
      <vt:lpstr>Presentación de PowerPoint</vt:lpstr>
      <vt:lpstr>Control</vt:lpstr>
      <vt:lpstr>Presentación de PowerPoint</vt:lpstr>
      <vt:lpstr>Maquina de Estados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Arquitectura de Computadoras</dc:title>
  <dc:creator>Xtreme Pc</dc:creator>
  <cp:lastModifiedBy>Xtreme Pc</cp:lastModifiedBy>
  <cp:revision>187</cp:revision>
  <dcterms:created xsi:type="dcterms:W3CDTF">2018-09-24T14:52:00Z</dcterms:created>
  <dcterms:modified xsi:type="dcterms:W3CDTF">2018-10-10T00:19:29Z</dcterms:modified>
</cp:coreProperties>
</file>