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Lst>
  <p:sldSz cy="5143500" cx="9144000"/>
  <p:notesSz cx="6858000" cy="9144000"/>
  <p:embeddedFontLst>
    <p:embeddedFont>
      <p:font typeface="Poppins"/>
      <p:regular r:id="rId41"/>
      <p:bold r:id="rId42"/>
      <p:italic r:id="rId43"/>
      <p:boldItalic r:id="rId44"/>
    </p:embeddedFont>
    <p:embeddedFont>
      <p:font typeface="Montserrat"/>
      <p:regular r:id="rId45"/>
      <p:bold r:id="rId46"/>
      <p:italic r:id="rId47"/>
      <p:boldItalic r:id="rId48"/>
    </p:embeddedFont>
    <p:embeddedFont>
      <p:font typeface="Montserrat Light"/>
      <p:regular r:id="rId49"/>
      <p:bold r:id="rId50"/>
      <p:italic r:id="rId51"/>
      <p:boldItalic r:id="rId52"/>
    </p:embeddedFont>
    <p:embeddedFont>
      <p:font typeface="Average"/>
      <p:regular r:id="rId53"/>
    </p:embeddedFont>
    <p:embeddedFont>
      <p:font typeface="Cambria Math"/>
      <p:regular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font" Target="fonts/Poppins-bold.fntdata"/><Relationship Id="rId41" Type="http://schemas.openxmlformats.org/officeDocument/2006/relationships/font" Target="fonts/Poppins-regular.fntdata"/><Relationship Id="rId44" Type="http://schemas.openxmlformats.org/officeDocument/2006/relationships/font" Target="fonts/Poppins-boldItalic.fntdata"/><Relationship Id="rId43" Type="http://schemas.openxmlformats.org/officeDocument/2006/relationships/font" Target="fonts/Poppins-italic.fntdata"/><Relationship Id="rId46" Type="http://schemas.openxmlformats.org/officeDocument/2006/relationships/font" Target="fonts/Montserrat-bold.fntdata"/><Relationship Id="rId45"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Montserrat-boldItalic.fntdata"/><Relationship Id="rId47" Type="http://schemas.openxmlformats.org/officeDocument/2006/relationships/font" Target="fonts/Montserrat-italic.fntdata"/><Relationship Id="rId49" Type="http://schemas.openxmlformats.org/officeDocument/2006/relationships/font" Target="fonts/MontserratLight-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MontserratLight-italic.fntdata"/><Relationship Id="rId50" Type="http://schemas.openxmlformats.org/officeDocument/2006/relationships/font" Target="fonts/MontserratLight-bold.fntdata"/><Relationship Id="rId53" Type="http://schemas.openxmlformats.org/officeDocument/2006/relationships/font" Target="fonts/Average-regular.fntdata"/><Relationship Id="rId52" Type="http://schemas.openxmlformats.org/officeDocument/2006/relationships/font" Target="fonts/MontserratLight-boldItalic.fntdata"/><Relationship Id="rId11" Type="http://schemas.openxmlformats.org/officeDocument/2006/relationships/slide" Target="slides/slide7.xml"/><Relationship Id="rId10" Type="http://schemas.openxmlformats.org/officeDocument/2006/relationships/slide" Target="slides/slide6.xml"/><Relationship Id="rId54" Type="http://schemas.openxmlformats.org/officeDocument/2006/relationships/font" Target="fonts/CambriaMath-regular.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18b5e65506_0_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18b5e65506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22a9f88996_0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122a9f8899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18b5e65506_0_1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118b5e65506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18b5e65506_0_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118b5e65506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118b5e65506_0_1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118b5e65506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118b5e65506_0_1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118b5e65506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122a9f88996_0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122a9f8899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118b5e65506_0_1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118b5e65506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122a9f88996_0_7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122a9f88996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122a9f88996_0_8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122a9f88996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2747c77d9d_1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2747c77d9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12747c77d9d_1_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12747c77d9d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122a9f88996_0_9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122a9f88996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12747c77d9d_1_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12747c77d9d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122a9f88996_0_1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122a9f88996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122a9f88996_0_1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122a9f88996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122a9f88996_0_1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122a9f88996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12747c77d9d_1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12747c77d9d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122a9f88996_0_1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122a9f88996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118b5e65506_0_2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118b5e65506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118b5e65506_0_2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118b5e65506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118b5e65506_0_28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118b5e65506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118b5e65506_0_2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118b5e65506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12747c77d9d_1_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12747c77d9d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122aa9187a5_1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122aa9187a5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12747c77d9d_1_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12747c77d9d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122aa9187a5_1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122aa9187a5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118b5e65506_0_1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118b5e65506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2747c77d9d_1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2747c77d9d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18b5e65506_0_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18b5e6550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18b5e65506_0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18b5e6550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2747c77d9d_1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2747c77d9d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2747c77d9d_1_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12747c77d9d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2747c77d9d_1_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12747c77d9d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grpSp>
        <p:nvGrpSpPr>
          <p:cNvPr id="10" name="Google Shape;10;p2"/>
          <p:cNvGrpSpPr/>
          <p:nvPr/>
        </p:nvGrpSpPr>
        <p:grpSpPr>
          <a:xfrm flipH="1">
            <a:off x="912725" y="0"/>
            <a:ext cx="8231275" cy="4331550"/>
            <a:chOff x="0" y="0"/>
            <a:chExt cx="8231275" cy="4331550"/>
          </a:xfrm>
        </p:grpSpPr>
        <p:pic>
          <p:nvPicPr>
            <p:cNvPr id="11" name="Google Shape;11;p2"/>
            <p:cNvPicPr preferRelativeResize="0"/>
            <p:nvPr/>
          </p:nvPicPr>
          <p:blipFill>
            <a:blip r:embed="rId2">
              <a:alphaModFix/>
            </a:blip>
            <a:stretch>
              <a:fillRect/>
            </a:stretch>
          </p:blipFill>
          <p:spPr>
            <a:xfrm>
              <a:off x="685975" y="3434875"/>
              <a:ext cx="1371975" cy="896675"/>
            </a:xfrm>
            <a:prstGeom prst="rect">
              <a:avLst/>
            </a:prstGeom>
            <a:noFill/>
            <a:ln>
              <a:noFill/>
            </a:ln>
          </p:spPr>
        </p:pic>
        <p:grpSp>
          <p:nvGrpSpPr>
            <p:cNvPr id="12" name="Google Shape;12;p2"/>
            <p:cNvGrpSpPr/>
            <p:nvPr/>
          </p:nvGrpSpPr>
          <p:grpSpPr>
            <a:xfrm>
              <a:off x="0" y="2747250"/>
              <a:ext cx="3429750" cy="896675"/>
              <a:chOff x="0" y="0"/>
              <a:chExt cx="3429750" cy="896675"/>
            </a:xfrm>
          </p:grpSpPr>
          <p:pic>
            <p:nvPicPr>
              <p:cNvPr id="13" name="Google Shape;13;p2"/>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4" name="Google Shape;14;p2"/>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15" name="Google Shape;15;p2"/>
            <p:cNvGrpSpPr/>
            <p:nvPr/>
          </p:nvGrpSpPr>
          <p:grpSpPr>
            <a:xfrm>
              <a:off x="685975" y="2061250"/>
              <a:ext cx="3429750" cy="896675"/>
              <a:chOff x="0" y="0"/>
              <a:chExt cx="3429750" cy="896675"/>
            </a:xfrm>
          </p:grpSpPr>
          <p:pic>
            <p:nvPicPr>
              <p:cNvPr id="16" name="Google Shape;16;p2"/>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7" name="Google Shape;17;p2"/>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18" name="Google Shape;18;p2"/>
            <p:cNvGrpSpPr/>
            <p:nvPr/>
          </p:nvGrpSpPr>
          <p:grpSpPr>
            <a:xfrm>
              <a:off x="0" y="1373625"/>
              <a:ext cx="3429750" cy="896675"/>
              <a:chOff x="0" y="0"/>
              <a:chExt cx="3429750" cy="896675"/>
            </a:xfrm>
          </p:grpSpPr>
          <p:pic>
            <p:nvPicPr>
              <p:cNvPr id="19" name="Google Shape;19;p2"/>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0" name="Google Shape;20;p2"/>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21" name="Google Shape;21;p2"/>
            <p:cNvGrpSpPr/>
            <p:nvPr/>
          </p:nvGrpSpPr>
          <p:grpSpPr>
            <a:xfrm>
              <a:off x="685975" y="687625"/>
              <a:ext cx="7545300" cy="896675"/>
              <a:chOff x="0" y="0"/>
              <a:chExt cx="7545300" cy="896675"/>
            </a:xfrm>
          </p:grpSpPr>
          <p:pic>
            <p:nvPicPr>
              <p:cNvPr id="22" name="Google Shape;22;p2"/>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3" name="Google Shape;23;p2"/>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4" name="Google Shape;24;p2"/>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5" name="Google Shape;25;p2"/>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26" name="Google Shape;26;p2"/>
            <p:cNvGrpSpPr/>
            <p:nvPr/>
          </p:nvGrpSpPr>
          <p:grpSpPr>
            <a:xfrm>
              <a:off x="0" y="0"/>
              <a:ext cx="7545300" cy="896675"/>
              <a:chOff x="0" y="0"/>
              <a:chExt cx="7545300" cy="896675"/>
            </a:xfrm>
          </p:grpSpPr>
          <p:pic>
            <p:nvPicPr>
              <p:cNvPr id="27" name="Google Shape;27;p2"/>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8" name="Google Shape;28;p2"/>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9" name="Google Shape;29;p2"/>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30" name="Google Shape;30;p2"/>
              <p:cNvPicPr preferRelativeResize="0"/>
              <p:nvPr/>
            </p:nvPicPr>
            <p:blipFill>
              <a:blip r:embed="rId2">
                <a:alphaModFix/>
              </a:blip>
              <a:stretch>
                <a:fillRect/>
              </a:stretch>
            </p:blipFill>
            <p:spPr>
              <a:xfrm>
                <a:off x="6173325" y="0"/>
                <a:ext cx="1371975" cy="896675"/>
              </a:xfrm>
              <a:prstGeom prst="rect">
                <a:avLst/>
              </a:prstGeom>
              <a:noFill/>
              <a:ln>
                <a:noFill/>
              </a:ln>
            </p:spPr>
          </p:pic>
        </p:grpSp>
      </p:grpSp>
      <p:sp>
        <p:nvSpPr>
          <p:cNvPr id="31" name="Google Shape;31;p2"/>
          <p:cNvSpPr txBox="1"/>
          <p:nvPr>
            <p:ph type="ctrTitle"/>
          </p:nvPr>
        </p:nvSpPr>
        <p:spPr>
          <a:xfrm>
            <a:off x="2027622" y="1953315"/>
            <a:ext cx="5073300" cy="1159800"/>
          </a:xfrm>
          <a:prstGeom prst="rect">
            <a:avLst/>
          </a:prstGeom>
        </p:spPr>
        <p:txBody>
          <a:bodyPr anchorCtr="0" anchor="ctr" bIns="0" lIns="0" spcFirstLastPara="1" rIns="0" wrap="square" tIns="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grpSp>
        <p:nvGrpSpPr>
          <p:cNvPr id="32" name="Google Shape;32;p2"/>
          <p:cNvGrpSpPr/>
          <p:nvPr/>
        </p:nvGrpSpPr>
        <p:grpSpPr>
          <a:xfrm flipH="1">
            <a:off x="0" y="3088098"/>
            <a:ext cx="4115725" cy="2270300"/>
            <a:chOff x="4115550" y="2061250"/>
            <a:chExt cx="4115725" cy="2270300"/>
          </a:xfrm>
        </p:grpSpPr>
        <p:grpSp>
          <p:nvGrpSpPr>
            <p:cNvPr id="33" name="Google Shape;33;p2"/>
            <p:cNvGrpSpPr/>
            <p:nvPr/>
          </p:nvGrpSpPr>
          <p:grpSpPr>
            <a:xfrm>
              <a:off x="4801525" y="3434875"/>
              <a:ext cx="3429750" cy="896675"/>
              <a:chOff x="4115550" y="0"/>
              <a:chExt cx="3429750" cy="896675"/>
            </a:xfrm>
          </p:grpSpPr>
          <p:pic>
            <p:nvPicPr>
              <p:cNvPr id="34" name="Google Shape;34;p2"/>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35" name="Google Shape;35;p2"/>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36" name="Google Shape;36;p2"/>
            <p:cNvGrpSpPr/>
            <p:nvPr/>
          </p:nvGrpSpPr>
          <p:grpSpPr>
            <a:xfrm>
              <a:off x="4115550" y="2747250"/>
              <a:ext cx="3429750" cy="896675"/>
              <a:chOff x="4115550" y="0"/>
              <a:chExt cx="3429750" cy="896675"/>
            </a:xfrm>
          </p:grpSpPr>
          <p:pic>
            <p:nvPicPr>
              <p:cNvPr id="37" name="Google Shape;37;p2"/>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38" name="Google Shape;38;p2"/>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39" name="Google Shape;39;p2"/>
            <p:cNvPicPr preferRelativeResize="0"/>
            <p:nvPr/>
          </p:nvPicPr>
          <p:blipFill>
            <a:blip r:embed="rId2">
              <a:alphaModFix/>
            </a:blip>
            <a:stretch>
              <a:fillRect/>
            </a:stretch>
          </p:blipFill>
          <p:spPr>
            <a:xfrm>
              <a:off x="6859300" y="2061250"/>
              <a:ext cx="1371975" cy="896675"/>
            </a:xfrm>
            <a:prstGeom prst="rect">
              <a:avLst/>
            </a:prstGeom>
            <a:noFill/>
            <a:ln>
              <a:noFill/>
            </a:ln>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1">
    <p:spTree>
      <p:nvGrpSpPr>
        <p:cNvPr id="279" name="Shape 279"/>
        <p:cNvGrpSpPr/>
        <p:nvPr/>
      </p:nvGrpSpPr>
      <p:grpSpPr>
        <a:xfrm>
          <a:off x="0" y="0"/>
          <a:ext cx="0" cy="0"/>
          <a:chOff x="0" y="0"/>
          <a:chExt cx="0" cy="0"/>
        </a:xfrm>
      </p:grpSpPr>
      <p:sp>
        <p:nvSpPr>
          <p:cNvPr id="280" name="Google Shape;280;p11"/>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281" name="Google Shape;281;p11"/>
          <p:cNvGrpSpPr/>
          <p:nvPr/>
        </p:nvGrpSpPr>
        <p:grpSpPr>
          <a:xfrm>
            <a:off x="-4" y="2743188"/>
            <a:ext cx="3186606" cy="2524130"/>
            <a:chOff x="4364071" y="-3213"/>
            <a:chExt cx="3186606" cy="2524130"/>
          </a:xfrm>
        </p:grpSpPr>
        <p:grpSp>
          <p:nvGrpSpPr>
            <p:cNvPr id="282" name="Google Shape;282;p11"/>
            <p:cNvGrpSpPr/>
            <p:nvPr/>
          </p:nvGrpSpPr>
          <p:grpSpPr>
            <a:xfrm flipH="1">
              <a:off x="4364072" y="2000218"/>
              <a:ext cx="3186606" cy="520699"/>
              <a:chOff x="2057775" y="0"/>
              <a:chExt cx="5487525" cy="896675"/>
            </a:xfrm>
          </p:grpSpPr>
          <p:pic>
            <p:nvPicPr>
              <p:cNvPr id="283" name="Google Shape;283;p11"/>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84" name="Google Shape;284;p11"/>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85" name="Google Shape;285;p11"/>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286" name="Google Shape;286;p11"/>
            <p:cNvGrpSpPr/>
            <p:nvPr/>
          </p:nvGrpSpPr>
          <p:grpSpPr>
            <a:xfrm flipH="1">
              <a:off x="4762444" y="1600887"/>
              <a:ext cx="1991656" cy="520699"/>
              <a:chOff x="4115550" y="0"/>
              <a:chExt cx="3429750" cy="896675"/>
            </a:xfrm>
          </p:grpSpPr>
          <p:pic>
            <p:nvPicPr>
              <p:cNvPr id="287" name="Google Shape;287;p11"/>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88" name="Google Shape;288;p11"/>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289" name="Google Shape;289;p11"/>
            <p:cNvGrpSpPr/>
            <p:nvPr/>
          </p:nvGrpSpPr>
          <p:grpSpPr>
            <a:xfrm flipH="1">
              <a:off x="4364072" y="1198193"/>
              <a:ext cx="1991656" cy="520699"/>
              <a:chOff x="4115550" y="0"/>
              <a:chExt cx="3429750" cy="896675"/>
            </a:xfrm>
          </p:grpSpPr>
          <p:pic>
            <p:nvPicPr>
              <p:cNvPr id="290" name="Google Shape;290;p11"/>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91" name="Google Shape;291;p11"/>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292" name="Google Shape;292;p11"/>
            <p:cNvPicPr preferRelativeResize="0"/>
            <p:nvPr/>
          </p:nvPicPr>
          <p:blipFill>
            <a:blip r:embed="rId2">
              <a:alphaModFix/>
            </a:blip>
            <a:stretch>
              <a:fillRect/>
            </a:stretch>
          </p:blipFill>
          <p:spPr>
            <a:xfrm flipH="1">
              <a:off x="4762444" y="798862"/>
              <a:ext cx="796706" cy="520699"/>
            </a:xfrm>
            <a:prstGeom prst="rect">
              <a:avLst/>
            </a:prstGeom>
            <a:noFill/>
            <a:ln>
              <a:noFill/>
            </a:ln>
          </p:spPr>
        </p:pic>
        <p:pic>
          <p:nvPicPr>
            <p:cNvPr id="293" name="Google Shape;293;p11"/>
            <p:cNvPicPr preferRelativeResize="0"/>
            <p:nvPr/>
          </p:nvPicPr>
          <p:blipFill>
            <a:blip r:embed="rId2">
              <a:alphaModFix/>
            </a:blip>
            <a:stretch>
              <a:fillRect/>
            </a:stretch>
          </p:blipFill>
          <p:spPr>
            <a:xfrm flipH="1">
              <a:off x="4364071" y="396118"/>
              <a:ext cx="796706" cy="520699"/>
            </a:xfrm>
            <a:prstGeom prst="rect">
              <a:avLst/>
            </a:prstGeom>
            <a:noFill/>
            <a:ln>
              <a:noFill/>
            </a:ln>
          </p:spPr>
        </p:pic>
        <p:pic>
          <p:nvPicPr>
            <p:cNvPr id="294" name="Google Shape;294;p11"/>
            <p:cNvPicPr preferRelativeResize="0"/>
            <p:nvPr/>
          </p:nvPicPr>
          <p:blipFill>
            <a:blip r:embed="rId2">
              <a:alphaModFix/>
            </a:blip>
            <a:stretch>
              <a:fillRect/>
            </a:stretch>
          </p:blipFill>
          <p:spPr>
            <a:xfrm flipH="1">
              <a:off x="4762444" y="-3213"/>
              <a:ext cx="796706" cy="520699"/>
            </a:xfrm>
            <a:prstGeom prst="rect">
              <a:avLst/>
            </a:prstGeom>
            <a:noFill/>
            <a:ln>
              <a:noFill/>
            </a:ln>
          </p:spPr>
        </p:pic>
      </p:grpSp>
      <p:grpSp>
        <p:nvGrpSpPr>
          <p:cNvPr id="295" name="Google Shape;295;p11"/>
          <p:cNvGrpSpPr/>
          <p:nvPr/>
        </p:nvGrpSpPr>
        <p:grpSpPr>
          <a:xfrm>
            <a:off x="5957394" y="-3213"/>
            <a:ext cx="3186606" cy="2124799"/>
            <a:chOff x="5957394" y="-3213"/>
            <a:chExt cx="3186606" cy="2124799"/>
          </a:xfrm>
        </p:grpSpPr>
        <p:grpSp>
          <p:nvGrpSpPr>
            <p:cNvPr id="296" name="Google Shape;296;p11"/>
            <p:cNvGrpSpPr/>
            <p:nvPr/>
          </p:nvGrpSpPr>
          <p:grpSpPr>
            <a:xfrm flipH="1">
              <a:off x="5957394" y="-3213"/>
              <a:ext cx="3186606" cy="520699"/>
              <a:chOff x="0" y="0"/>
              <a:chExt cx="5487525" cy="896675"/>
            </a:xfrm>
          </p:grpSpPr>
          <p:pic>
            <p:nvPicPr>
              <p:cNvPr id="297" name="Google Shape;297;p11"/>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98" name="Google Shape;298;p11"/>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99" name="Google Shape;299;p11"/>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300" name="Google Shape;300;p11"/>
            <p:cNvGrpSpPr/>
            <p:nvPr/>
          </p:nvGrpSpPr>
          <p:grpSpPr>
            <a:xfrm flipH="1">
              <a:off x="6753972" y="396118"/>
              <a:ext cx="1991656" cy="520699"/>
              <a:chOff x="0" y="0"/>
              <a:chExt cx="3429750" cy="896675"/>
            </a:xfrm>
          </p:grpSpPr>
          <p:pic>
            <p:nvPicPr>
              <p:cNvPr id="301" name="Google Shape;301;p11"/>
              <p:cNvPicPr preferRelativeResize="0"/>
              <p:nvPr/>
            </p:nvPicPr>
            <p:blipFill>
              <a:blip r:embed="rId2">
                <a:alphaModFix/>
              </a:blip>
              <a:stretch>
                <a:fillRect/>
              </a:stretch>
            </p:blipFill>
            <p:spPr>
              <a:xfrm>
                <a:off x="0" y="0"/>
                <a:ext cx="1371975" cy="896675"/>
              </a:xfrm>
              <a:prstGeom prst="rect">
                <a:avLst/>
              </a:prstGeom>
              <a:noFill/>
              <a:ln>
                <a:noFill/>
              </a:ln>
            </p:spPr>
          </p:pic>
          <p:pic>
            <p:nvPicPr>
              <p:cNvPr id="302" name="Google Shape;302;p11"/>
              <p:cNvPicPr preferRelativeResize="0"/>
              <p:nvPr/>
            </p:nvPicPr>
            <p:blipFill>
              <a:blip r:embed="rId2">
                <a:alphaModFix/>
              </a:blip>
              <a:stretch>
                <a:fillRect/>
              </a:stretch>
            </p:blipFill>
            <p:spPr>
              <a:xfrm>
                <a:off x="2057775" y="0"/>
                <a:ext cx="1371975" cy="896675"/>
              </a:xfrm>
              <a:prstGeom prst="rect">
                <a:avLst/>
              </a:prstGeom>
              <a:noFill/>
              <a:ln>
                <a:noFill/>
              </a:ln>
            </p:spPr>
          </p:pic>
        </p:grpSp>
        <p:pic>
          <p:nvPicPr>
            <p:cNvPr id="303" name="Google Shape;303;p11"/>
            <p:cNvPicPr preferRelativeResize="0"/>
            <p:nvPr/>
          </p:nvPicPr>
          <p:blipFill>
            <a:blip r:embed="rId2">
              <a:alphaModFix/>
            </a:blip>
            <a:stretch>
              <a:fillRect/>
            </a:stretch>
          </p:blipFill>
          <p:spPr>
            <a:xfrm flipH="1">
              <a:off x="8347294" y="1600887"/>
              <a:ext cx="796706" cy="520699"/>
            </a:xfrm>
            <a:prstGeom prst="rect">
              <a:avLst/>
            </a:prstGeom>
            <a:noFill/>
            <a:ln>
              <a:noFill/>
            </a:ln>
          </p:spPr>
        </p:pic>
        <p:grpSp>
          <p:nvGrpSpPr>
            <p:cNvPr id="304" name="Google Shape;304;p11"/>
            <p:cNvGrpSpPr/>
            <p:nvPr/>
          </p:nvGrpSpPr>
          <p:grpSpPr>
            <a:xfrm flipH="1">
              <a:off x="7152344" y="798862"/>
              <a:ext cx="1991656" cy="520699"/>
              <a:chOff x="0" y="0"/>
              <a:chExt cx="3429750" cy="896675"/>
            </a:xfrm>
          </p:grpSpPr>
          <p:pic>
            <p:nvPicPr>
              <p:cNvPr id="305" name="Google Shape;305;p11"/>
              <p:cNvPicPr preferRelativeResize="0"/>
              <p:nvPr/>
            </p:nvPicPr>
            <p:blipFill>
              <a:blip r:embed="rId2">
                <a:alphaModFix/>
              </a:blip>
              <a:stretch>
                <a:fillRect/>
              </a:stretch>
            </p:blipFill>
            <p:spPr>
              <a:xfrm>
                <a:off x="0" y="0"/>
                <a:ext cx="1371975" cy="896675"/>
              </a:xfrm>
              <a:prstGeom prst="rect">
                <a:avLst/>
              </a:prstGeom>
              <a:noFill/>
              <a:ln>
                <a:noFill/>
              </a:ln>
            </p:spPr>
          </p:pic>
          <p:pic>
            <p:nvPicPr>
              <p:cNvPr id="306" name="Google Shape;306;p11"/>
              <p:cNvPicPr preferRelativeResize="0"/>
              <p:nvPr/>
            </p:nvPicPr>
            <p:blipFill>
              <a:blip r:embed="rId2">
                <a:alphaModFix/>
              </a:blip>
              <a:stretch>
                <a:fillRect/>
              </a:stretch>
            </p:blipFill>
            <p:spPr>
              <a:xfrm>
                <a:off x="2057775" y="0"/>
                <a:ext cx="1371975" cy="896675"/>
              </a:xfrm>
              <a:prstGeom prst="rect">
                <a:avLst/>
              </a:prstGeom>
              <a:noFill/>
              <a:ln>
                <a:noFill/>
              </a:ln>
            </p:spPr>
          </p:pic>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40" name="Shape 40"/>
        <p:cNvGrpSpPr/>
        <p:nvPr/>
      </p:nvGrpSpPr>
      <p:grpSpPr>
        <a:xfrm>
          <a:off x="0" y="0"/>
          <a:ext cx="0" cy="0"/>
          <a:chOff x="0" y="0"/>
          <a:chExt cx="0" cy="0"/>
        </a:xfrm>
      </p:grpSpPr>
      <p:grpSp>
        <p:nvGrpSpPr>
          <p:cNvPr id="41" name="Google Shape;41;p3"/>
          <p:cNvGrpSpPr/>
          <p:nvPr/>
        </p:nvGrpSpPr>
        <p:grpSpPr>
          <a:xfrm flipH="1">
            <a:off x="912725" y="0"/>
            <a:ext cx="8231275" cy="4331550"/>
            <a:chOff x="0" y="0"/>
            <a:chExt cx="8231275" cy="4331550"/>
          </a:xfrm>
        </p:grpSpPr>
        <p:pic>
          <p:nvPicPr>
            <p:cNvPr id="42" name="Google Shape;42;p3"/>
            <p:cNvPicPr preferRelativeResize="0"/>
            <p:nvPr/>
          </p:nvPicPr>
          <p:blipFill>
            <a:blip r:embed="rId2">
              <a:alphaModFix/>
            </a:blip>
            <a:stretch>
              <a:fillRect/>
            </a:stretch>
          </p:blipFill>
          <p:spPr>
            <a:xfrm>
              <a:off x="685975" y="3434875"/>
              <a:ext cx="1371975" cy="896675"/>
            </a:xfrm>
            <a:prstGeom prst="rect">
              <a:avLst/>
            </a:prstGeom>
            <a:noFill/>
            <a:ln>
              <a:noFill/>
            </a:ln>
          </p:spPr>
        </p:pic>
        <p:grpSp>
          <p:nvGrpSpPr>
            <p:cNvPr id="43" name="Google Shape;43;p3"/>
            <p:cNvGrpSpPr/>
            <p:nvPr/>
          </p:nvGrpSpPr>
          <p:grpSpPr>
            <a:xfrm>
              <a:off x="0" y="2747250"/>
              <a:ext cx="3429750" cy="896675"/>
              <a:chOff x="0" y="0"/>
              <a:chExt cx="3429750" cy="896675"/>
            </a:xfrm>
          </p:grpSpPr>
          <p:pic>
            <p:nvPicPr>
              <p:cNvPr id="44" name="Google Shape;44;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45" name="Google Shape;45;p3"/>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46" name="Google Shape;46;p3"/>
            <p:cNvGrpSpPr/>
            <p:nvPr/>
          </p:nvGrpSpPr>
          <p:grpSpPr>
            <a:xfrm>
              <a:off x="685975" y="2061250"/>
              <a:ext cx="3429750" cy="896675"/>
              <a:chOff x="0" y="0"/>
              <a:chExt cx="3429750" cy="896675"/>
            </a:xfrm>
          </p:grpSpPr>
          <p:pic>
            <p:nvPicPr>
              <p:cNvPr id="47" name="Google Shape;47;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48" name="Google Shape;48;p3"/>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49" name="Google Shape;49;p3"/>
            <p:cNvGrpSpPr/>
            <p:nvPr/>
          </p:nvGrpSpPr>
          <p:grpSpPr>
            <a:xfrm>
              <a:off x="0" y="1373625"/>
              <a:ext cx="3429750" cy="896675"/>
              <a:chOff x="0" y="0"/>
              <a:chExt cx="3429750" cy="896675"/>
            </a:xfrm>
          </p:grpSpPr>
          <p:pic>
            <p:nvPicPr>
              <p:cNvPr id="50" name="Google Shape;50;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51" name="Google Shape;51;p3"/>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52" name="Google Shape;52;p3"/>
            <p:cNvGrpSpPr/>
            <p:nvPr/>
          </p:nvGrpSpPr>
          <p:grpSpPr>
            <a:xfrm>
              <a:off x="685975" y="687625"/>
              <a:ext cx="7545300" cy="896675"/>
              <a:chOff x="0" y="0"/>
              <a:chExt cx="7545300" cy="896675"/>
            </a:xfrm>
          </p:grpSpPr>
          <p:pic>
            <p:nvPicPr>
              <p:cNvPr id="53" name="Google Shape;53;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54" name="Google Shape;54;p3"/>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55" name="Google Shape;55;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56" name="Google Shape;56;p3"/>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57" name="Google Shape;57;p3"/>
            <p:cNvGrpSpPr/>
            <p:nvPr/>
          </p:nvGrpSpPr>
          <p:grpSpPr>
            <a:xfrm>
              <a:off x="0" y="0"/>
              <a:ext cx="7545300" cy="896675"/>
              <a:chOff x="0" y="0"/>
              <a:chExt cx="7545300" cy="896675"/>
            </a:xfrm>
          </p:grpSpPr>
          <p:pic>
            <p:nvPicPr>
              <p:cNvPr id="58" name="Google Shape;58;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59" name="Google Shape;59;p3"/>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60" name="Google Shape;60;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61" name="Google Shape;61;p3"/>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62" name="Google Shape;62;p3"/>
          <p:cNvGrpSpPr/>
          <p:nvPr/>
        </p:nvGrpSpPr>
        <p:grpSpPr>
          <a:xfrm flipH="1">
            <a:off x="0" y="3088098"/>
            <a:ext cx="4115725" cy="2270300"/>
            <a:chOff x="4115550" y="2061250"/>
            <a:chExt cx="4115725" cy="2270300"/>
          </a:xfrm>
        </p:grpSpPr>
        <p:grpSp>
          <p:nvGrpSpPr>
            <p:cNvPr id="63" name="Google Shape;63;p3"/>
            <p:cNvGrpSpPr/>
            <p:nvPr/>
          </p:nvGrpSpPr>
          <p:grpSpPr>
            <a:xfrm>
              <a:off x="4801525" y="3434875"/>
              <a:ext cx="3429750" cy="896675"/>
              <a:chOff x="4115550" y="0"/>
              <a:chExt cx="3429750" cy="896675"/>
            </a:xfrm>
          </p:grpSpPr>
          <p:pic>
            <p:nvPicPr>
              <p:cNvPr id="64" name="Google Shape;64;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65" name="Google Shape;65;p3"/>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66" name="Google Shape;66;p3"/>
            <p:cNvGrpSpPr/>
            <p:nvPr/>
          </p:nvGrpSpPr>
          <p:grpSpPr>
            <a:xfrm>
              <a:off x="4115550" y="2747250"/>
              <a:ext cx="3429750" cy="896675"/>
              <a:chOff x="4115550" y="0"/>
              <a:chExt cx="3429750" cy="896675"/>
            </a:xfrm>
          </p:grpSpPr>
          <p:pic>
            <p:nvPicPr>
              <p:cNvPr id="67" name="Google Shape;67;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68" name="Google Shape;68;p3"/>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69" name="Google Shape;69;p3"/>
            <p:cNvPicPr preferRelativeResize="0"/>
            <p:nvPr/>
          </p:nvPicPr>
          <p:blipFill>
            <a:blip r:embed="rId2">
              <a:alphaModFix/>
            </a:blip>
            <a:stretch>
              <a:fillRect/>
            </a:stretch>
          </p:blipFill>
          <p:spPr>
            <a:xfrm>
              <a:off x="6859300" y="2061250"/>
              <a:ext cx="1371975" cy="896675"/>
            </a:xfrm>
            <a:prstGeom prst="rect">
              <a:avLst/>
            </a:prstGeom>
            <a:noFill/>
            <a:ln>
              <a:noFill/>
            </a:ln>
          </p:spPr>
        </p:pic>
      </p:grpSp>
      <p:sp>
        <p:nvSpPr>
          <p:cNvPr id="70" name="Google Shape;70;p3"/>
          <p:cNvSpPr txBox="1"/>
          <p:nvPr>
            <p:ph type="ctrTitle"/>
          </p:nvPr>
        </p:nvSpPr>
        <p:spPr>
          <a:xfrm>
            <a:off x="2027625" y="1629397"/>
            <a:ext cx="5088600" cy="1159800"/>
          </a:xfrm>
          <a:prstGeom prst="rect">
            <a:avLst/>
          </a:prstGeom>
        </p:spPr>
        <p:txBody>
          <a:bodyPr anchorCtr="0" anchor="b" bIns="0" lIns="0" spcFirstLastPara="1" rIns="0" wrap="square" tIns="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71" name="Google Shape;71;p3"/>
          <p:cNvSpPr txBox="1"/>
          <p:nvPr>
            <p:ph idx="1" type="subTitle"/>
          </p:nvPr>
        </p:nvSpPr>
        <p:spPr>
          <a:xfrm>
            <a:off x="2027625" y="2886101"/>
            <a:ext cx="5088600" cy="784800"/>
          </a:xfrm>
          <a:prstGeom prst="rect">
            <a:avLst/>
          </a:prstGeom>
        </p:spPr>
        <p:txBody>
          <a:bodyPr anchorCtr="0" anchor="t" bIns="0" lIns="0" spcFirstLastPara="1" rIns="0" wrap="square" tIns="0">
            <a:noAutofit/>
          </a:bodyPr>
          <a:lstStyle>
            <a:lvl1pPr lvl="0" rtl="0">
              <a:spcBef>
                <a:spcPts val="0"/>
              </a:spcBef>
              <a:spcAft>
                <a:spcPts val="0"/>
              </a:spcAft>
              <a:buClr>
                <a:schemeClr val="accent2"/>
              </a:buClr>
              <a:buSzPts val="2000"/>
              <a:buNone/>
              <a:defRPr>
                <a:solidFill>
                  <a:schemeClr val="accent2"/>
                </a:solidFill>
              </a:defRPr>
            </a:lvl1pPr>
            <a:lvl2pPr lvl="1" rtl="0">
              <a:spcBef>
                <a:spcPts val="0"/>
              </a:spcBef>
              <a:spcAft>
                <a:spcPts val="0"/>
              </a:spcAft>
              <a:buClr>
                <a:schemeClr val="accent2"/>
              </a:buClr>
              <a:buSzPts val="3000"/>
              <a:buNone/>
              <a:defRPr sz="3000">
                <a:solidFill>
                  <a:schemeClr val="accent2"/>
                </a:solidFill>
              </a:defRPr>
            </a:lvl2pPr>
            <a:lvl3pPr lvl="2" rtl="0">
              <a:spcBef>
                <a:spcPts val="0"/>
              </a:spcBef>
              <a:spcAft>
                <a:spcPts val="0"/>
              </a:spcAft>
              <a:buClr>
                <a:schemeClr val="accent2"/>
              </a:buClr>
              <a:buSzPts val="3000"/>
              <a:buNone/>
              <a:defRPr sz="3000">
                <a:solidFill>
                  <a:schemeClr val="accent2"/>
                </a:solidFill>
              </a:defRPr>
            </a:lvl3pPr>
            <a:lvl4pPr lvl="3" rtl="0">
              <a:spcBef>
                <a:spcPts val="0"/>
              </a:spcBef>
              <a:spcAft>
                <a:spcPts val="0"/>
              </a:spcAft>
              <a:buClr>
                <a:schemeClr val="accent2"/>
              </a:buClr>
              <a:buSzPts val="3000"/>
              <a:buNone/>
              <a:defRPr sz="3000">
                <a:solidFill>
                  <a:schemeClr val="accent2"/>
                </a:solidFill>
              </a:defRPr>
            </a:lvl4pPr>
            <a:lvl5pPr lvl="4" rtl="0">
              <a:spcBef>
                <a:spcPts val="0"/>
              </a:spcBef>
              <a:spcAft>
                <a:spcPts val="0"/>
              </a:spcAft>
              <a:buClr>
                <a:schemeClr val="accent2"/>
              </a:buClr>
              <a:buSzPts val="3000"/>
              <a:buNone/>
              <a:defRPr sz="3000">
                <a:solidFill>
                  <a:schemeClr val="accent2"/>
                </a:solidFill>
              </a:defRPr>
            </a:lvl5pPr>
            <a:lvl6pPr lvl="5" rtl="0">
              <a:spcBef>
                <a:spcPts val="0"/>
              </a:spcBef>
              <a:spcAft>
                <a:spcPts val="0"/>
              </a:spcAft>
              <a:buClr>
                <a:schemeClr val="accent2"/>
              </a:buClr>
              <a:buSzPts val="3000"/>
              <a:buNone/>
              <a:defRPr sz="3000">
                <a:solidFill>
                  <a:schemeClr val="accent2"/>
                </a:solidFill>
              </a:defRPr>
            </a:lvl6pPr>
            <a:lvl7pPr lvl="6" rtl="0">
              <a:spcBef>
                <a:spcPts val="0"/>
              </a:spcBef>
              <a:spcAft>
                <a:spcPts val="0"/>
              </a:spcAft>
              <a:buClr>
                <a:schemeClr val="accent2"/>
              </a:buClr>
              <a:buSzPts val="3000"/>
              <a:buNone/>
              <a:defRPr sz="3000">
                <a:solidFill>
                  <a:schemeClr val="accent2"/>
                </a:solidFill>
              </a:defRPr>
            </a:lvl7pPr>
            <a:lvl8pPr lvl="7" rtl="0">
              <a:spcBef>
                <a:spcPts val="0"/>
              </a:spcBef>
              <a:spcAft>
                <a:spcPts val="0"/>
              </a:spcAft>
              <a:buClr>
                <a:schemeClr val="accent2"/>
              </a:buClr>
              <a:buSzPts val="3000"/>
              <a:buNone/>
              <a:defRPr sz="3000">
                <a:solidFill>
                  <a:schemeClr val="accent2"/>
                </a:solidFill>
              </a:defRPr>
            </a:lvl8pPr>
            <a:lvl9pPr lvl="8" rtl="0">
              <a:spcBef>
                <a:spcPts val="0"/>
              </a:spcBef>
              <a:spcAft>
                <a:spcPts val="0"/>
              </a:spcAft>
              <a:buClr>
                <a:schemeClr val="accent2"/>
              </a:buClr>
              <a:buSzPts val="3000"/>
              <a:buNone/>
              <a:defRPr sz="3000">
                <a:solidFill>
                  <a:schemeClr val="accent2"/>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72" name="Shape 72"/>
        <p:cNvGrpSpPr/>
        <p:nvPr/>
      </p:nvGrpSpPr>
      <p:grpSpPr>
        <a:xfrm>
          <a:off x="0" y="0"/>
          <a:ext cx="0" cy="0"/>
          <a:chOff x="0" y="0"/>
          <a:chExt cx="0" cy="0"/>
        </a:xfrm>
      </p:grpSpPr>
      <p:grpSp>
        <p:nvGrpSpPr>
          <p:cNvPr id="73" name="Google Shape;73;p4"/>
          <p:cNvGrpSpPr/>
          <p:nvPr/>
        </p:nvGrpSpPr>
        <p:grpSpPr>
          <a:xfrm>
            <a:off x="4364072" y="-3213"/>
            <a:ext cx="4779928" cy="2524130"/>
            <a:chOff x="4364072" y="-3213"/>
            <a:chExt cx="4779928" cy="2524130"/>
          </a:xfrm>
        </p:grpSpPr>
        <p:pic>
          <p:nvPicPr>
            <p:cNvPr id="74" name="Google Shape;74;p4"/>
            <p:cNvPicPr preferRelativeResize="0"/>
            <p:nvPr/>
          </p:nvPicPr>
          <p:blipFill>
            <a:blip r:embed="rId2">
              <a:alphaModFix/>
            </a:blip>
            <a:stretch>
              <a:fillRect/>
            </a:stretch>
          </p:blipFill>
          <p:spPr>
            <a:xfrm flipH="1">
              <a:off x="7948921" y="2000218"/>
              <a:ext cx="796706" cy="520699"/>
            </a:xfrm>
            <a:prstGeom prst="rect">
              <a:avLst/>
            </a:prstGeom>
            <a:noFill/>
            <a:ln>
              <a:noFill/>
            </a:ln>
          </p:spPr>
        </p:pic>
        <p:grpSp>
          <p:nvGrpSpPr>
            <p:cNvPr id="75" name="Google Shape;75;p4"/>
            <p:cNvGrpSpPr/>
            <p:nvPr/>
          </p:nvGrpSpPr>
          <p:grpSpPr>
            <a:xfrm flipH="1">
              <a:off x="7152344" y="1600887"/>
              <a:ext cx="1991656" cy="520699"/>
              <a:chOff x="0" y="0"/>
              <a:chExt cx="3429750" cy="896675"/>
            </a:xfrm>
          </p:grpSpPr>
          <p:pic>
            <p:nvPicPr>
              <p:cNvPr id="76" name="Google Shape;76;p4"/>
              <p:cNvPicPr preferRelativeResize="0"/>
              <p:nvPr/>
            </p:nvPicPr>
            <p:blipFill>
              <a:blip r:embed="rId2">
                <a:alphaModFix/>
              </a:blip>
              <a:stretch>
                <a:fillRect/>
              </a:stretch>
            </p:blipFill>
            <p:spPr>
              <a:xfrm>
                <a:off x="0" y="0"/>
                <a:ext cx="1371975" cy="896675"/>
              </a:xfrm>
              <a:prstGeom prst="rect">
                <a:avLst/>
              </a:prstGeom>
              <a:noFill/>
              <a:ln>
                <a:noFill/>
              </a:ln>
            </p:spPr>
          </p:pic>
          <p:pic>
            <p:nvPicPr>
              <p:cNvPr id="77" name="Google Shape;77;p4"/>
              <p:cNvPicPr preferRelativeResize="0"/>
              <p:nvPr/>
            </p:nvPicPr>
            <p:blipFill>
              <a:blip r:embed="rId2">
                <a:alphaModFix/>
              </a:blip>
              <a:stretch>
                <a:fillRect/>
              </a:stretch>
            </p:blipFill>
            <p:spPr>
              <a:xfrm>
                <a:off x="2057775" y="0"/>
                <a:ext cx="1371975" cy="896675"/>
              </a:xfrm>
              <a:prstGeom prst="rect">
                <a:avLst/>
              </a:prstGeom>
              <a:noFill/>
              <a:ln>
                <a:noFill/>
              </a:ln>
            </p:spPr>
          </p:pic>
        </p:grpSp>
        <p:pic>
          <p:nvPicPr>
            <p:cNvPr id="78" name="Google Shape;78;p4"/>
            <p:cNvPicPr preferRelativeResize="0"/>
            <p:nvPr/>
          </p:nvPicPr>
          <p:blipFill>
            <a:blip r:embed="rId2">
              <a:alphaModFix/>
            </a:blip>
            <a:stretch>
              <a:fillRect/>
            </a:stretch>
          </p:blipFill>
          <p:spPr>
            <a:xfrm flipH="1">
              <a:off x="7948921" y="1198193"/>
              <a:ext cx="796706" cy="520699"/>
            </a:xfrm>
            <a:prstGeom prst="rect">
              <a:avLst/>
            </a:prstGeom>
            <a:noFill/>
            <a:ln>
              <a:noFill/>
            </a:ln>
          </p:spPr>
        </p:pic>
        <p:grpSp>
          <p:nvGrpSpPr>
            <p:cNvPr id="79" name="Google Shape;79;p4"/>
            <p:cNvGrpSpPr/>
            <p:nvPr/>
          </p:nvGrpSpPr>
          <p:grpSpPr>
            <a:xfrm flipH="1">
              <a:off x="5957394" y="798862"/>
              <a:ext cx="3186606" cy="520699"/>
              <a:chOff x="0" y="0"/>
              <a:chExt cx="5487525" cy="896675"/>
            </a:xfrm>
          </p:grpSpPr>
          <p:pic>
            <p:nvPicPr>
              <p:cNvPr id="80" name="Google Shape;80;p4"/>
              <p:cNvPicPr preferRelativeResize="0"/>
              <p:nvPr/>
            </p:nvPicPr>
            <p:blipFill>
              <a:blip r:embed="rId2">
                <a:alphaModFix/>
              </a:blip>
              <a:stretch>
                <a:fillRect/>
              </a:stretch>
            </p:blipFill>
            <p:spPr>
              <a:xfrm>
                <a:off x="0" y="0"/>
                <a:ext cx="1371975" cy="896675"/>
              </a:xfrm>
              <a:prstGeom prst="rect">
                <a:avLst/>
              </a:prstGeom>
              <a:noFill/>
              <a:ln>
                <a:noFill/>
              </a:ln>
            </p:spPr>
          </p:pic>
          <p:pic>
            <p:nvPicPr>
              <p:cNvPr id="81" name="Google Shape;81;p4"/>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82" name="Google Shape;82;p4"/>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83" name="Google Shape;83;p4"/>
            <p:cNvGrpSpPr/>
            <p:nvPr/>
          </p:nvGrpSpPr>
          <p:grpSpPr>
            <a:xfrm flipH="1">
              <a:off x="4364072" y="396118"/>
              <a:ext cx="4381556" cy="520699"/>
              <a:chOff x="0" y="0"/>
              <a:chExt cx="7545300" cy="896675"/>
            </a:xfrm>
          </p:grpSpPr>
          <p:pic>
            <p:nvPicPr>
              <p:cNvPr id="84" name="Google Shape;84;p4"/>
              <p:cNvPicPr preferRelativeResize="0"/>
              <p:nvPr/>
            </p:nvPicPr>
            <p:blipFill>
              <a:blip r:embed="rId2">
                <a:alphaModFix/>
              </a:blip>
              <a:stretch>
                <a:fillRect/>
              </a:stretch>
            </p:blipFill>
            <p:spPr>
              <a:xfrm>
                <a:off x="0" y="0"/>
                <a:ext cx="1371975" cy="896675"/>
              </a:xfrm>
              <a:prstGeom prst="rect">
                <a:avLst/>
              </a:prstGeom>
              <a:noFill/>
              <a:ln>
                <a:noFill/>
              </a:ln>
            </p:spPr>
          </p:pic>
          <p:pic>
            <p:nvPicPr>
              <p:cNvPr id="85" name="Google Shape;85;p4"/>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86" name="Google Shape;86;p4"/>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87" name="Google Shape;87;p4"/>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88" name="Google Shape;88;p4"/>
            <p:cNvGrpSpPr/>
            <p:nvPr/>
          </p:nvGrpSpPr>
          <p:grpSpPr>
            <a:xfrm flipH="1">
              <a:off x="4762444" y="-3213"/>
              <a:ext cx="4381556" cy="520699"/>
              <a:chOff x="0" y="0"/>
              <a:chExt cx="7545300" cy="896675"/>
            </a:xfrm>
          </p:grpSpPr>
          <p:pic>
            <p:nvPicPr>
              <p:cNvPr id="89" name="Google Shape;89;p4"/>
              <p:cNvPicPr preferRelativeResize="0"/>
              <p:nvPr/>
            </p:nvPicPr>
            <p:blipFill>
              <a:blip r:embed="rId2">
                <a:alphaModFix/>
              </a:blip>
              <a:stretch>
                <a:fillRect/>
              </a:stretch>
            </p:blipFill>
            <p:spPr>
              <a:xfrm>
                <a:off x="0" y="0"/>
                <a:ext cx="1371975" cy="896675"/>
              </a:xfrm>
              <a:prstGeom prst="rect">
                <a:avLst/>
              </a:prstGeom>
              <a:noFill/>
              <a:ln>
                <a:noFill/>
              </a:ln>
            </p:spPr>
          </p:pic>
          <p:pic>
            <p:nvPicPr>
              <p:cNvPr id="90" name="Google Shape;90;p4"/>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91" name="Google Shape;91;p4"/>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92" name="Google Shape;92;p4"/>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93" name="Google Shape;93;p4"/>
          <p:cNvGrpSpPr/>
          <p:nvPr/>
        </p:nvGrpSpPr>
        <p:grpSpPr>
          <a:xfrm>
            <a:off x="-3" y="2743188"/>
            <a:ext cx="4381556" cy="2524130"/>
            <a:chOff x="4364072" y="-3213"/>
            <a:chExt cx="4381556" cy="2524130"/>
          </a:xfrm>
        </p:grpSpPr>
        <p:grpSp>
          <p:nvGrpSpPr>
            <p:cNvPr id="94" name="Google Shape;94;p4"/>
            <p:cNvGrpSpPr/>
            <p:nvPr/>
          </p:nvGrpSpPr>
          <p:grpSpPr>
            <a:xfrm flipH="1">
              <a:off x="4364072" y="2000218"/>
              <a:ext cx="4381556" cy="520699"/>
              <a:chOff x="0" y="0"/>
              <a:chExt cx="7545300" cy="896675"/>
            </a:xfrm>
          </p:grpSpPr>
          <p:pic>
            <p:nvPicPr>
              <p:cNvPr id="95" name="Google Shape;95;p4"/>
              <p:cNvPicPr preferRelativeResize="0"/>
              <p:nvPr/>
            </p:nvPicPr>
            <p:blipFill>
              <a:blip r:embed="rId2">
                <a:alphaModFix/>
              </a:blip>
              <a:stretch>
                <a:fillRect/>
              </a:stretch>
            </p:blipFill>
            <p:spPr>
              <a:xfrm>
                <a:off x="0" y="0"/>
                <a:ext cx="1371975" cy="896675"/>
              </a:xfrm>
              <a:prstGeom prst="rect">
                <a:avLst/>
              </a:prstGeom>
              <a:noFill/>
              <a:ln>
                <a:noFill/>
              </a:ln>
            </p:spPr>
          </p:pic>
          <p:pic>
            <p:nvPicPr>
              <p:cNvPr id="96" name="Google Shape;96;p4"/>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97" name="Google Shape;97;p4"/>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98" name="Google Shape;98;p4"/>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99" name="Google Shape;99;p4"/>
            <p:cNvGrpSpPr/>
            <p:nvPr/>
          </p:nvGrpSpPr>
          <p:grpSpPr>
            <a:xfrm flipH="1">
              <a:off x="4762444" y="1600887"/>
              <a:ext cx="3186606" cy="520699"/>
              <a:chOff x="2057775" y="0"/>
              <a:chExt cx="5487525" cy="896675"/>
            </a:xfrm>
          </p:grpSpPr>
          <p:pic>
            <p:nvPicPr>
              <p:cNvPr id="100" name="Google Shape;100;p4"/>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01" name="Google Shape;101;p4"/>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02" name="Google Shape;102;p4"/>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103" name="Google Shape;103;p4"/>
            <p:cNvGrpSpPr/>
            <p:nvPr/>
          </p:nvGrpSpPr>
          <p:grpSpPr>
            <a:xfrm flipH="1">
              <a:off x="4364072" y="1198193"/>
              <a:ext cx="3186606" cy="520699"/>
              <a:chOff x="2057775" y="0"/>
              <a:chExt cx="5487525" cy="896675"/>
            </a:xfrm>
          </p:grpSpPr>
          <p:pic>
            <p:nvPicPr>
              <p:cNvPr id="104" name="Google Shape;104;p4"/>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05" name="Google Shape;105;p4"/>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06" name="Google Shape;106;p4"/>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107" name="Google Shape;107;p4"/>
            <p:cNvPicPr preferRelativeResize="0"/>
            <p:nvPr/>
          </p:nvPicPr>
          <p:blipFill>
            <a:blip r:embed="rId2">
              <a:alphaModFix/>
            </a:blip>
            <a:stretch>
              <a:fillRect/>
            </a:stretch>
          </p:blipFill>
          <p:spPr>
            <a:xfrm flipH="1">
              <a:off x="4762444" y="798862"/>
              <a:ext cx="796706" cy="520699"/>
            </a:xfrm>
            <a:prstGeom prst="rect">
              <a:avLst/>
            </a:prstGeom>
            <a:noFill/>
            <a:ln>
              <a:noFill/>
            </a:ln>
          </p:spPr>
        </p:pic>
        <p:grpSp>
          <p:nvGrpSpPr>
            <p:cNvPr id="108" name="Google Shape;108;p4"/>
            <p:cNvGrpSpPr/>
            <p:nvPr/>
          </p:nvGrpSpPr>
          <p:grpSpPr>
            <a:xfrm flipH="1">
              <a:off x="4364072" y="396118"/>
              <a:ext cx="1991656" cy="520699"/>
              <a:chOff x="4115550" y="0"/>
              <a:chExt cx="3429750" cy="896675"/>
            </a:xfrm>
          </p:grpSpPr>
          <p:pic>
            <p:nvPicPr>
              <p:cNvPr id="109" name="Google Shape;109;p4"/>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10" name="Google Shape;110;p4"/>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111" name="Google Shape;111;p4"/>
            <p:cNvPicPr preferRelativeResize="0"/>
            <p:nvPr/>
          </p:nvPicPr>
          <p:blipFill>
            <a:blip r:embed="rId2">
              <a:alphaModFix/>
            </a:blip>
            <a:stretch>
              <a:fillRect/>
            </a:stretch>
          </p:blipFill>
          <p:spPr>
            <a:xfrm flipH="1">
              <a:off x="4762444" y="-3213"/>
              <a:ext cx="796706" cy="520699"/>
            </a:xfrm>
            <a:prstGeom prst="rect">
              <a:avLst/>
            </a:prstGeom>
            <a:noFill/>
            <a:ln>
              <a:noFill/>
            </a:ln>
          </p:spPr>
        </p:pic>
      </p:grpSp>
      <p:sp>
        <p:nvSpPr>
          <p:cNvPr id="112" name="Google Shape;112;p4"/>
          <p:cNvSpPr txBox="1"/>
          <p:nvPr>
            <p:ph idx="1" type="body"/>
          </p:nvPr>
        </p:nvSpPr>
        <p:spPr>
          <a:xfrm>
            <a:off x="2487650" y="1218025"/>
            <a:ext cx="4168800" cy="2707500"/>
          </a:xfrm>
          <a:prstGeom prst="rect">
            <a:avLst/>
          </a:prstGeom>
        </p:spPr>
        <p:txBody>
          <a:bodyPr anchorCtr="0" anchor="ctr" bIns="0" lIns="0" spcFirstLastPara="1" rIns="0" wrap="square" tIns="0">
            <a:noAutofit/>
          </a:bodyPr>
          <a:lstStyle>
            <a:lvl1pPr indent="-381000" lvl="0" marL="457200" rtl="0" algn="ctr">
              <a:spcBef>
                <a:spcPts val="600"/>
              </a:spcBef>
              <a:spcAft>
                <a:spcPts val="0"/>
              </a:spcAft>
              <a:buSzPts val="2400"/>
              <a:buFont typeface="Montserrat"/>
              <a:buChar char="❑"/>
              <a:defRPr b="1" sz="2400">
                <a:latin typeface="Montserrat"/>
                <a:ea typeface="Montserrat"/>
                <a:cs typeface="Montserrat"/>
                <a:sym typeface="Montserrat"/>
              </a:defRPr>
            </a:lvl1pPr>
            <a:lvl2pPr indent="-381000" lvl="1" marL="914400" rtl="0" algn="ctr">
              <a:spcBef>
                <a:spcPts val="600"/>
              </a:spcBef>
              <a:spcAft>
                <a:spcPts val="0"/>
              </a:spcAft>
              <a:buSzPts val="2400"/>
              <a:buFont typeface="Montserrat"/>
              <a:buChar char="❏"/>
              <a:defRPr b="1" sz="2400">
                <a:latin typeface="Montserrat"/>
                <a:ea typeface="Montserrat"/>
                <a:cs typeface="Montserrat"/>
                <a:sym typeface="Montserrat"/>
              </a:defRPr>
            </a:lvl2pPr>
            <a:lvl3pPr indent="-381000" lvl="2" marL="1371600" rtl="0" algn="ctr">
              <a:spcBef>
                <a:spcPts val="600"/>
              </a:spcBef>
              <a:spcAft>
                <a:spcPts val="0"/>
              </a:spcAft>
              <a:buSzPts val="2400"/>
              <a:buFont typeface="Montserrat"/>
              <a:buChar char="❏"/>
              <a:defRPr b="1" sz="2400">
                <a:latin typeface="Montserrat"/>
                <a:ea typeface="Montserrat"/>
                <a:cs typeface="Montserrat"/>
                <a:sym typeface="Montserrat"/>
              </a:defRPr>
            </a:lvl3pPr>
            <a:lvl4pPr indent="-381000" lvl="3" marL="1828800" rtl="0" algn="ctr">
              <a:spcBef>
                <a:spcPts val="600"/>
              </a:spcBef>
              <a:spcAft>
                <a:spcPts val="0"/>
              </a:spcAft>
              <a:buSzPts val="2400"/>
              <a:buFont typeface="Montserrat"/>
              <a:buChar char="❏"/>
              <a:defRPr b="1" sz="2400">
                <a:latin typeface="Montserrat"/>
                <a:ea typeface="Montserrat"/>
                <a:cs typeface="Montserrat"/>
                <a:sym typeface="Montserrat"/>
              </a:defRPr>
            </a:lvl4pPr>
            <a:lvl5pPr indent="-381000" lvl="4" marL="2286000" rtl="0" algn="ctr">
              <a:spcBef>
                <a:spcPts val="600"/>
              </a:spcBef>
              <a:spcAft>
                <a:spcPts val="0"/>
              </a:spcAft>
              <a:buSzPts val="2400"/>
              <a:buFont typeface="Montserrat"/>
              <a:buChar char="❏"/>
              <a:defRPr b="1" sz="2400">
                <a:latin typeface="Montserrat"/>
                <a:ea typeface="Montserrat"/>
                <a:cs typeface="Montserrat"/>
                <a:sym typeface="Montserrat"/>
              </a:defRPr>
            </a:lvl5pPr>
            <a:lvl6pPr indent="-381000" lvl="5" marL="2743200" rtl="0" algn="ctr">
              <a:spcBef>
                <a:spcPts val="600"/>
              </a:spcBef>
              <a:spcAft>
                <a:spcPts val="0"/>
              </a:spcAft>
              <a:buSzPts val="2400"/>
              <a:buFont typeface="Montserrat"/>
              <a:buChar char="❏"/>
              <a:defRPr b="1" sz="2400">
                <a:latin typeface="Montserrat"/>
                <a:ea typeface="Montserrat"/>
                <a:cs typeface="Montserrat"/>
                <a:sym typeface="Montserrat"/>
              </a:defRPr>
            </a:lvl6pPr>
            <a:lvl7pPr indent="-381000" lvl="6" marL="3200400" rtl="0" algn="ctr">
              <a:spcBef>
                <a:spcPts val="600"/>
              </a:spcBef>
              <a:spcAft>
                <a:spcPts val="0"/>
              </a:spcAft>
              <a:buSzPts val="2400"/>
              <a:buFont typeface="Montserrat"/>
              <a:buChar char="❏"/>
              <a:defRPr b="1" sz="2400">
                <a:latin typeface="Montserrat"/>
                <a:ea typeface="Montserrat"/>
                <a:cs typeface="Montserrat"/>
                <a:sym typeface="Montserrat"/>
              </a:defRPr>
            </a:lvl7pPr>
            <a:lvl8pPr indent="-381000" lvl="7" marL="3657600" rtl="0" algn="ctr">
              <a:spcBef>
                <a:spcPts val="600"/>
              </a:spcBef>
              <a:spcAft>
                <a:spcPts val="0"/>
              </a:spcAft>
              <a:buSzPts val="2400"/>
              <a:buFont typeface="Montserrat"/>
              <a:buChar char="❏"/>
              <a:defRPr b="1" sz="2400">
                <a:latin typeface="Montserrat"/>
                <a:ea typeface="Montserrat"/>
                <a:cs typeface="Montserrat"/>
                <a:sym typeface="Montserrat"/>
              </a:defRPr>
            </a:lvl8pPr>
            <a:lvl9pPr indent="-381000" lvl="8" marL="4114800" rtl="0" algn="ctr">
              <a:spcBef>
                <a:spcPts val="600"/>
              </a:spcBef>
              <a:spcAft>
                <a:spcPts val="0"/>
              </a:spcAft>
              <a:buSzPts val="2400"/>
              <a:buFont typeface="Montserrat"/>
              <a:buChar char="❏"/>
              <a:defRPr b="1" sz="2400">
                <a:latin typeface="Montserrat"/>
                <a:ea typeface="Montserrat"/>
                <a:cs typeface="Montserrat"/>
                <a:sym typeface="Montserrat"/>
              </a:defRPr>
            </a:lvl9pPr>
          </a:lstStyle>
          <a:p/>
        </p:txBody>
      </p:sp>
      <p:sp>
        <p:nvSpPr>
          <p:cNvPr id="113" name="Google Shape;113;p4"/>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14" name="Shape 114"/>
        <p:cNvGrpSpPr/>
        <p:nvPr/>
      </p:nvGrpSpPr>
      <p:grpSpPr>
        <a:xfrm>
          <a:off x="0" y="0"/>
          <a:ext cx="0" cy="0"/>
          <a:chOff x="0" y="0"/>
          <a:chExt cx="0" cy="0"/>
        </a:xfrm>
      </p:grpSpPr>
      <p:grpSp>
        <p:nvGrpSpPr>
          <p:cNvPr id="115" name="Google Shape;115;p5"/>
          <p:cNvGrpSpPr/>
          <p:nvPr/>
        </p:nvGrpSpPr>
        <p:grpSpPr>
          <a:xfrm flipH="1">
            <a:off x="4363774" y="-3213"/>
            <a:ext cx="4780226" cy="2116171"/>
            <a:chOff x="0" y="0"/>
            <a:chExt cx="5072935" cy="2245751"/>
          </a:xfrm>
        </p:grpSpPr>
        <p:pic>
          <p:nvPicPr>
            <p:cNvPr id="116" name="Google Shape;116;p5"/>
            <p:cNvPicPr preferRelativeResize="0"/>
            <p:nvPr/>
          </p:nvPicPr>
          <p:blipFill>
            <a:blip r:embed="rId2">
              <a:alphaModFix/>
            </a:blip>
            <a:stretch>
              <a:fillRect/>
            </a:stretch>
          </p:blipFill>
          <p:spPr>
            <a:xfrm>
              <a:off x="0" y="1693130"/>
              <a:ext cx="845548" cy="552621"/>
            </a:xfrm>
            <a:prstGeom prst="rect">
              <a:avLst/>
            </a:prstGeom>
            <a:noFill/>
            <a:ln>
              <a:noFill/>
            </a:ln>
          </p:spPr>
        </p:pic>
        <p:pic>
          <p:nvPicPr>
            <p:cNvPr id="117" name="Google Shape;117;p5"/>
            <p:cNvPicPr preferRelativeResize="0"/>
            <p:nvPr/>
          </p:nvPicPr>
          <p:blipFill>
            <a:blip r:embed="rId2">
              <a:alphaModFix/>
            </a:blip>
            <a:stretch>
              <a:fillRect/>
            </a:stretch>
          </p:blipFill>
          <p:spPr>
            <a:xfrm>
              <a:off x="422766" y="1270348"/>
              <a:ext cx="845548" cy="552621"/>
            </a:xfrm>
            <a:prstGeom prst="rect">
              <a:avLst/>
            </a:prstGeom>
            <a:noFill/>
            <a:ln>
              <a:noFill/>
            </a:ln>
          </p:spPr>
        </p:pic>
        <p:grpSp>
          <p:nvGrpSpPr>
            <p:cNvPr id="118" name="Google Shape;118;p5"/>
            <p:cNvGrpSpPr/>
            <p:nvPr/>
          </p:nvGrpSpPr>
          <p:grpSpPr>
            <a:xfrm>
              <a:off x="0" y="846565"/>
              <a:ext cx="3381962" cy="552621"/>
              <a:chOff x="0" y="0"/>
              <a:chExt cx="5487525" cy="896675"/>
            </a:xfrm>
          </p:grpSpPr>
          <p:pic>
            <p:nvPicPr>
              <p:cNvPr id="119" name="Google Shape;119;p5"/>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20" name="Google Shape;120;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21" name="Google Shape;121;p5"/>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22" name="Google Shape;122;p5"/>
            <p:cNvGrpSpPr/>
            <p:nvPr/>
          </p:nvGrpSpPr>
          <p:grpSpPr>
            <a:xfrm>
              <a:off x="422766" y="423783"/>
              <a:ext cx="4650168" cy="552621"/>
              <a:chOff x="0" y="0"/>
              <a:chExt cx="7545300" cy="896675"/>
            </a:xfrm>
          </p:grpSpPr>
          <p:pic>
            <p:nvPicPr>
              <p:cNvPr id="123" name="Google Shape;123;p5"/>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24" name="Google Shape;124;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25" name="Google Shape;125;p5"/>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26" name="Google Shape;126;p5"/>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127" name="Google Shape;127;p5"/>
            <p:cNvGrpSpPr/>
            <p:nvPr/>
          </p:nvGrpSpPr>
          <p:grpSpPr>
            <a:xfrm>
              <a:off x="0" y="0"/>
              <a:ext cx="4650168" cy="552621"/>
              <a:chOff x="0" y="0"/>
              <a:chExt cx="7545300" cy="896675"/>
            </a:xfrm>
          </p:grpSpPr>
          <p:pic>
            <p:nvPicPr>
              <p:cNvPr id="128" name="Google Shape;128;p5"/>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29" name="Google Shape;129;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30" name="Google Shape;130;p5"/>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31" name="Google Shape;131;p5"/>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132" name="Google Shape;132;p5"/>
          <p:cNvGrpSpPr/>
          <p:nvPr/>
        </p:nvGrpSpPr>
        <p:grpSpPr>
          <a:xfrm flipH="1">
            <a:off x="6" y="3953174"/>
            <a:ext cx="2390164" cy="1318453"/>
            <a:chOff x="6607482" y="3879952"/>
            <a:chExt cx="2536521" cy="1399186"/>
          </a:xfrm>
        </p:grpSpPr>
        <p:grpSp>
          <p:nvGrpSpPr>
            <p:cNvPr id="133" name="Google Shape;133;p5"/>
            <p:cNvGrpSpPr/>
            <p:nvPr/>
          </p:nvGrpSpPr>
          <p:grpSpPr>
            <a:xfrm>
              <a:off x="6607482" y="4726517"/>
              <a:ext cx="2113755" cy="552621"/>
              <a:chOff x="2057775" y="0"/>
              <a:chExt cx="3429750" cy="896675"/>
            </a:xfrm>
          </p:grpSpPr>
          <p:pic>
            <p:nvPicPr>
              <p:cNvPr id="134" name="Google Shape;134;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35" name="Google Shape;135;p5"/>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36" name="Google Shape;136;p5"/>
            <p:cNvGrpSpPr/>
            <p:nvPr/>
          </p:nvGrpSpPr>
          <p:grpSpPr>
            <a:xfrm>
              <a:off x="7030248" y="4303735"/>
              <a:ext cx="2113755" cy="552621"/>
              <a:chOff x="2057775" y="0"/>
              <a:chExt cx="3429750" cy="896675"/>
            </a:xfrm>
          </p:grpSpPr>
          <p:pic>
            <p:nvPicPr>
              <p:cNvPr id="137" name="Google Shape;137;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38" name="Google Shape;138;p5"/>
              <p:cNvPicPr preferRelativeResize="0"/>
              <p:nvPr/>
            </p:nvPicPr>
            <p:blipFill>
              <a:blip r:embed="rId2">
                <a:alphaModFix/>
              </a:blip>
              <a:stretch>
                <a:fillRect/>
              </a:stretch>
            </p:blipFill>
            <p:spPr>
              <a:xfrm>
                <a:off x="4115550" y="0"/>
                <a:ext cx="1371975" cy="896675"/>
              </a:xfrm>
              <a:prstGeom prst="rect">
                <a:avLst/>
              </a:prstGeom>
              <a:noFill/>
              <a:ln>
                <a:noFill/>
              </a:ln>
            </p:spPr>
          </p:pic>
        </p:grpSp>
        <p:pic>
          <p:nvPicPr>
            <p:cNvPr id="139" name="Google Shape;139;p5"/>
            <p:cNvPicPr preferRelativeResize="0"/>
            <p:nvPr/>
          </p:nvPicPr>
          <p:blipFill>
            <a:blip r:embed="rId2">
              <a:alphaModFix/>
            </a:blip>
            <a:stretch>
              <a:fillRect/>
            </a:stretch>
          </p:blipFill>
          <p:spPr>
            <a:xfrm>
              <a:off x="7875688" y="3879952"/>
              <a:ext cx="845548" cy="552621"/>
            </a:xfrm>
            <a:prstGeom prst="rect">
              <a:avLst/>
            </a:prstGeom>
            <a:noFill/>
            <a:ln>
              <a:noFill/>
            </a:ln>
          </p:spPr>
        </p:pic>
      </p:grpSp>
      <p:sp>
        <p:nvSpPr>
          <p:cNvPr id="140" name="Google Shape;140;p5"/>
          <p:cNvSpPr txBox="1"/>
          <p:nvPr>
            <p:ph type="title"/>
          </p:nvPr>
        </p:nvSpPr>
        <p:spPr>
          <a:xfrm>
            <a:off x="776450" y="402700"/>
            <a:ext cx="3587400" cy="856800"/>
          </a:xfrm>
          <a:prstGeom prst="rect">
            <a:avLst/>
          </a:prstGeom>
        </p:spPr>
        <p:txBody>
          <a:bodyPr anchorCtr="0" anchor="b" bIns="0" lIns="0" spcFirstLastPara="1" rIns="0" wrap="square" tIns="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141" name="Google Shape;141;p5"/>
          <p:cNvSpPr txBox="1"/>
          <p:nvPr>
            <p:ph idx="1" type="body"/>
          </p:nvPr>
        </p:nvSpPr>
        <p:spPr>
          <a:xfrm>
            <a:off x="776450" y="1524375"/>
            <a:ext cx="7591200" cy="2932500"/>
          </a:xfrm>
          <a:prstGeom prst="rect">
            <a:avLst/>
          </a:prstGeom>
        </p:spPr>
        <p:txBody>
          <a:bodyPr anchorCtr="0" anchor="t" bIns="0" lIns="0" spcFirstLastPara="1" rIns="0" wrap="square" tIns="0">
            <a:noAutofit/>
          </a:bodyPr>
          <a:lstStyle>
            <a:lvl1pPr indent="-355600" lvl="0" marL="457200" rtl="0">
              <a:spcBef>
                <a:spcPts val="600"/>
              </a:spcBef>
              <a:spcAft>
                <a:spcPts val="0"/>
              </a:spcAft>
              <a:buSzPts val="2000"/>
              <a:buChar char="❑"/>
              <a:defRPr/>
            </a:lvl1pPr>
            <a:lvl2pPr indent="-355600" lvl="1" marL="914400" rtl="0">
              <a:spcBef>
                <a:spcPts val="600"/>
              </a:spcBef>
              <a:spcAft>
                <a:spcPts val="0"/>
              </a:spcAft>
              <a:buSzPts val="2000"/>
              <a:buChar char="❏"/>
              <a:defRPr/>
            </a:lvl2pPr>
            <a:lvl3pPr indent="-355600" lvl="2" marL="1371600" rtl="0">
              <a:spcBef>
                <a:spcPts val="600"/>
              </a:spcBef>
              <a:spcAft>
                <a:spcPts val="0"/>
              </a:spcAft>
              <a:buSzPts val="2000"/>
              <a:buChar char="❏"/>
              <a:defRPr/>
            </a:lvl3pPr>
            <a:lvl4pPr indent="-355600" lvl="3" marL="1828800" rtl="0">
              <a:spcBef>
                <a:spcPts val="600"/>
              </a:spcBef>
              <a:spcAft>
                <a:spcPts val="0"/>
              </a:spcAft>
              <a:buSzPts val="2000"/>
              <a:buChar char="❏"/>
              <a:defRPr/>
            </a:lvl4pPr>
            <a:lvl5pPr indent="-355600" lvl="4" marL="2286000" rtl="0">
              <a:spcBef>
                <a:spcPts val="600"/>
              </a:spcBef>
              <a:spcAft>
                <a:spcPts val="0"/>
              </a:spcAft>
              <a:buSzPts val="2000"/>
              <a:buChar char="❏"/>
              <a:defRPr/>
            </a:lvl5pPr>
            <a:lvl6pPr indent="-355600" lvl="5" marL="2743200" rtl="0">
              <a:spcBef>
                <a:spcPts val="600"/>
              </a:spcBef>
              <a:spcAft>
                <a:spcPts val="0"/>
              </a:spcAft>
              <a:buSzPts val="2000"/>
              <a:buChar char="❏"/>
              <a:defRPr/>
            </a:lvl6pPr>
            <a:lvl7pPr indent="-355600" lvl="6" marL="3200400" rtl="0">
              <a:spcBef>
                <a:spcPts val="600"/>
              </a:spcBef>
              <a:spcAft>
                <a:spcPts val="0"/>
              </a:spcAft>
              <a:buSzPts val="2000"/>
              <a:buChar char="❏"/>
              <a:defRPr/>
            </a:lvl7pPr>
            <a:lvl8pPr indent="-355600" lvl="7" marL="3657600" rtl="0">
              <a:spcBef>
                <a:spcPts val="600"/>
              </a:spcBef>
              <a:spcAft>
                <a:spcPts val="0"/>
              </a:spcAft>
              <a:buSzPts val="2000"/>
              <a:buChar char="❏"/>
              <a:defRPr/>
            </a:lvl8pPr>
            <a:lvl9pPr indent="-355600" lvl="8" marL="4114800" rtl="0">
              <a:spcBef>
                <a:spcPts val="600"/>
              </a:spcBef>
              <a:spcAft>
                <a:spcPts val="0"/>
              </a:spcAft>
              <a:buSzPts val="2000"/>
              <a:buChar char="❏"/>
              <a:defRPr/>
            </a:lvl9pPr>
          </a:lstStyle>
          <a:p/>
        </p:txBody>
      </p:sp>
      <p:sp>
        <p:nvSpPr>
          <p:cNvPr id="142" name="Google Shape;142;p5"/>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43" name="Shape 143"/>
        <p:cNvGrpSpPr/>
        <p:nvPr/>
      </p:nvGrpSpPr>
      <p:grpSpPr>
        <a:xfrm>
          <a:off x="0" y="0"/>
          <a:ext cx="0" cy="0"/>
          <a:chOff x="0" y="0"/>
          <a:chExt cx="0" cy="0"/>
        </a:xfrm>
      </p:grpSpPr>
      <p:grpSp>
        <p:nvGrpSpPr>
          <p:cNvPr id="144" name="Google Shape;144;p6"/>
          <p:cNvGrpSpPr/>
          <p:nvPr/>
        </p:nvGrpSpPr>
        <p:grpSpPr>
          <a:xfrm flipH="1">
            <a:off x="4363774" y="-3213"/>
            <a:ext cx="4780226" cy="2116171"/>
            <a:chOff x="0" y="0"/>
            <a:chExt cx="5072935" cy="2245751"/>
          </a:xfrm>
        </p:grpSpPr>
        <p:pic>
          <p:nvPicPr>
            <p:cNvPr id="145" name="Google Shape;145;p6"/>
            <p:cNvPicPr preferRelativeResize="0"/>
            <p:nvPr/>
          </p:nvPicPr>
          <p:blipFill>
            <a:blip r:embed="rId2">
              <a:alphaModFix/>
            </a:blip>
            <a:stretch>
              <a:fillRect/>
            </a:stretch>
          </p:blipFill>
          <p:spPr>
            <a:xfrm>
              <a:off x="0" y="1693130"/>
              <a:ext cx="845548" cy="552621"/>
            </a:xfrm>
            <a:prstGeom prst="rect">
              <a:avLst/>
            </a:prstGeom>
            <a:noFill/>
            <a:ln>
              <a:noFill/>
            </a:ln>
          </p:spPr>
        </p:pic>
        <p:pic>
          <p:nvPicPr>
            <p:cNvPr id="146" name="Google Shape;146;p6"/>
            <p:cNvPicPr preferRelativeResize="0"/>
            <p:nvPr/>
          </p:nvPicPr>
          <p:blipFill>
            <a:blip r:embed="rId2">
              <a:alphaModFix/>
            </a:blip>
            <a:stretch>
              <a:fillRect/>
            </a:stretch>
          </p:blipFill>
          <p:spPr>
            <a:xfrm>
              <a:off x="422766" y="1270348"/>
              <a:ext cx="845548" cy="552621"/>
            </a:xfrm>
            <a:prstGeom prst="rect">
              <a:avLst/>
            </a:prstGeom>
            <a:noFill/>
            <a:ln>
              <a:noFill/>
            </a:ln>
          </p:spPr>
        </p:pic>
        <p:grpSp>
          <p:nvGrpSpPr>
            <p:cNvPr id="147" name="Google Shape;147;p6"/>
            <p:cNvGrpSpPr/>
            <p:nvPr/>
          </p:nvGrpSpPr>
          <p:grpSpPr>
            <a:xfrm>
              <a:off x="0" y="846565"/>
              <a:ext cx="3381962" cy="552621"/>
              <a:chOff x="0" y="0"/>
              <a:chExt cx="5487525" cy="896675"/>
            </a:xfrm>
          </p:grpSpPr>
          <p:pic>
            <p:nvPicPr>
              <p:cNvPr id="148" name="Google Shape;148;p6"/>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49" name="Google Shape;149;p6"/>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50" name="Google Shape;150;p6"/>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51" name="Google Shape;151;p6"/>
            <p:cNvGrpSpPr/>
            <p:nvPr/>
          </p:nvGrpSpPr>
          <p:grpSpPr>
            <a:xfrm>
              <a:off x="422766" y="423783"/>
              <a:ext cx="4650168" cy="552621"/>
              <a:chOff x="0" y="0"/>
              <a:chExt cx="7545300" cy="896675"/>
            </a:xfrm>
          </p:grpSpPr>
          <p:pic>
            <p:nvPicPr>
              <p:cNvPr id="152" name="Google Shape;152;p6"/>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53" name="Google Shape;153;p6"/>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54" name="Google Shape;154;p6"/>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55" name="Google Shape;155;p6"/>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156" name="Google Shape;156;p6"/>
            <p:cNvGrpSpPr/>
            <p:nvPr/>
          </p:nvGrpSpPr>
          <p:grpSpPr>
            <a:xfrm>
              <a:off x="0" y="0"/>
              <a:ext cx="4650168" cy="552621"/>
              <a:chOff x="0" y="0"/>
              <a:chExt cx="7545300" cy="896675"/>
            </a:xfrm>
          </p:grpSpPr>
          <p:pic>
            <p:nvPicPr>
              <p:cNvPr id="157" name="Google Shape;157;p6"/>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58" name="Google Shape;158;p6"/>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59" name="Google Shape;159;p6"/>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60" name="Google Shape;160;p6"/>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161" name="Google Shape;161;p6"/>
          <p:cNvGrpSpPr/>
          <p:nvPr/>
        </p:nvGrpSpPr>
        <p:grpSpPr>
          <a:xfrm flipH="1">
            <a:off x="6" y="3953174"/>
            <a:ext cx="2390164" cy="1318453"/>
            <a:chOff x="6607482" y="3879952"/>
            <a:chExt cx="2536521" cy="1399186"/>
          </a:xfrm>
        </p:grpSpPr>
        <p:grpSp>
          <p:nvGrpSpPr>
            <p:cNvPr id="162" name="Google Shape;162;p6"/>
            <p:cNvGrpSpPr/>
            <p:nvPr/>
          </p:nvGrpSpPr>
          <p:grpSpPr>
            <a:xfrm>
              <a:off x="6607482" y="4726517"/>
              <a:ext cx="2113755" cy="552621"/>
              <a:chOff x="2057775" y="0"/>
              <a:chExt cx="3429750" cy="896675"/>
            </a:xfrm>
          </p:grpSpPr>
          <p:pic>
            <p:nvPicPr>
              <p:cNvPr id="163" name="Google Shape;163;p6"/>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64" name="Google Shape;164;p6"/>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65" name="Google Shape;165;p6"/>
            <p:cNvGrpSpPr/>
            <p:nvPr/>
          </p:nvGrpSpPr>
          <p:grpSpPr>
            <a:xfrm>
              <a:off x="7030248" y="4303735"/>
              <a:ext cx="2113755" cy="552621"/>
              <a:chOff x="2057775" y="0"/>
              <a:chExt cx="3429750" cy="896675"/>
            </a:xfrm>
          </p:grpSpPr>
          <p:pic>
            <p:nvPicPr>
              <p:cNvPr id="166" name="Google Shape;166;p6"/>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67" name="Google Shape;167;p6"/>
              <p:cNvPicPr preferRelativeResize="0"/>
              <p:nvPr/>
            </p:nvPicPr>
            <p:blipFill>
              <a:blip r:embed="rId2">
                <a:alphaModFix/>
              </a:blip>
              <a:stretch>
                <a:fillRect/>
              </a:stretch>
            </p:blipFill>
            <p:spPr>
              <a:xfrm>
                <a:off x="4115550" y="0"/>
                <a:ext cx="1371975" cy="896675"/>
              </a:xfrm>
              <a:prstGeom prst="rect">
                <a:avLst/>
              </a:prstGeom>
              <a:noFill/>
              <a:ln>
                <a:noFill/>
              </a:ln>
            </p:spPr>
          </p:pic>
        </p:grpSp>
        <p:pic>
          <p:nvPicPr>
            <p:cNvPr id="168" name="Google Shape;168;p6"/>
            <p:cNvPicPr preferRelativeResize="0"/>
            <p:nvPr/>
          </p:nvPicPr>
          <p:blipFill>
            <a:blip r:embed="rId2">
              <a:alphaModFix/>
            </a:blip>
            <a:stretch>
              <a:fillRect/>
            </a:stretch>
          </p:blipFill>
          <p:spPr>
            <a:xfrm>
              <a:off x="7875688" y="3879952"/>
              <a:ext cx="845548" cy="552621"/>
            </a:xfrm>
            <a:prstGeom prst="rect">
              <a:avLst/>
            </a:prstGeom>
            <a:noFill/>
            <a:ln>
              <a:noFill/>
            </a:ln>
          </p:spPr>
        </p:pic>
      </p:grpSp>
      <p:sp>
        <p:nvSpPr>
          <p:cNvPr id="169" name="Google Shape;169;p6"/>
          <p:cNvSpPr txBox="1"/>
          <p:nvPr>
            <p:ph type="title"/>
          </p:nvPr>
        </p:nvSpPr>
        <p:spPr>
          <a:xfrm>
            <a:off x="776450" y="402700"/>
            <a:ext cx="3587400" cy="856800"/>
          </a:xfrm>
          <a:prstGeom prst="rect">
            <a:avLst/>
          </a:prstGeom>
        </p:spPr>
        <p:txBody>
          <a:bodyPr anchorCtr="0" anchor="b" bIns="0" lIns="0" spcFirstLastPara="1" rIns="0" wrap="square" tIns="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170" name="Google Shape;170;p6"/>
          <p:cNvSpPr txBox="1"/>
          <p:nvPr>
            <p:ph idx="1" type="body"/>
          </p:nvPr>
        </p:nvSpPr>
        <p:spPr>
          <a:xfrm>
            <a:off x="776450" y="1524375"/>
            <a:ext cx="3587400" cy="3077100"/>
          </a:xfrm>
          <a:prstGeom prst="rect">
            <a:avLst/>
          </a:prstGeom>
        </p:spPr>
        <p:txBody>
          <a:bodyPr anchorCtr="0" anchor="t" bIns="0" lIns="0" spcFirstLastPara="1" rIns="0" wrap="square" tIns="0">
            <a:noAutofit/>
          </a:bodyPr>
          <a:lstStyle>
            <a:lvl1pPr indent="-355600" lvl="0" marL="457200" rtl="0">
              <a:spcBef>
                <a:spcPts val="600"/>
              </a:spcBef>
              <a:spcAft>
                <a:spcPts val="0"/>
              </a:spcAft>
              <a:buSzPts val="2000"/>
              <a:buChar char="❑"/>
              <a:defRPr/>
            </a:lvl1pPr>
            <a:lvl2pPr indent="-355600" lvl="1" marL="914400" rtl="0">
              <a:spcBef>
                <a:spcPts val="600"/>
              </a:spcBef>
              <a:spcAft>
                <a:spcPts val="0"/>
              </a:spcAft>
              <a:buSzPts val="2000"/>
              <a:buChar char="❏"/>
              <a:defRPr/>
            </a:lvl2pPr>
            <a:lvl3pPr indent="-355600" lvl="2" marL="1371600" rtl="0">
              <a:spcBef>
                <a:spcPts val="600"/>
              </a:spcBef>
              <a:spcAft>
                <a:spcPts val="0"/>
              </a:spcAft>
              <a:buSzPts val="2000"/>
              <a:buChar char="❏"/>
              <a:defRPr/>
            </a:lvl3pPr>
            <a:lvl4pPr indent="-355600" lvl="3" marL="1828800" rtl="0">
              <a:spcBef>
                <a:spcPts val="600"/>
              </a:spcBef>
              <a:spcAft>
                <a:spcPts val="0"/>
              </a:spcAft>
              <a:buSzPts val="2000"/>
              <a:buChar char="❏"/>
              <a:defRPr/>
            </a:lvl4pPr>
            <a:lvl5pPr indent="-355600" lvl="4" marL="2286000" rtl="0">
              <a:spcBef>
                <a:spcPts val="600"/>
              </a:spcBef>
              <a:spcAft>
                <a:spcPts val="0"/>
              </a:spcAft>
              <a:buSzPts val="2000"/>
              <a:buChar char="❏"/>
              <a:defRPr/>
            </a:lvl5pPr>
            <a:lvl6pPr indent="-355600" lvl="5" marL="2743200" rtl="0">
              <a:spcBef>
                <a:spcPts val="600"/>
              </a:spcBef>
              <a:spcAft>
                <a:spcPts val="0"/>
              </a:spcAft>
              <a:buSzPts val="2000"/>
              <a:buChar char="❏"/>
              <a:defRPr/>
            </a:lvl6pPr>
            <a:lvl7pPr indent="-355600" lvl="6" marL="3200400" rtl="0">
              <a:spcBef>
                <a:spcPts val="600"/>
              </a:spcBef>
              <a:spcAft>
                <a:spcPts val="0"/>
              </a:spcAft>
              <a:buSzPts val="2000"/>
              <a:buChar char="❏"/>
              <a:defRPr/>
            </a:lvl7pPr>
            <a:lvl8pPr indent="-355600" lvl="7" marL="3657600" rtl="0">
              <a:spcBef>
                <a:spcPts val="600"/>
              </a:spcBef>
              <a:spcAft>
                <a:spcPts val="0"/>
              </a:spcAft>
              <a:buSzPts val="2000"/>
              <a:buChar char="❏"/>
              <a:defRPr/>
            </a:lvl8pPr>
            <a:lvl9pPr indent="-355600" lvl="8" marL="4114800" rtl="0">
              <a:spcBef>
                <a:spcPts val="600"/>
              </a:spcBef>
              <a:spcAft>
                <a:spcPts val="0"/>
              </a:spcAft>
              <a:buSzPts val="2000"/>
              <a:buChar char="❏"/>
              <a:defRPr/>
            </a:lvl9pPr>
          </a:lstStyle>
          <a:p/>
        </p:txBody>
      </p:sp>
      <p:sp>
        <p:nvSpPr>
          <p:cNvPr id="171" name="Google Shape;171;p6"/>
          <p:cNvSpPr txBox="1"/>
          <p:nvPr>
            <p:ph idx="2" type="body"/>
          </p:nvPr>
        </p:nvSpPr>
        <p:spPr>
          <a:xfrm>
            <a:off x="4780150" y="1524375"/>
            <a:ext cx="3587400" cy="3077100"/>
          </a:xfrm>
          <a:prstGeom prst="rect">
            <a:avLst/>
          </a:prstGeom>
        </p:spPr>
        <p:txBody>
          <a:bodyPr anchorCtr="0" anchor="t" bIns="0" lIns="0" spcFirstLastPara="1" rIns="0" wrap="square" tIns="0">
            <a:noAutofit/>
          </a:bodyPr>
          <a:lstStyle>
            <a:lvl1pPr indent="-355600" lvl="0" marL="457200" rtl="0">
              <a:spcBef>
                <a:spcPts val="600"/>
              </a:spcBef>
              <a:spcAft>
                <a:spcPts val="0"/>
              </a:spcAft>
              <a:buSzPts val="2000"/>
              <a:buChar char="❑"/>
              <a:defRPr/>
            </a:lvl1pPr>
            <a:lvl2pPr indent="-355600" lvl="1" marL="914400" rtl="0">
              <a:spcBef>
                <a:spcPts val="600"/>
              </a:spcBef>
              <a:spcAft>
                <a:spcPts val="0"/>
              </a:spcAft>
              <a:buSzPts val="2000"/>
              <a:buChar char="❏"/>
              <a:defRPr/>
            </a:lvl2pPr>
            <a:lvl3pPr indent="-355600" lvl="2" marL="1371600" rtl="0">
              <a:spcBef>
                <a:spcPts val="600"/>
              </a:spcBef>
              <a:spcAft>
                <a:spcPts val="0"/>
              </a:spcAft>
              <a:buSzPts val="2000"/>
              <a:buChar char="❏"/>
              <a:defRPr/>
            </a:lvl3pPr>
            <a:lvl4pPr indent="-355600" lvl="3" marL="1828800" rtl="0">
              <a:spcBef>
                <a:spcPts val="600"/>
              </a:spcBef>
              <a:spcAft>
                <a:spcPts val="0"/>
              </a:spcAft>
              <a:buSzPts val="2000"/>
              <a:buChar char="❏"/>
              <a:defRPr/>
            </a:lvl4pPr>
            <a:lvl5pPr indent="-355600" lvl="4" marL="2286000" rtl="0">
              <a:spcBef>
                <a:spcPts val="600"/>
              </a:spcBef>
              <a:spcAft>
                <a:spcPts val="0"/>
              </a:spcAft>
              <a:buSzPts val="2000"/>
              <a:buChar char="❏"/>
              <a:defRPr/>
            </a:lvl5pPr>
            <a:lvl6pPr indent="-355600" lvl="5" marL="2743200" rtl="0">
              <a:spcBef>
                <a:spcPts val="600"/>
              </a:spcBef>
              <a:spcAft>
                <a:spcPts val="0"/>
              </a:spcAft>
              <a:buSzPts val="2000"/>
              <a:buChar char="❏"/>
              <a:defRPr/>
            </a:lvl6pPr>
            <a:lvl7pPr indent="-355600" lvl="6" marL="3200400" rtl="0">
              <a:spcBef>
                <a:spcPts val="600"/>
              </a:spcBef>
              <a:spcAft>
                <a:spcPts val="0"/>
              </a:spcAft>
              <a:buSzPts val="2000"/>
              <a:buChar char="❏"/>
              <a:defRPr/>
            </a:lvl7pPr>
            <a:lvl8pPr indent="-355600" lvl="7" marL="3657600" rtl="0">
              <a:spcBef>
                <a:spcPts val="600"/>
              </a:spcBef>
              <a:spcAft>
                <a:spcPts val="0"/>
              </a:spcAft>
              <a:buSzPts val="2000"/>
              <a:buChar char="❏"/>
              <a:defRPr/>
            </a:lvl8pPr>
            <a:lvl9pPr indent="-355600" lvl="8" marL="4114800" rtl="0">
              <a:spcBef>
                <a:spcPts val="600"/>
              </a:spcBef>
              <a:spcAft>
                <a:spcPts val="0"/>
              </a:spcAft>
              <a:buSzPts val="2000"/>
              <a:buChar char="❏"/>
              <a:defRPr/>
            </a:lvl9pPr>
          </a:lstStyle>
          <a:p/>
        </p:txBody>
      </p:sp>
      <p:sp>
        <p:nvSpPr>
          <p:cNvPr id="172" name="Google Shape;172;p6"/>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73" name="Shape 173"/>
        <p:cNvGrpSpPr/>
        <p:nvPr/>
      </p:nvGrpSpPr>
      <p:grpSpPr>
        <a:xfrm>
          <a:off x="0" y="0"/>
          <a:ext cx="0" cy="0"/>
          <a:chOff x="0" y="0"/>
          <a:chExt cx="0" cy="0"/>
        </a:xfrm>
      </p:grpSpPr>
      <p:grpSp>
        <p:nvGrpSpPr>
          <p:cNvPr id="174" name="Google Shape;174;p7"/>
          <p:cNvGrpSpPr/>
          <p:nvPr/>
        </p:nvGrpSpPr>
        <p:grpSpPr>
          <a:xfrm flipH="1">
            <a:off x="4363774" y="-3213"/>
            <a:ext cx="4780226" cy="2116171"/>
            <a:chOff x="0" y="0"/>
            <a:chExt cx="5072935" cy="2245751"/>
          </a:xfrm>
        </p:grpSpPr>
        <p:pic>
          <p:nvPicPr>
            <p:cNvPr id="175" name="Google Shape;175;p7"/>
            <p:cNvPicPr preferRelativeResize="0"/>
            <p:nvPr/>
          </p:nvPicPr>
          <p:blipFill>
            <a:blip r:embed="rId2">
              <a:alphaModFix/>
            </a:blip>
            <a:stretch>
              <a:fillRect/>
            </a:stretch>
          </p:blipFill>
          <p:spPr>
            <a:xfrm>
              <a:off x="0" y="1693130"/>
              <a:ext cx="845548" cy="552621"/>
            </a:xfrm>
            <a:prstGeom prst="rect">
              <a:avLst/>
            </a:prstGeom>
            <a:noFill/>
            <a:ln>
              <a:noFill/>
            </a:ln>
          </p:spPr>
        </p:pic>
        <p:pic>
          <p:nvPicPr>
            <p:cNvPr id="176" name="Google Shape;176;p7"/>
            <p:cNvPicPr preferRelativeResize="0"/>
            <p:nvPr/>
          </p:nvPicPr>
          <p:blipFill>
            <a:blip r:embed="rId2">
              <a:alphaModFix/>
            </a:blip>
            <a:stretch>
              <a:fillRect/>
            </a:stretch>
          </p:blipFill>
          <p:spPr>
            <a:xfrm>
              <a:off x="422766" y="1270348"/>
              <a:ext cx="845548" cy="552621"/>
            </a:xfrm>
            <a:prstGeom prst="rect">
              <a:avLst/>
            </a:prstGeom>
            <a:noFill/>
            <a:ln>
              <a:noFill/>
            </a:ln>
          </p:spPr>
        </p:pic>
        <p:grpSp>
          <p:nvGrpSpPr>
            <p:cNvPr id="177" name="Google Shape;177;p7"/>
            <p:cNvGrpSpPr/>
            <p:nvPr/>
          </p:nvGrpSpPr>
          <p:grpSpPr>
            <a:xfrm>
              <a:off x="0" y="846565"/>
              <a:ext cx="3381962" cy="552621"/>
              <a:chOff x="0" y="0"/>
              <a:chExt cx="5487525" cy="896675"/>
            </a:xfrm>
          </p:grpSpPr>
          <p:pic>
            <p:nvPicPr>
              <p:cNvPr id="178" name="Google Shape;178;p7"/>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79" name="Google Shape;179;p7"/>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80" name="Google Shape;180;p7"/>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81" name="Google Shape;181;p7"/>
            <p:cNvGrpSpPr/>
            <p:nvPr/>
          </p:nvGrpSpPr>
          <p:grpSpPr>
            <a:xfrm>
              <a:off x="422766" y="423783"/>
              <a:ext cx="4650168" cy="552621"/>
              <a:chOff x="0" y="0"/>
              <a:chExt cx="7545300" cy="896675"/>
            </a:xfrm>
          </p:grpSpPr>
          <p:pic>
            <p:nvPicPr>
              <p:cNvPr id="182" name="Google Shape;182;p7"/>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83" name="Google Shape;183;p7"/>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84" name="Google Shape;184;p7"/>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85" name="Google Shape;185;p7"/>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186" name="Google Shape;186;p7"/>
            <p:cNvGrpSpPr/>
            <p:nvPr/>
          </p:nvGrpSpPr>
          <p:grpSpPr>
            <a:xfrm>
              <a:off x="0" y="0"/>
              <a:ext cx="4650168" cy="552621"/>
              <a:chOff x="0" y="0"/>
              <a:chExt cx="7545300" cy="896675"/>
            </a:xfrm>
          </p:grpSpPr>
          <p:pic>
            <p:nvPicPr>
              <p:cNvPr id="187" name="Google Shape;187;p7"/>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88" name="Google Shape;188;p7"/>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89" name="Google Shape;189;p7"/>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90" name="Google Shape;190;p7"/>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191" name="Google Shape;191;p7"/>
          <p:cNvGrpSpPr/>
          <p:nvPr/>
        </p:nvGrpSpPr>
        <p:grpSpPr>
          <a:xfrm flipH="1">
            <a:off x="6" y="3953174"/>
            <a:ext cx="2390164" cy="1318453"/>
            <a:chOff x="6607482" y="3879952"/>
            <a:chExt cx="2536521" cy="1399186"/>
          </a:xfrm>
        </p:grpSpPr>
        <p:grpSp>
          <p:nvGrpSpPr>
            <p:cNvPr id="192" name="Google Shape;192;p7"/>
            <p:cNvGrpSpPr/>
            <p:nvPr/>
          </p:nvGrpSpPr>
          <p:grpSpPr>
            <a:xfrm>
              <a:off x="6607482" y="4726517"/>
              <a:ext cx="2113755" cy="552621"/>
              <a:chOff x="2057775" y="0"/>
              <a:chExt cx="3429750" cy="896675"/>
            </a:xfrm>
          </p:grpSpPr>
          <p:pic>
            <p:nvPicPr>
              <p:cNvPr id="193" name="Google Shape;193;p7"/>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94" name="Google Shape;194;p7"/>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95" name="Google Shape;195;p7"/>
            <p:cNvGrpSpPr/>
            <p:nvPr/>
          </p:nvGrpSpPr>
          <p:grpSpPr>
            <a:xfrm>
              <a:off x="7030248" y="4303735"/>
              <a:ext cx="2113755" cy="552621"/>
              <a:chOff x="2057775" y="0"/>
              <a:chExt cx="3429750" cy="896675"/>
            </a:xfrm>
          </p:grpSpPr>
          <p:pic>
            <p:nvPicPr>
              <p:cNvPr id="196" name="Google Shape;196;p7"/>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97" name="Google Shape;197;p7"/>
              <p:cNvPicPr preferRelativeResize="0"/>
              <p:nvPr/>
            </p:nvPicPr>
            <p:blipFill>
              <a:blip r:embed="rId2">
                <a:alphaModFix/>
              </a:blip>
              <a:stretch>
                <a:fillRect/>
              </a:stretch>
            </p:blipFill>
            <p:spPr>
              <a:xfrm>
                <a:off x="4115550" y="0"/>
                <a:ext cx="1371975" cy="896675"/>
              </a:xfrm>
              <a:prstGeom prst="rect">
                <a:avLst/>
              </a:prstGeom>
              <a:noFill/>
              <a:ln>
                <a:noFill/>
              </a:ln>
            </p:spPr>
          </p:pic>
        </p:grpSp>
        <p:pic>
          <p:nvPicPr>
            <p:cNvPr id="198" name="Google Shape;198;p7"/>
            <p:cNvPicPr preferRelativeResize="0"/>
            <p:nvPr/>
          </p:nvPicPr>
          <p:blipFill>
            <a:blip r:embed="rId2">
              <a:alphaModFix/>
            </a:blip>
            <a:stretch>
              <a:fillRect/>
            </a:stretch>
          </p:blipFill>
          <p:spPr>
            <a:xfrm>
              <a:off x="7875688" y="3879952"/>
              <a:ext cx="845548" cy="552621"/>
            </a:xfrm>
            <a:prstGeom prst="rect">
              <a:avLst/>
            </a:prstGeom>
            <a:noFill/>
            <a:ln>
              <a:noFill/>
            </a:ln>
          </p:spPr>
        </p:pic>
      </p:grpSp>
      <p:sp>
        <p:nvSpPr>
          <p:cNvPr id="199" name="Google Shape;199;p7"/>
          <p:cNvSpPr txBox="1"/>
          <p:nvPr>
            <p:ph type="title"/>
          </p:nvPr>
        </p:nvSpPr>
        <p:spPr>
          <a:xfrm>
            <a:off x="776450" y="402700"/>
            <a:ext cx="3587400" cy="856800"/>
          </a:xfrm>
          <a:prstGeom prst="rect">
            <a:avLst/>
          </a:prstGeom>
        </p:spPr>
        <p:txBody>
          <a:bodyPr anchorCtr="0" anchor="b" bIns="0" lIns="0" spcFirstLastPara="1" rIns="0" wrap="square" tIns="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200" name="Google Shape;200;p7"/>
          <p:cNvSpPr txBox="1"/>
          <p:nvPr>
            <p:ph idx="1" type="body"/>
          </p:nvPr>
        </p:nvSpPr>
        <p:spPr>
          <a:xfrm>
            <a:off x="776450" y="1524375"/>
            <a:ext cx="2327700" cy="30771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600"/>
              </a:spcBef>
              <a:spcAft>
                <a:spcPts val="0"/>
              </a:spcAft>
              <a:buSzPts val="1600"/>
              <a:buChar char="❏"/>
              <a:defRPr sz="1600"/>
            </a:lvl2pPr>
            <a:lvl3pPr indent="-330200" lvl="2" marL="1371600" rtl="0">
              <a:spcBef>
                <a:spcPts val="600"/>
              </a:spcBef>
              <a:spcAft>
                <a:spcPts val="0"/>
              </a:spcAft>
              <a:buSzPts val="1600"/>
              <a:buChar char="❏"/>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0"/>
              </a:spcAft>
              <a:buSzPts val="1600"/>
              <a:buChar char="❏"/>
              <a:defRPr sz="1600"/>
            </a:lvl9pPr>
          </a:lstStyle>
          <a:p/>
        </p:txBody>
      </p:sp>
      <p:sp>
        <p:nvSpPr>
          <p:cNvPr id="201" name="Google Shape;201;p7"/>
          <p:cNvSpPr txBox="1"/>
          <p:nvPr>
            <p:ph idx="2" type="body"/>
          </p:nvPr>
        </p:nvSpPr>
        <p:spPr>
          <a:xfrm>
            <a:off x="3376062" y="1524375"/>
            <a:ext cx="2327700" cy="30771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600"/>
              </a:spcBef>
              <a:spcAft>
                <a:spcPts val="0"/>
              </a:spcAft>
              <a:buSzPts val="1600"/>
              <a:buChar char="❏"/>
              <a:defRPr sz="1600"/>
            </a:lvl2pPr>
            <a:lvl3pPr indent="-330200" lvl="2" marL="1371600" rtl="0">
              <a:spcBef>
                <a:spcPts val="600"/>
              </a:spcBef>
              <a:spcAft>
                <a:spcPts val="0"/>
              </a:spcAft>
              <a:buSzPts val="1600"/>
              <a:buChar char="❏"/>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0"/>
              </a:spcAft>
              <a:buSzPts val="1600"/>
              <a:buChar char="❏"/>
              <a:defRPr sz="1600"/>
            </a:lvl9pPr>
          </a:lstStyle>
          <a:p/>
        </p:txBody>
      </p:sp>
      <p:sp>
        <p:nvSpPr>
          <p:cNvPr id="202" name="Google Shape;202;p7"/>
          <p:cNvSpPr txBox="1"/>
          <p:nvPr>
            <p:ph idx="3" type="body"/>
          </p:nvPr>
        </p:nvSpPr>
        <p:spPr>
          <a:xfrm>
            <a:off x="5975674" y="1524375"/>
            <a:ext cx="2327700" cy="30771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600"/>
              </a:spcBef>
              <a:spcAft>
                <a:spcPts val="0"/>
              </a:spcAft>
              <a:buSzPts val="1600"/>
              <a:buChar char="❏"/>
              <a:defRPr sz="1600"/>
            </a:lvl2pPr>
            <a:lvl3pPr indent="-330200" lvl="2" marL="1371600" rtl="0">
              <a:spcBef>
                <a:spcPts val="600"/>
              </a:spcBef>
              <a:spcAft>
                <a:spcPts val="0"/>
              </a:spcAft>
              <a:buSzPts val="1600"/>
              <a:buChar char="❏"/>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0"/>
              </a:spcAft>
              <a:buSzPts val="1600"/>
              <a:buChar char="❏"/>
              <a:defRPr sz="1600"/>
            </a:lvl9pPr>
          </a:lstStyle>
          <a:p/>
        </p:txBody>
      </p:sp>
      <p:sp>
        <p:nvSpPr>
          <p:cNvPr id="203" name="Google Shape;203;p7"/>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4" name="Shape 204"/>
        <p:cNvGrpSpPr/>
        <p:nvPr/>
      </p:nvGrpSpPr>
      <p:grpSpPr>
        <a:xfrm>
          <a:off x="0" y="0"/>
          <a:ext cx="0" cy="0"/>
          <a:chOff x="0" y="0"/>
          <a:chExt cx="0" cy="0"/>
        </a:xfrm>
      </p:grpSpPr>
      <p:grpSp>
        <p:nvGrpSpPr>
          <p:cNvPr id="205" name="Google Shape;205;p8"/>
          <p:cNvGrpSpPr/>
          <p:nvPr/>
        </p:nvGrpSpPr>
        <p:grpSpPr>
          <a:xfrm flipH="1">
            <a:off x="4363774" y="-3213"/>
            <a:ext cx="4780226" cy="2116171"/>
            <a:chOff x="0" y="0"/>
            <a:chExt cx="5072935" cy="2245751"/>
          </a:xfrm>
        </p:grpSpPr>
        <p:pic>
          <p:nvPicPr>
            <p:cNvPr id="206" name="Google Shape;206;p8"/>
            <p:cNvPicPr preferRelativeResize="0"/>
            <p:nvPr/>
          </p:nvPicPr>
          <p:blipFill>
            <a:blip r:embed="rId2">
              <a:alphaModFix/>
            </a:blip>
            <a:stretch>
              <a:fillRect/>
            </a:stretch>
          </p:blipFill>
          <p:spPr>
            <a:xfrm>
              <a:off x="0" y="1693130"/>
              <a:ext cx="845548" cy="552621"/>
            </a:xfrm>
            <a:prstGeom prst="rect">
              <a:avLst/>
            </a:prstGeom>
            <a:noFill/>
            <a:ln>
              <a:noFill/>
            </a:ln>
          </p:spPr>
        </p:pic>
        <p:pic>
          <p:nvPicPr>
            <p:cNvPr id="207" name="Google Shape;207;p8"/>
            <p:cNvPicPr preferRelativeResize="0"/>
            <p:nvPr/>
          </p:nvPicPr>
          <p:blipFill>
            <a:blip r:embed="rId2">
              <a:alphaModFix/>
            </a:blip>
            <a:stretch>
              <a:fillRect/>
            </a:stretch>
          </p:blipFill>
          <p:spPr>
            <a:xfrm>
              <a:off x="422766" y="1270348"/>
              <a:ext cx="845548" cy="552621"/>
            </a:xfrm>
            <a:prstGeom prst="rect">
              <a:avLst/>
            </a:prstGeom>
            <a:noFill/>
            <a:ln>
              <a:noFill/>
            </a:ln>
          </p:spPr>
        </p:pic>
        <p:grpSp>
          <p:nvGrpSpPr>
            <p:cNvPr id="208" name="Google Shape;208;p8"/>
            <p:cNvGrpSpPr/>
            <p:nvPr/>
          </p:nvGrpSpPr>
          <p:grpSpPr>
            <a:xfrm>
              <a:off x="0" y="846565"/>
              <a:ext cx="3381962" cy="552621"/>
              <a:chOff x="0" y="0"/>
              <a:chExt cx="5487525" cy="896675"/>
            </a:xfrm>
          </p:grpSpPr>
          <p:pic>
            <p:nvPicPr>
              <p:cNvPr id="209" name="Google Shape;209;p8"/>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10" name="Google Shape;210;p8"/>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11" name="Google Shape;211;p8"/>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212" name="Google Shape;212;p8"/>
            <p:cNvGrpSpPr/>
            <p:nvPr/>
          </p:nvGrpSpPr>
          <p:grpSpPr>
            <a:xfrm>
              <a:off x="422766" y="423783"/>
              <a:ext cx="4650168" cy="552621"/>
              <a:chOff x="0" y="0"/>
              <a:chExt cx="7545300" cy="896675"/>
            </a:xfrm>
          </p:grpSpPr>
          <p:pic>
            <p:nvPicPr>
              <p:cNvPr id="213" name="Google Shape;213;p8"/>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14" name="Google Shape;214;p8"/>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15" name="Google Shape;215;p8"/>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16" name="Google Shape;216;p8"/>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217" name="Google Shape;217;p8"/>
            <p:cNvGrpSpPr/>
            <p:nvPr/>
          </p:nvGrpSpPr>
          <p:grpSpPr>
            <a:xfrm>
              <a:off x="0" y="0"/>
              <a:ext cx="4650168" cy="552621"/>
              <a:chOff x="0" y="0"/>
              <a:chExt cx="7545300" cy="896675"/>
            </a:xfrm>
          </p:grpSpPr>
          <p:pic>
            <p:nvPicPr>
              <p:cNvPr id="218" name="Google Shape;218;p8"/>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19" name="Google Shape;219;p8"/>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20" name="Google Shape;220;p8"/>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21" name="Google Shape;221;p8"/>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222" name="Google Shape;222;p8"/>
          <p:cNvGrpSpPr/>
          <p:nvPr/>
        </p:nvGrpSpPr>
        <p:grpSpPr>
          <a:xfrm flipH="1">
            <a:off x="6" y="3953174"/>
            <a:ext cx="2390164" cy="1318453"/>
            <a:chOff x="6607482" y="3879952"/>
            <a:chExt cx="2536521" cy="1399186"/>
          </a:xfrm>
        </p:grpSpPr>
        <p:grpSp>
          <p:nvGrpSpPr>
            <p:cNvPr id="223" name="Google Shape;223;p8"/>
            <p:cNvGrpSpPr/>
            <p:nvPr/>
          </p:nvGrpSpPr>
          <p:grpSpPr>
            <a:xfrm>
              <a:off x="6607482" y="4726517"/>
              <a:ext cx="2113755" cy="552621"/>
              <a:chOff x="2057775" y="0"/>
              <a:chExt cx="3429750" cy="896675"/>
            </a:xfrm>
          </p:grpSpPr>
          <p:pic>
            <p:nvPicPr>
              <p:cNvPr id="224" name="Google Shape;224;p8"/>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25" name="Google Shape;225;p8"/>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226" name="Google Shape;226;p8"/>
            <p:cNvGrpSpPr/>
            <p:nvPr/>
          </p:nvGrpSpPr>
          <p:grpSpPr>
            <a:xfrm>
              <a:off x="7030248" y="4303735"/>
              <a:ext cx="2113755" cy="552621"/>
              <a:chOff x="2057775" y="0"/>
              <a:chExt cx="3429750" cy="896675"/>
            </a:xfrm>
          </p:grpSpPr>
          <p:pic>
            <p:nvPicPr>
              <p:cNvPr id="227" name="Google Shape;227;p8"/>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28" name="Google Shape;228;p8"/>
              <p:cNvPicPr preferRelativeResize="0"/>
              <p:nvPr/>
            </p:nvPicPr>
            <p:blipFill>
              <a:blip r:embed="rId2">
                <a:alphaModFix/>
              </a:blip>
              <a:stretch>
                <a:fillRect/>
              </a:stretch>
            </p:blipFill>
            <p:spPr>
              <a:xfrm>
                <a:off x="4115550" y="0"/>
                <a:ext cx="1371975" cy="896675"/>
              </a:xfrm>
              <a:prstGeom prst="rect">
                <a:avLst/>
              </a:prstGeom>
              <a:noFill/>
              <a:ln>
                <a:noFill/>
              </a:ln>
            </p:spPr>
          </p:pic>
        </p:grpSp>
        <p:pic>
          <p:nvPicPr>
            <p:cNvPr id="229" name="Google Shape;229;p8"/>
            <p:cNvPicPr preferRelativeResize="0"/>
            <p:nvPr/>
          </p:nvPicPr>
          <p:blipFill>
            <a:blip r:embed="rId2">
              <a:alphaModFix/>
            </a:blip>
            <a:stretch>
              <a:fillRect/>
            </a:stretch>
          </p:blipFill>
          <p:spPr>
            <a:xfrm>
              <a:off x="7875688" y="3879952"/>
              <a:ext cx="845548" cy="552621"/>
            </a:xfrm>
            <a:prstGeom prst="rect">
              <a:avLst/>
            </a:prstGeom>
            <a:noFill/>
            <a:ln>
              <a:noFill/>
            </a:ln>
          </p:spPr>
        </p:pic>
      </p:grpSp>
      <p:sp>
        <p:nvSpPr>
          <p:cNvPr id="230" name="Google Shape;230;p8"/>
          <p:cNvSpPr txBox="1"/>
          <p:nvPr>
            <p:ph type="title"/>
          </p:nvPr>
        </p:nvSpPr>
        <p:spPr>
          <a:xfrm>
            <a:off x="776450" y="402700"/>
            <a:ext cx="3587400" cy="856800"/>
          </a:xfrm>
          <a:prstGeom prst="rect">
            <a:avLst/>
          </a:prstGeom>
        </p:spPr>
        <p:txBody>
          <a:bodyPr anchorCtr="0" anchor="b" bIns="0" lIns="0" spcFirstLastPara="1" rIns="0" wrap="square" tIns="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231" name="Google Shape;231;p8"/>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32" name="Shape 232"/>
        <p:cNvGrpSpPr/>
        <p:nvPr/>
      </p:nvGrpSpPr>
      <p:grpSpPr>
        <a:xfrm>
          <a:off x="0" y="0"/>
          <a:ext cx="0" cy="0"/>
          <a:chOff x="0" y="0"/>
          <a:chExt cx="0" cy="0"/>
        </a:xfrm>
      </p:grpSpPr>
      <p:grpSp>
        <p:nvGrpSpPr>
          <p:cNvPr id="233" name="Google Shape;233;p9"/>
          <p:cNvGrpSpPr/>
          <p:nvPr/>
        </p:nvGrpSpPr>
        <p:grpSpPr>
          <a:xfrm flipH="1">
            <a:off x="4363774" y="-3213"/>
            <a:ext cx="4780226" cy="2116171"/>
            <a:chOff x="0" y="0"/>
            <a:chExt cx="5072935" cy="2245751"/>
          </a:xfrm>
        </p:grpSpPr>
        <p:pic>
          <p:nvPicPr>
            <p:cNvPr id="234" name="Google Shape;234;p9"/>
            <p:cNvPicPr preferRelativeResize="0"/>
            <p:nvPr/>
          </p:nvPicPr>
          <p:blipFill>
            <a:blip r:embed="rId2">
              <a:alphaModFix/>
            </a:blip>
            <a:stretch>
              <a:fillRect/>
            </a:stretch>
          </p:blipFill>
          <p:spPr>
            <a:xfrm>
              <a:off x="0" y="1693130"/>
              <a:ext cx="845548" cy="552621"/>
            </a:xfrm>
            <a:prstGeom prst="rect">
              <a:avLst/>
            </a:prstGeom>
            <a:noFill/>
            <a:ln>
              <a:noFill/>
            </a:ln>
          </p:spPr>
        </p:pic>
        <p:pic>
          <p:nvPicPr>
            <p:cNvPr id="235" name="Google Shape;235;p9"/>
            <p:cNvPicPr preferRelativeResize="0"/>
            <p:nvPr/>
          </p:nvPicPr>
          <p:blipFill>
            <a:blip r:embed="rId2">
              <a:alphaModFix/>
            </a:blip>
            <a:stretch>
              <a:fillRect/>
            </a:stretch>
          </p:blipFill>
          <p:spPr>
            <a:xfrm>
              <a:off x="422766" y="1270348"/>
              <a:ext cx="845548" cy="552621"/>
            </a:xfrm>
            <a:prstGeom prst="rect">
              <a:avLst/>
            </a:prstGeom>
            <a:noFill/>
            <a:ln>
              <a:noFill/>
            </a:ln>
          </p:spPr>
        </p:pic>
        <p:grpSp>
          <p:nvGrpSpPr>
            <p:cNvPr id="236" name="Google Shape;236;p9"/>
            <p:cNvGrpSpPr/>
            <p:nvPr/>
          </p:nvGrpSpPr>
          <p:grpSpPr>
            <a:xfrm>
              <a:off x="0" y="846565"/>
              <a:ext cx="3381962" cy="552621"/>
              <a:chOff x="0" y="0"/>
              <a:chExt cx="5487525" cy="896675"/>
            </a:xfrm>
          </p:grpSpPr>
          <p:pic>
            <p:nvPicPr>
              <p:cNvPr id="237" name="Google Shape;237;p9"/>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38" name="Google Shape;238;p9"/>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39" name="Google Shape;239;p9"/>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240" name="Google Shape;240;p9"/>
            <p:cNvGrpSpPr/>
            <p:nvPr/>
          </p:nvGrpSpPr>
          <p:grpSpPr>
            <a:xfrm>
              <a:off x="422766" y="423783"/>
              <a:ext cx="4650168" cy="552621"/>
              <a:chOff x="0" y="0"/>
              <a:chExt cx="7545300" cy="896675"/>
            </a:xfrm>
          </p:grpSpPr>
          <p:pic>
            <p:nvPicPr>
              <p:cNvPr id="241" name="Google Shape;241;p9"/>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42" name="Google Shape;242;p9"/>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43" name="Google Shape;243;p9"/>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44" name="Google Shape;244;p9"/>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245" name="Google Shape;245;p9"/>
            <p:cNvGrpSpPr/>
            <p:nvPr/>
          </p:nvGrpSpPr>
          <p:grpSpPr>
            <a:xfrm>
              <a:off x="0" y="0"/>
              <a:ext cx="4650168" cy="552621"/>
              <a:chOff x="0" y="0"/>
              <a:chExt cx="7545300" cy="896675"/>
            </a:xfrm>
          </p:grpSpPr>
          <p:pic>
            <p:nvPicPr>
              <p:cNvPr id="246" name="Google Shape;246;p9"/>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47" name="Google Shape;247;p9"/>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48" name="Google Shape;248;p9"/>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49" name="Google Shape;249;p9"/>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250" name="Google Shape;250;p9"/>
          <p:cNvGrpSpPr/>
          <p:nvPr/>
        </p:nvGrpSpPr>
        <p:grpSpPr>
          <a:xfrm flipH="1">
            <a:off x="6" y="3953174"/>
            <a:ext cx="2390164" cy="1318453"/>
            <a:chOff x="6607482" y="3879952"/>
            <a:chExt cx="2536521" cy="1399186"/>
          </a:xfrm>
        </p:grpSpPr>
        <p:grpSp>
          <p:nvGrpSpPr>
            <p:cNvPr id="251" name="Google Shape;251;p9"/>
            <p:cNvGrpSpPr/>
            <p:nvPr/>
          </p:nvGrpSpPr>
          <p:grpSpPr>
            <a:xfrm>
              <a:off x="6607482" y="4726517"/>
              <a:ext cx="2113755" cy="552621"/>
              <a:chOff x="2057775" y="0"/>
              <a:chExt cx="3429750" cy="896675"/>
            </a:xfrm>
          </p:grpSpPr>
          <p:pic>
            <p:nvPicPr>
              <p:cNvPr id="252" name="Google Shape;252;p9"/>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53" name="Google Shape;253;p9"/>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254" name="Google Shape;254;p9"/>
            <p:cNvGrpSpPr/>
            <p:nvPr/>
          </p:nvGrpSpPr>
          <p:grpSpPr>
            <a:xfrm>
              <a:off x="7030248" y="4303735"/>
              <a:ext cx="2113755" cy="552621"/>
              <a:chOff x="2057775" y="0"/>
              <a:chExt cx="3429750" cy="896675"/>
            </a:xfrm>
          </p:grpSpPr>
          <p:pic>
            <p:nvPicPr>
              <p:cNvPr id="255" name="Google Shape;255;p9"/>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56" name="Google Shape;256;p9"/>
              <p:cNvPicPr preferRelativeResize="0"/>
              <p:nvPr/>
            </p:nvPicPr>
            <p:blipFill>
              <a:blip r:embed="rId2">
                <a:alphaModFix/>
              </a:blip>
              <a:stretch>
                <a:fillRect/>
              </a:stretch>
            </p:blipFill>
            <p:spPr>
              <a:xfrm>
                <a:off x="4115550" y="0"/>
                <a:ext cx="1371975" cy="896675"/>
              </a:xfrm>
              <a:prstGeom prst="rect">
                <a:avLst/>
              </a:prstGeom>
              <a:noFill/>
              <a:ln>
                <a:noFill/>
              </a:ln>
            </p:spPr>
          </p:pic>
        </p:grpSp>
        <p:pic>
          <p:nvPicPr>
            <p:cNvPr id="257" name="Google Shape;257;p9"/>
            <p:cNvPicPr preferRelativeResize="0"/>
            <p:nvPr/>
          </p:nvPicPr>
          <p:blipFill>
            <a:blip r:embed="rId2">
              <a:alphaModFix/>
            </a:blip>
            <a:stretch>
              <a:fillRect/>
            </a:stretch>
          </p:blipFill>
          <p:spPr>
            <a:xfrm>
              <a:off x="7875688" y="3879952"/>
              <a:ext cx="845548" cy="552621"/>
            </a:xfrm>
            <a:prstGeom prst="rect">
              <a:avLst/>
            </a:prstGeom>
            <a:noFill/>
            <a:ln>
              <a:noFill/>
            </a:ln>
          </p:spPr>
        </p:pic>
      </p:grpSp>
      <p:sp>
        <p:nvSpPr>
          <p:cNvPr id="258" name="Google Shape;258;p9"/>
          <p:cNvSpPr txBox="1"/>
          <p:nvPr>
            <p:ph idx="1" type="body"/>
          </p:nvPr>
        </p:nvSpPr>
        <p:spPr>
          <a:xfrm>
            <a:off x="1288075" y="3945179"/>
            <a:ext cx="6483900" cy="519600"/>
          </a:xfrm>
          <a:prstGeom prst="rect">
            <a:avLst/>
          </a:prstGeom>
        </p:spPr>
        <p:txBody>
          <a:bodyPr anchorCtr="0" anchor="t" bIns="0" lIns="0" spcFirstLastPara="1" rIns="0" wrap="square" tIns="0">
            <a:noAutofit/>
          </a:bodyPr>
          <a:lstStyle>
            <a:lvl1pPr indent="-228600" lvl="0" marL="457200" rtl="0">
              <a:spcBef>
                <a:spcPts val="360"/>
              </a:spcBef>
              <a:spcAft>
                <a:spcPts val="0"/>
              </a:spcAft>
              <a:buSzPts val="1800"/>
              <a:buNone/>
              <a:defRPr sz="1800"/>
            </a:lvl1pPr>
          </a:lstStyle>
          <a:p/>
        </p:txBody>
      </p:sp>
      <p:sp>
        <p:nvSpPr>
          <p:cNvPr id="259" name="Google Shape;259;p9"/>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big emboss" type="blank">
  <p:cSld name="BLANK">
    <p:spTree>
      <p:nvGrpSpPr>
        <p:cNvPr id="260" name="Shape 260"/>
        <p:cNvGrpSpPr/>
        <p:nvPr/>
      </p:nvGrpSpPr>
      <p:grpSpPr>
        <a:xfrm>
          <a:off x="0" y="0"/>
          <a:ext cx="0" cy="0"/>
          <a:chOff x="0" y="0"/>
          <a:chExt cx="0" cy="0"/>
        </a:xfrm>
      </p:grpSpPr>
      <p:sp>
        <p:nvSpPr>
          <p:cNvPr id="261" name="Google Shape;261;p10"/>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262" name="Google Shape;262;p10"/>
          <p:cNvGrpSpPr/>
          <p:nvPr/>
        </p:nvGrpSpPr>
        <p:grpSpPr>
          <a:xfrm flipH="1">
            <a:off x="5714250" y="0"/>
            <a:ext cx="3429750" cy="3643925"/>
            <a:chOff x="0" y="0"/>
            <a:chExt cx="3429750" cy="3643925"/>
          </a:xfrm>
        </p:grpSpPr>
        <p:pic>
          <p:nvPicPr>
            <p:cNvPr id="263" name="Google Shape;263;p10"/>
            <p:cNvPicPr preferRelativeResize="0"/>
            <p:nvPr/>
          </p:nvPicPr>
          <p:blipFill>
            <a:blip r:embed="rId2">
              <a:alphaModFix/>
            </a:blip>
            <a:stretch>
              <a:fillRect/>
            </a:stretch>
          </p:blipFill>
          <p:spPr>
            <a:xfrm>
              <a:off x="0" y="2747250"/>
              <a:ext cx="1371975" cy="896675"/>
            </a:xfrm>
            <a:prstGeom prst="rect">
              <a:avLst/>
            </a:prstGeom>
            <a:noFill/>
            <a:ln>
              <a:noFill/>
            </a:ln>
          </p:spPr>
        </p:pic>
        <p:pic>
          <p:nvPicPr>
            <p:cNvPr id="264" name="Google Shape;264;p10"/>
            <p:cNvPicPr preferRelativeResize="0"/>
            <p:nvPr/>
          </p:nvPicPr>
          <p:blipFill>
            <a:blip r:embed="rId2">
              <a:alphaModFix/>
            </a:blip>
            <a:stretch>
              <a:fillRect/>
            </a:stretch>
          </p:blipFill>
          <p:spPr>
            <a:xfrm>
              <a:off x="685975" y="2061250"/>
              <a:ext cx="1371975" cy="896675"/>
            </a:xfrm>
            <a:prstGeom prst="rect">
              <a:avLst/>
            </a:prstGeom>
            <a:noFill/>
            <a:ln>
              <a:noFill/>
            </a:ln>
          </p:spPr>
        </p:pic>
        <p:pic>
          <p:nvPicPr>
            <p:cNvPr id="265" name="Google Shape;265;p10"/>
            <p:cNvPicPr preferRelativeResize="0"/>
            <p:nvPr/>
          </p:nvPicPr>
          <p:blipFill>
            <a:blip r:embed="rId2">
              <a:alphaModFix/>
            </a:blip>
            <a:stretch>
              <a:fillRect/>
            </a:stretch>
          </p:blipFill>
          <p:spPr>
            <a:xfrm>
              <a:off x="0" y="1373625"/>
              <a:ext cx="1371975" cy="896675"/>
            </a:xfrm>
            <a:prstGeom prst="rect">
              <a:avLst/>
            </a:prstGeom>
            <a:noFill/>
            <a:ln>
              <a:noFill/>
            </a:ln>
          </p:spPr>
        </p:pic>
        <p:pic>
          <p:nvPicPr>
            <p:cNvPr id="266" name="Google Shape;266;p10"/>
            <p:cNvPicPr preferRelativeResize="0"/>
            <p:nvPr/>
          </p:nvPicPr>
          <p:blipFill>
            <a:blip r:embed="rId2">
              <a:alphaModFix/>
            </a:blip>
            <a:stretch>
              <a:fillRect/>
            </a:stretch>
          </p:blipFill>
          <p:spPr>
            <a:xfrm>
              <a:off x="685975" y="687625"/>
              <a:ext cx="1371975" cy="896675"/>
            </a:xfrm>
            <a:prstGeom prst="rect">
              <a:avLst/>
            </a:prstGeom>
            <a:noFill/>
            <a:ln>
              <a:noFill/>
            </a:ln>
          </p:spPr>
        </p:pic>
        <p:grpSp>
          <p:nvGrpSpPr>
            <p:cNvPr id="267" name="Google Shape;267;p10"/>
            <p:cNvGrpSpPr/>
            <p:nvPr/>
          </p:nvGrpSpPr>
          <p:grpSpPr>
            <a:xfrm>
              <a:off x="0" y="0"/>
              <a:ext cx="3429750" cy="896675"/>
              <a:chOff x="0" y="0"/>
              <a:chExt cx="3429750" cy="896675"/>
            </a:xfrm>
          </p:grpSpPr>
          <p:pic>
            <p:nvPicPr>
              <p:cNvPr id="268" name="Google Shape;268;p10"/>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69" name="Google Shape;269;p10"/>
              <p:cNvPicPr preferRelativeResize="0"/>
              <p:nvPr/>
            </p:nvPicPr>
            <p:blipFill>
              <a:blip r:embed="rId2">
                <a:alphaModFix/>
              </a:blip>
              <a:stretch>
                <a:fillRect/>
              </a:stretch>
            </p:blipFill>
            <p:spPr>
              <a:xfrm>
                <a:off x="2057775" y="0"/>
                <a:ext cx="1371975" cy="896675"/>
              </a:xfrm>
              <a:prstGeom prst="rect">
                <a:avLst/>
              </a:prstGeom>
              <a:noFill/>
              <a:ln>
                <a:noFill/>
              </a:ln>
            </p:spPr>
          </p:pic>
        </p:grpSp>
      </p:grpSp>
      <p:grpSp>
        <p:nvGrpSpPr>
          <p:cNvPr id="270" name="Google Shape;270;p10"/>
          <p:cNvGrpSpPr/>
          <p:nvPr/>
        </p:nvGrpSpPr>
        <p:grpSpPr>
          <a:xfrm flipH="1">
            <a:off x="0" y="3095415"/>
            <a:ext cx="5487525" cy="2270300"/>
            <a:chOff x="2743750" y="2061250"/>
            <a:chExt cx="5487525" cy="2270300"/>
          </a:xfrm>
        </p:grpSpPr>
        <p:grpSp>
          <p:nvGrpSpPr>
            <p:cNvPr id="271" name="Google Shape;271;p10"/>
            <p:cNvGrpSpPr/>
            <p:nvPr/>
          </p:nvGrpSpPr>
          <p:grpSpPr>
            <a:xfrm>
              <a:off x="2743750" y="3434875"/>
              <a:ext cx="5487525" cy="896675"/>
              <a:chOff x="2057775" y="0"/>
              <a:chExt cx="5487525" cy="896675"/>
            </a:xfrm>
          </p:grpSpPr>
          <p:pic>
            <p:nvPicPr>
              <p:cNvPr id="272" name="Google Shape;272;p10"/>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73" name="Google Shape;273;p10"/>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74" name="Google Shape;274;p10"/>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275" name="Google Shape;275;p10"/>
            <p:cNvGrpSpPr/>
            <p:nvPr/>
          </p:nvGrpSpPr>
          <p:grpSpPr>
            <a:xfrm>
              <a:off x="4115550" y="2747250"/>
              <a:ext cx="3429750" cy="896675"/>
              <a:chOff x="4115550" y="0"/>
              <a:chExt cx="3429750" cy="896675"/>
            </a:xfrm>
          </p:grpSpPr>
          <p:pic>
            <p:nvPicPr>
              <p:cNvPr id="276" name="Google Shape;276;p10"/>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77" name="Google Shape;277;p10"/>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278" name="Google Shape;278;p10"/>
            <p:cNvPicPr preferRelativeResize="0"/>
            <p:nvPr/>
          </p:nvPicPr>
          <p:blipFill>
            <a:blip r:embed="rId2">
              <a:alphaModFix/>
            </a:blip>
            <a:stretch>
              <a:fillRect/>
            </a:stretch>
          </p:blipFill>
          <p:spPr>
            <a:xfrm>
              <a:off x="6859300" y="2061250"/>
              <a:ext cx="1371975" cy="896675"/>
            </a:xfrm>
            <a:prstGeom prst="rect">
              <a:avLst/>
            </a:prstGeom>
            <a:noFill/>
            <a:ln>
              <a:noFill/>
            </a:ln>
          </p:spPr>
        </p:pic>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chemeClr val="lt1"/>
            </a:gs>
            <a:gs pos="44000">
              <a:schemeClr val="lt2"/>
            </a:gs>
            <a:gs pos="72000">
              <a:schemeClr val="lt2"/>
            </a:gs>
            <a:gs pos="100000">
              <a:srgbClr val="D0D8E5"/>
            </a:gs>
          </a:gsLst>
          <a:path path="circle">
            <a:fillToRect b="100%" r="100%"/>
          </a:path>
          <a:tileRect l="-100%" t="-10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76450" y="402700"/>
            <a:ext cx="3587400" cy="856800"/>
          </a:xfrm>
          <a:prstGeom prst="rect">
            <a:avLst/>
          </a:prstGeom>
          <a:noFill/>
          <a:ln>
            <a:noFill/>
          </a:ln>
        </p:spPr>
        <p:txBody>
          <a:bodyPr anchorCtr="0" anchor="b" bIns="0" lIns="0" spcFirstLastPara="1" rIns="0" wrap="square" tIns="0">
            <a:noAutofit/>
          </a:bodyPr>
          <a:lstStyle>
            <a:lvl1pPr lvl="0" rtl="0">
              <a:spcBef>
                <a:spcPts val="0"/>
              </a:spcBef>
              <a:spcAft>
                <a:spcPts val="0"/>
              </a:spcAft>
              <a:buClr>
                <a:schemeClr val="dk1"/>
              </a:buClr>
              <a:buSzPts val="1800"/>
              <a:buFont typeface="Poppins"/>
              <a:buNone/>
              <a:defRPr b="1" sz="1800">
                <a:solidFill>
                  <a:schemeClr val="dk1"/>
                </a:solidFill>
                <a:latin typeface="Poppins"/>
                <a:ea typeface="Poppins"/>
                <a:cs typeface="Poppins"/>
                <a:sym typeface="Poppins"/>
              </a:defRPr>
            </a:lvl1pPr>
            <a:lvl2pPr lvl="1" rtl="0">
              <a:spcBef>
                <a:spcPts val="0"/>
              </a:spcBef>
              <a:spcAft>
                <a:spcPts val="0"/>
              </a:spcAft>
              <a:buClr>
                <a:schemeClr val="dk1"/>
              </a:buClr>
              <a:buSzPts val="1800"/>
              <a:buFont typeface="Poppins"/>
              <a:buNone/>
              <a:defRPr b="1" sz="1800">
                <a:solidFill>
                  <a:schemeClr val="dk1"/>
                </a:solidFill>
                <a:latin typeface="Poppins"/>
                <a:ea typeface="Poppins"/>
                <a:cs typeface="Poppins"/>
                <a:sym typeface="Poppins"/>
              </a:defRPr>
            </a:lvl2pPr>
            <a:lvl3pPr lvl="2" rtl="0">
              <a:spcBef>
                <a:spcPts val="0"/>
              </a:spcBef>
              <a:spcAft>
                <a:spcPts val="0"/>
              </a:spcAft>
              <a:buClr>
                <a:schemeClr val="dk1"/>
              </a:buClr>
              <a:buSzPts val="1800"/>
              <a:buFont typeface="Poppins"/>
              <a:buNone/>
              <a:defRPr b="1" sz="1800">
                <a:solidFill>
                  <a:schemeClr val="dk1"/>
                </a:solidFill>
                <a:latin typeface="Poppins"/>
                <a:ea typeface="Poppins"/>
                <a:cs typeface="Poppins"/>
                <a:sym typeface="Poppins"/>
              </a:defRPr>
            </a:lvl3pPr>
            <a:lvl4pPr lvl="3" rtl="0">
              <a:spcBef>
                <a:spcPts val="0"/>
              </a:spcBef>
              <a:spcAft>
                <a:spcPts val="0"/>
              </a:spcAft>
              <a:buClr>
                <a:schemeClr val="dk1"/>
              </a:buClr>
              <a:buSzPts val="1800"/>
              <a:buFont typeface="Poppins"/>
              <a:buNone/>
              <a:defRPr b="1" sz="1800">
                <a:solidFill>
                  <a:schemeClr val="dk1"/>
                </a:solidFill>
                <a:latin typeface="Poppins"/>
                <a:ea typeface="Poppins"/>
                <a:cs typeface="Poppins"/>
                <a:sym typeface="Poppins"/>
              </a:defRPr>
            </a:lvl4pPr>
            <a:lvl5pPr lvl="4" rtl="0">
              <a:spcBef>
                <a:spcPts val="0"/>
              </a:spcBef>
              <a:spcAft>
                <a:spcPts val="0"/>
              </a:spcAft>
              <a:buClr>
                <a:schemeClr val="dk1"/>
              </a:buClr>
              <a:buSzPts val="1800"/>
              <a:buFont typeface="Poppins"/>
              <a:buNone/>
              <a:defRPr b="1" sz="1800">
                <a:solidFill>
                  <a:schemeClr val="dk1"/>
                </a:solidFill>
                <a:latin typeface="Poppins"/>
                <a:ea typeface="Poppins"/>
                <a:cs typeface="Poppins"/>
                <a:sym typeface="Poppins"/>
              </a:defRPr>
            </a:lvl5pPr>
            <a:lvl6pPr lvl="5" rtl="0">
              <a:spcBef>
                <a:spcPts val="0"/>
              </a:spcBef>
              <a:spcAft>
                <a:spcPts val="0"/>
              </a:spcAft>
              <a:buClr>
                <a:schemeClr val="dk1"/>
              </a:buClr>
              <a:buSzPts val="1800"/>
              <a:buFont typeface="Poppins"/>
              <a:buNone/>
              <a:defRPr b="1" sz="1800">
                <a:solidFill>
                  <a:schemeClr val="dk1"/>
                </a:solidFill>
                <a:latin typeface="Poppins"/>
                <a:ea typeface="Poppins"/>
                <a:cs typeface="Poppins"/>
                <a:sym typeface="Poppins"/>
              </a:defRPr>
            </a:lvl6pPr>
            <a:lvl7pPr lvl="6" rtl="0">
              <a:spcBef>
                <a:spcPts val="0"/>
              </a:spcBef>
              <a:spcAft>
                <a:spcPts val="0"/>
              </a:spcAft>
              <a:buClr>
                <a:schemeClr val="dk1"/>
              </a:buClr>
              <a:buSzPts val="1800"/>
              <a:buFont typeface="Poppins"/>
              <a:buNone/>
              <a:defRPr b="1" sz="1800">
                <a:solidFill>
                  <a:schemeClr val="dk1"/>
                </a:solidFill>
                <a:latin typeface="Poppins"/>
                <a:ea typeface="Poppins"/>
                <a:cs typeface="Poppins"/>
                <a:sym typeface="Poppins"/>
              </a:defRPr>
            </a:lvl7pPr>
            <a:lvl8pPr lvl="7" rtl="0">
              <a:spcBef>
                <a:spcPts val="0"/>
              </a:spcBef>
              <a:spcAft>
                <a:spcPts val="0"/>
              </a:spcAft>
              <a:buClr>
                <a:schemeClr val="dk1"/>
              </a:buClr>
              <a:buSzPts val="1800"/>
              <a:buFont typeface="Poppins"/>
              <a:buNone/>
              <a:defRPr b="1" sz="1800">
                <a:solidFill>
                  <a:schemeClr val="dk1"/>
                </a:solidFill>
                <a:latin typeface="Poppins"/>
                <a:ea typeface="Poppins"/>
                <a:cs typeface="Poppins"/>
                <a:sym typeface="Poppins"/>
              </a:defRPr>
            </a:lvl8pPr>
            <a:lvl9pPr lvl="8" rtl="0">
              <a:spcBef>
                <a:spcPts val="0"/>
              </a:spcBef>
              <a:spcAft>
                <a:spcPts val="0"/>
              </a:spcAft>
              <a:buClr>
                <a:schemeClr val="dk1"/>
              </a:buClr>
              <a:buSzPts val="1800"/>
              <a:buFont typeface="Poppins"/>
              <a:buNone/>
              <a:defRPr b="1" sz="1800">
                <a:solidFill>
                  <a:schemeClr val="dk1"/>
                </a:solidFill>
                <a:latin typeface="Poppins"/>
                <a:ea typeface="Poppins"/>
                <a:cs typeface="Poppins"/>
                <a:sym typeface="Poppins"/>
              </a:defRPr>
            </a:lvl9pPr>
          </a:lstStyle>
          <a:p/>
        </p:txBody>
      </p:sp>
      <p:sp>
        <p:nvSpPr>
          <p:cNvPr id="7" name="Google Shape;7;p1"/>
          <p:cNvSpPr txBox="1"/>
          <p:nvPr>
            <p:ph idx="1" type="body"/>
          </p:nvPr>
        </p:nvSpPr>
        <p:spPr>
          <a:xfrm>
            <a:off x="776450" y="1524375"/>
            <a:ext cx="7591200" cy="2932500"/>
          </a:xfrm>
          <a:prstGeom prst="rect">
            <a:avLst/>
          </a:prstGeom>
          <a:noFill/>
          <a:ln>
            <a:noFill/>
          </a:ln>
        </p:spPr>
        <p:txBody>
          <a:bodyPr anchorCtr="0" anchor="t" bIns="0" lIns="0" spcFirstLastPara="1" rIns="0" wrap="square" tIns="0">
            <a:noAutofit/>
          </a:bodyPr>
          <a:lstStyle>
            <a:lvl1pPr indent="-355600" lvl="0" marL="457200" rtl="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1pPr>
            <a:lvl2pPr indent="-355600" lvl="1" marL="914400" rtl="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2pPr>
            <a:lvl3pPr indent="-355600" lvl="2" marL="1371600" rtl="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3pPr>
            <a:lvl4pPr indent="-355600" lvl="3" marL="1828800" rtl="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4pPr>
            <a:lvl5pPr indent="-355600" lvl="4" marL="2286000" rtl="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5pPr>
            <a:lvl6pPr indent="-355600" lvl="5" marL="2743200" rtl="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6pPr>
            <a:lvl7pPr indent="-355600" lvl="6" marL="3200400" rtl="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7pPr>
            <a:lvl8pPr indent="-355600" lvl="7" marL="3657600" rtl="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8pPr>
            <a:lvl9pPr indent="-355600" lvl="8" marL="4114800" rtl="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9pPr>
          </a:lstStyle>
          <a:p/>
        </p:txBody>
      </p:sp>
      <p:sp>
        <p:nvSpPr>
          <p:cNvPr id="8" name="Google Shape;8;p1"/>
          <p:cNvSpPr txBox="1"/>
          <p:nvPr>
            <p:ph idx="12" type="sldNum"/>
          </p:nvPr>
        </p:nvSpPr>
        <p:spPr>
          <a:xfrm>
            <a:off x="8729400" y="4734075"/>
            <a:ext cx="414600" cy="409500"/>
          </a:xfrm>
          <a:prstGeom prst="rect">
            <a:avLst/>
          </a:prstGeom>
          <a:noFill/>
          <a:ln>
            <a:noFill/>
          </a:ln>
        </p:spPr>
        <p:txBody>
          <a:bodyPr anchorCtr="0" anchor="ctr" bIns="0" lIns="0" spcFirstLastPara="1" rIns="0" wrap="square" tIns="0">
            <a:noAutofit/>
          </a:bodyPr>
          <a:lstStyle>
            <a:lvl1pPr lvl="0" rtl="0" algn="ctr">
              <a:buNone/>
              <a:defRPr sz="1300">
                <a:solidFill>
                  <a:schemeClr val="dk2"/>
                </a:solidFill>
                <a:latin typeface="Montserrat Light"/>
                <a:ea typeface="Montserrat Light"/>
                <a:cs typeface="Montserrat Light"/>
                <a:sym typeface="Montserrat Light"/>
              </a:defRPr>
            </a:lvl1pPr>
            <a:lvl2pPr lvl="1" rtl="0" algn="ctr">
              <a:buNone/>
              <a:defRPr sz="1300">
                <a:solidFill>
                  <a:schemeClr val="dk2"/>
                </a:solidFill>
                <a:latin typeface="Montserrat Light"/>
                <a:ea typeface="Montserrat Light"/>
                <a:cs typeface="Montserrat Light"/>
                <a:sym typeface="Montserrat Light"/>
              </a:defRPr>
            </a:lvl2pPr>
            <a:lvl3pPr lvl="2" rtl="0" algn="ctr">
              <a:buNone/>
              <a:defRPr sz="1300">
                <a:solidFill>
                  <a:schemeClr val="dk2"/>
                </a:solidFill>
                <a:latin typeface="Montserrat Light"/>
                <a:ea typeface="Montserrat Light"/>
                <a:cs typeface="Montserrat Light"/>
                <a:sym typeface="Montserrat Light"/>
              </a:defRPr>
            </a:lvl3pPr>
            <a:lvl4pPr lvl="3" rtl="0" algn="ctr">
              <a:buNone/>
              <a:defRPr sz="1300">
                <a:solidFill>
                  <a:schemeClr val="dk2"/>
                </a:solidFill>
                <a:latin typeface="Montserrat Light"/>
                <a:ea typeface="Montserrat Light"/>
                <a:cs typeface="Montserrat Light"/>
                <a:sym typeface="Montserrat Light"/>
              </a:defRPr>
            </a:lvl4pPr>
            <a:lvl5pPr lvl="4" rtl="0" algn="ctr">
              <a:buNone/>
              <a:defRPr sz="1300">
                <a:solidFill>
                  <a:schemeClr val="dk2"/>
                </a:solidFill>
                <a:latin typeface="Montserrat Light"/>
                <a:ea typeface="Montserrat Light"/>
                <a:cs typeface="Montserrat Light"/>
                <a:sym typeface="Montserrat Light"/>
              </a:defRPr>
            </a:lvl5pPr>
            <a:lvl6pPr lvl="5" rtl="0" algn="ctr">
              <a:buNone/>
              <a:defRPr sz="1300">
                <a:solidFill>
                  <a:schemeClr val="dk2"/>
                </a:solidFill>
                <a:latin typeface="Montserrat Light"/>
                <a:ea typeface="Montserrat Light"/>
                <a:cs typeface="Montserrat Light"/>
                <a:sym typeface="Montserrat Light"/>
              </a:defRPr>
            </a:lvl6pPr>
            <a:lvl7pPr lvl="6" rtl="0" algn="ctr">
              <a:buNone/>
              <a:defRPr sz="1300">
                <a:solidFill>
                  <a:schemeClr val="dk2"/>
                </a:solidFill>
                <a:latin typeface="Montserrat Light"/>
                <a:ea typeface="Montserrat Light"/>
                <a:cs typeface="Montserrat Light"/>
                <a:sym typeface="Montserrat Light"/>
              </a:defRPr>
            </a:lvl7pPr>
            <a:lvl8pPr lvl="7" rtl="0" algn="ctr">
              <a:buNone/>
              <a:defRPr sz="1300">
                <a:solidFill>
                  <a:schemeClr val="dk2"/>
                </a:solidFill>
                <a:latin typeface="Montserrat Light"/>
                <a:ea typeface="Montserrat Light"/>
                <a:cs typeface="Montserrat Light"/>
                <a:sym typeface="Montserrat Light"/>
              </a:defRPr>
            </a:lvl8pPr>
            <a:lvl9pPr lvl="8" rtl="0" algn="ctr">
              <a:buNone/>
              <a:defRPr sz="1300">
                <a:solidFill>
                  <a:schemeClr val="dk2"/>
                </a:solidFill>
                <a:latin typeface="Montserrat Light"/>
                <a:ea typeface="Montserrat Light"/>
                <a:cs typeface="Montserrat Light"/>
                <a:sym typeface="Montserrat Light"/>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4.png"/><Relationship Id="rId4" Type="http://schemas.openxmlformats.org/officeDocument/2006/relationships/image" Target="../media/image2.png"/><Relationship Id="rId5" Type="http://schemas.openxmlformats.org/officeDocument/2006/relationships/image" Target="../media/image13.png"/><Relationship Id="rId6"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30.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23.png"/><Relationship Id="rId4" Type="http://schemas.openxmlformats.org/officeDocument/2006/relationships/image" Target="../media/image26.png"/><Relationship Id="rId5" Type="http://schemas.openxmlformats.org/officeDocument/2006/relationships/image" Target="../media/image3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3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3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35.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hyperlink" Target="https://www.kaggle.com/datasets/blastchar/telco-customer-chur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D4D4D"/>
            </a:gs>
            <a:gs pos="100000">
              <a:srgbClr val="000000"/>
            </a:gs>
          </a:gsLst>
          <a:lin ang="5400012" scaled="0"/>
        </a:gradFill>
      </p:bgPr>
    </p:bg>
    <p:spTree>
      <p:nvGrpSpPr>
        <p:cNvPr id="310" name="Shape 310"/>
        <p:cNvGrpSpPr/>
        <p:nvPr/>
      </p:nvGrpSpPr>
      <p:grpSpPr>
        <a:xfrm>
          <a:off x="0" y="0"/>
          <a:ext cx="0" cy="0"/>
          <a:chOff x="0" y="0"/>
          <a:chExt cx="0" cy="0"/>
        </a:xfrm>
      </p:grpSpPr>
      <p:sp>
        <p:nvSpPr>
          <p:cNvPr id="311" name="Google Shape;311;p12"/>
          <p:cNvSpPr txBox="1"/>
          <p:nvPr>
            <p:ph type="ctrTitle"/>
          </p:nvPr>
        </p:nvSpPr>
        <p:spPr>
          <a:xfrm>
            <a:off x="279350" y="1561275"/>
            <a:ext cx="4552200" cy="1159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3000">
                <a:solidFill>
                  <a:schemeClr val="lt1"/>
                </a:solidFill>
                <a:latin typeface="Cambria Math"/>
                <a:ea typeface="Cambria Math"/>
                <a:cs typeface="Cambria Math"/>
                <a:sym typeface="Cambria Math"/>
              </a:rPr>
              <a:t>Customer Churn Prediction and Management</a:t>
            </a:r>
            <a:endParaRPr sz="3000">
              <a:solidFill>
                <a:schemeClr val="lt1"/>
              </a:solidFill>
              <a:latin typeface="Cambria Math"/>
              <a:ea typeface="Cambria Math"/>
              <a:cs typeface="Cambria Math"/>
              <a:sym typeface="Cambria Math"/>
            </a:endParaRPr>
          </a:p>
        </p:txBody>
      </p:sp>
      <p:sp>
        <p:nvSpPr>
          <p:cNvPr id="312" name="Google Shape;312;p12"/>
          <p:cNvSpPr txBox="1"/>
          <p:nvPr/>
        </p:nvSpPr>
        <p:spPr>
          <a:xfrm>
            <a:off x="279350" y="2615100"/>
            <a:ext cx="440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Montserrat Light"/>
                <a:ea typeface="Montserrat Light"/>
                <a:cs typeface="Montserrat Light"/>
                <a:sym typeface="Montserrat Light"/>
              </a:rPr>
              <a:t>Internship Project at Ericsson Global Services</a:t>
            </a:r>
            <a:endParaRPr>
              <a:solidFill>
                <a:schemeClr val="lt1"/>
              </a:solidFill>
              <a:latin typeface="Montserrat Light"/>
              <a:ea typeface="Montserrat Light"/>
              <a:cs typeface="Montserrat Light"/>
              <a:sym typeface="Montserrat Light"/>
            </a:endParaRPr>
          </a:p>
        </p:txBody>
      </p:sp>
      <p:pic>
        <p:nvPicPr>
          <p:cNvPr id="313" name="Google Shape;313;p12"/>
          <p:cNvPicPr preferRelativeResize="0"/>
          <p:nvPr/>
        </p:nvPicPr>
        <p:blipFill>
          <a:blip r:embed="rId3">
            <a:alphaModFix/>
          </a:blip>
          <a:stretch>
            <a:fillRect/>
          </a:stretch>
        </p:blipFill>
        <p:spPr>
          <a:xfrm>
            <a:off x="1409075" y="3764774"/>
            <a:ext cx="638775" cy="702650"/>
          </a:xfrm>
          <a:prstGeom prst="rect">
            <a:avLst/>
          </a:prstGeom>
          <a:noFill/>
          <a:ln>
            <a:noFill/>
          </a:ln>
        </p:spPr>
      </p:pic>
      <p:sp>
        <p:nvSpPr>
          <p:cNvPr id="314" name="Google Shape;314;p12"/>
          <p:cNvSpPr txBox="1"/>
          <p:nvPr/>
        </p:nvSpPr>
        <p:spPr>
          <a:xfrm>
            <a:off x="3532050" y="2866000"/>
            <a:ext cx="24453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Average"/>
                <a:ea typeface="Average"/>
                <a:cs typeface="Average"/>
                <a:sym typeface="Average"/>
              </a:rPr>
              <a:t>Name: Debanjali Saha</a:t>
            </a:r>
            <a:endParaRPr>
              <a:solidFill>
                <a:schemeClr val="lt1"/>
              </a:solidFill>
              <a:latin typeface="Average"/>
              <a:ea typeface="Average"/>
              <a:cs typeface="Average"/>
              <a:sym typeface="Average"/>
            </a:endParaRPr>
          </a:p>
          <a:p>
            <a:pPr indent="0" lvl="0" marL="0" rtl="0" algn="l">
              <a:spcBef>
                <a:spcPts val="0"/>
              </a:spcBef>
              <a:spcAft>
                <a:spcPts val="0"/>
              </a:spcAft>
              <a:buNone/>
            </a:pPr>
            <a:r>
              <a:rPr lang="en">
                <a:solidFill>
                  <a:schemeClr val="lt1"/>
                </a:solidFill>
                <a:latin typeface="Average"/>
                <a:ea typeface="Average"/>
                <a:cs typeface="Average"/>
                <a:sym typeface="Average"/>
              </a:rPr>
              <a:t>Roll No.: 1810110059</a:t>
            </a:r>
            <a:endParaRPr>
              <a:solidFill>
                <a:schemeClr val="lt1"/>
              </a:solidFill>
              <a:latin typeface="Average"/>
              <a:ea typeface="Average"/>
              <a:cs typeface="Average"/>
              <a:sym typeface="Average"/>
            </a:endParaRPr>
          </a:p>
          <a:p>
            <a:pPr indent="0" lvl="0" marL="0" rtl="0" algn="l">
              <a:spcBef>
                <a:spcPts val="0"/>
              </a:spcBef>
              <a:spcAft>
                <a:spcPts val="0"/>
              </a:spcAft>
              <a:buNone/>
            </a:pPr>
            <a:r>
              <a:rPr lang="en">
                <a:solidFill>
                  <a:schemeClr val="lt1"/>
                </a:solidFill>
                <a:latin typeface="Average"/>
                <a:ea typeface="Average"/>
                <a:cs typeface="Average"/>
                <a:sym typeface="Average"/>
              </a:rPr>
              <a:t>Degree: B.Tech. in ECE</a:t>
            </a:r>
            <a:endParaRPr>
              <a:solidFill>
                <a:schemeClr val="lt1"/>
              </a:solidFill>
              <a:latin typeface="Average"/>
              <a:ea typeface="Average"/>
              <a:cs typeface="Average"/>
              <a:sym typeface="Average"/>
            </a:endParaRPr>
          </a:p>
          <a:p>
            <a:pPr indent="0" lvl="0" marL="0" rtl="0" algn="l">
              <a:spcBef>
                <a:spcPts val="0"/>
              </a:spcBef>
              <a:spcAft>
                <a:spcPts val="0"/>
              </a:spcAft>
              <a:buNone/>
            </a:pPr>
            <a:r>
              <a:rPr lang="en">
                <a:solidFill>
                  <a:schemeClr val="lt1"/>
                </a:solidFill>
                <a:latin typeface="Average"/>
                <a:ea typeface="Average"/>
                <a:cs typeface="Average"/>
                <a:sym typeface="Average"/>
              </a:rPr>
              <a:t>Role: IT Development Intern at R&amp;D unit</a:t>
            </a:r>
            <a:endParaRPr>
              <a:solidFill>
                <a:schemeClr val="lt1"/>
              </a:solidFill>
              <a:latin typeface="Average"/>
              <a:ea typeface="Average"/>
              <a:cs typeface="Average"/>
              <a:sym typeface="Average"/>
            </a:endParaRPr>
          </a:p>
        </p:txBody>
      </p:sp>
      <p:pic>
        <p:nvPicPr>
          <p:cNvPr id="315" name="Google Shape;315;p12"/>
          <p:cNvPicPr preferRelativeResize="0"/>
          <p:nvPr/>
        </p:nvPicPr>
        <p:blipFill rotWithShape="1">
          <a:blip r:embed="rId4">
            <a:alphaModFix/>
          </a:blip>
          <a:srcRect b="0" l="7403" r="-1591" t="22100"/>
          <a:stretch/>
        </p:blipFill>
        <p:spPr>
          <a:xfrm>
            <a:off x="3963025" y="4064500"/>
            <a:ext cx="4452100" cy="985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21"/>
          <p:cNvSpPr txBox="1"/>
          <p:nvPr>
            <p:ph type="title"/>
          </p:nvPr>
        </p:nvSpPr>
        <p:spPr>
          <a:xfrm>
            <a:off x="356700" y="286775"/>
            <a:ext cx="3737400" cy="326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THE TOOL: SURVIVAL ANALYSIS</a:t>
            </a:r>
            <a:endParaRPr/>
          </a:p>
        </p:txBody>
      </p:sp>
      <p:sp>
        <p:nvSpPr>
          <p:cNvPr id="383" name="Google Shape;383;p21"/>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84" name="Google Shape;384;p21"/>
          <p:cNvSpPr txBox="1"/>
          <p:nvPr/>
        </p:nvSpPr>
        <p:spPr>
          <a:xfrm>
            <a:off x="236075" y="830775"/>
            <a:ext cx="77319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Also known as “Time-to-event Analysis”.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Survival analysis is a branch of statistics for analyzing the expected duration of time until an event occurs, such as death in biological organisms and failure in mechanical systems, or churn in our use-case.</a:t>
            </a:r>
            <a:endParaRPr>
              <a:latin typeface="Montserrat"/>
              <a:ea typeface="Montserrat"/>
              <a:cs typeface="Montserrat"/>
              <a:sym typeface="Montserrat"/>
            </a:endParaRPr>
          </a:p>
        </p:txBody>
      </p:sp>
      <p:pic>
        <p:nvPicPr>
          <p:cNvPr id="385" name="Google Shape;385;p21"/>
          <p:cNvPicPr preferRelativeResize="0"/>
          <p:nvPr/>
        </p:nvPicPr>
        <p:blipFill>
          <a:blip r:embed="rId3">
            <a:alphaModFix/>
          </a:blip>
          <a:stretch>
            <a:fillRect/>
          </a:stretch>
        </p:blipFill>
        <p:spPr>
          <a:xfrm>
            <a:off x="236075" y="2655001"/>
            <a:ext cx="3288250" cy="801575"/>
          </a:xfrm>
          <a:prstGeom prst="rect">
            <a:avLst/>
          </a:prstGeom>
          <a:noFill/>
          <a:ln>
            <a:noFill/>
          </a:ln>
        </p:spPr>
      </p:pic>
      <p:pic>
        <p:nvPicPr>
          <p:cNvPr id="386" name="Google Shape;386;p21"/>
          <p:cNvPicPr preferRelativeResize="0"/>
          <p:nvPr/>
        </p:nvPicPr>
        <p:blipFill>
          <a:blip r:embed="rId4">
            <a:alphaModFix/>
          </a:blip>
          <a:stretch>
            <a:fillRect/>
          </a:stretch>
        </p:blipFill>
        <p:spPr>
          <a:xfrm>
            <a:off x="3715175" y="2372300"/>
            <a:ext cx="5082699" cy="2565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22"/>
          <p:cNvSpPr txBox="1"/>
          <p:nvPr>
            <p:ph type="title"/>
          </p:nvPr>
        </p:nvSpPr>
        <p:spPr>
          <a:xfrm>
            <a:off x="356700" y="286775"/>
            <a:ext cx="3737400" cy="326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WHY USE </a:t>
            </a:r>
            <a:r>
              <a:rPr lang="en"/>
              <a:t>SURVIVAL ANALYSIS?</a:t>
            </a:r>
            <a:endParaRPr/>
          </a:p>
        </p:txBody>
      </p:sp>
      <p:sp>
        <p:nvSpPr>
          <p:cNvPr id="392" name="Google Shape;392;p22"/>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93" name="Google Shape;393;p22"/>
          <p:cNvSpPr txBox="1"/>
          <p:nvPr/>
        </p:nvSpPr>
        <p:spPr>
          <a:xfrm>
            <a:off x="272550" y="770875"/>
            <a:ext cx="85989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Survival analysis was first developed by actuaries and medical </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professionals to predict survival rates.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Survival analysis works well in situations where we can define:</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n">
                <a:latin typeface="Montserrat"/>
                <a:ea typeface="Montserrat"/>
                <a:cs typeface="Montserrat"/>
                <a:sym typeface="Montserrat"/>
              </a:rPr>
              <a:t>A 'Birth' event: for our application, this will be a customer entering a contract with a company</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n">
                <a:latin typeface="Montserrat"/>
                <a:ea typeface="Montserrat"/>
                <a:cs typeface="Montserrat"/>
                <a:sym typeface="Montserrat"/>
              </a:rPr>
              <a:t>A 'Death' event: for us, 'death' is a customer ending a relationship with a company</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The component that makes survival analysis superior to other regression models is its ability to deal with censorship in data.</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In the traditional sense, censorship may refer to losing track of an individual or an individual not dying before the end of an observation period. This data is 'censored' because everyone dies eventually, we're just missing the data. Similarly, we would expect to lose all customers eventually. Just because we haven't observed them canceling their contact, doesn't mean they never will.</a:t>
            </a:r>
            <a:endParaRPr>
              <a:latin typeface="Montserrat"/>
              <a:ea typeface="Montserrat"/>
              <a:cs typeface="Montserrat"/>
              <a:sym typeface="Montserrat"/>
            </a:endParaRPr>
          </a:p>
        </p:txBody>
      </p:sp>
      <p:sp>
        <p:nvSpPr>
          <p:cNvPr id="394" name="Google Shape;394;p22"/>
          <p:cNvSpPr txBox="1"/>
          <p:nvPr/>
        </p:nvSpPr>
        <p:spPr>
          <a:xfrm>
            <a:off x="2538950" y="4037975"/>
            <a:ext cx="6146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Moreover, other methods like Logistic Regression are only helpful in predicting whether churn will occur or not i.e. for binary classification.</a:t>
            </a:r>
            <a:endParaRPr>
              <a:latin typeface="Montserrat Light"/>
              <a:ea typeface="Montserrat Light"/>
              <a:cs typeface="Montserrat Light"/>
              <a:sym typeface="Montserrat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23"/>
          <p:cNvSpPr txBox="1"/>
          <p:nvPr>
            <p:ph type="title"/>
          </p:nvPr>
        </p:nvSpPr>
        <p:spPr>
          <a:xfrm>
            <a:off x="356700" y="337275"/>
            <a:ext cx="4777500" cy="272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THE FIRST STEP</a:t>
            </a:r>
            <a:endParaRPr/>
          </a:p>
        </p:txBody>
      </p:sp>
      <p:sp>
        <p:nvSpPr>
          <p:cNvPr id="400" name="Google Shape;400;p23"/>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401" name="Google Shape;401;p23"/>
          <p:cNvPicPr preferRelativeResize="0"/>
          <p:nvPr/>
        </p:nvPicPr>
        <p:blipFill rotWithShape="1">
          <a:blip r:embed="rId3">
            <a:alphaModFix/>
          </a:blip>
          <a:srcRect b="0" l="0" r="0" t="17218"/>
          <a:stretch/>
        </p:blipFill>
        <p:spPr>
          <a:xfrm>
            <a:off x="528125" y="2837725"/>
            <a:ext cx="2090950" cy="2124000"/>
          </a:xfrm>
          <a:prstGeom prst="rect">
            <a:avLst/>
          </a:prstGeom>
          <a:noFill/>
          <a:ln>
            <a:noFill/>
          </a:ln>
        </p:spPr>
      </p:pic>
      <p:pic>
        <p:nvPicPr>
          <p:cNvPr id="402" name="Google Shape;402;p23"/>
          <p:cNvPicPr preferRelativeResize="0"/>
          <p:nvPr/>
        </p:nvPicPr>
        <p:blipFill rotWithShape="1">
          <a:blip r:embed="rId4">
            <a:alphaModFix/>
          </a:blip>
          <a:srcRect b="0" l="0" r="0" t="17464"/>
          <a:stretch/>
        </p:blipFill>
        <p:spPr>
          <a:xfrm>
            <a:off x="2899375" y="2837725"/>
            <a:ext cx="2090950" cy="2124000"/>
          </a:xfrm>
          <a:prstGeom prst="rect">
            <a:avLst/>
          </a:prstGeom>
          <a:noFill/>
          <a:ln>
            <a:noFill/>
          </a:ln>
        </p:spPr>
      </p:pic>
      <p:sp>
        <p:nvSpPr>
          <p:cNvPr id="403" name="Google Shape;403;p23"/>
          <p:cNvSpPr txBox="1"/>
          <p:nvPr/>
        </p:nvSpPr>
        <p:spPr>
          <a:xfrm>
            <a:off x="5636925" y="2183350"/>
            <a:ext cx="31575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At the end of 3 years, ⅘ patients survived and hence survival rate is 80%.</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At the end of 5 years, ⅖ patients survived and hence the survival rate is 40%.</a:t>
            </a:r>
            <a:endParaRPr>
              <a:latin typeface="Montserrat"/>
              <a:ea typeface="Montserrat"/>
              <a:cs typeface="Montserrat"/>
              <a:sym typeface="Montserrat"/>
            </a:endParaRPr>
          </a:p>
        </p:txBody>
      </p:sp>
      <p:pic>
        <p:nvPicPr>
          <p:cNvPr id="404" name="Google Shape;404;p23"/>
          <p:cNvPicPr preferRelativeResize="0"/>
          <p:nvPr/>
        </p:nvPicPr>
        <p:blipFill rotWithShape="1">
          <a:blip r:embed="rId5">
            <a:alphaModFix/>
          </a:blip>
          <a:srcRect b="7" l="0" r="0" t="21603"/>
          <a:stretch/>
        </p:blipFill>
        <p:spPr>
          <a:xfrm>
            <a:off x="408350" y="777603"/>
            <a:ext cx="2330500" cy="1993000"/>
          </a:xfrm>
          <a:prstGeom prst="rect">
            <a:avLst/>
          </a:prstGeom>
          <a:noFill/>
          <a:ln>
            <a:noFill/>
          </a:ln>
        </p:spPr>
      </p:pic>
      <p:pic>
        <p:nvPicPr>
          <p:cNvPr id="405" name="Google Shape;405;p23"/>
          <p:cNvPicPr preferRelativeResize="0"/>
          <p:nvPr/>
        </p:nvPicPr>
        <p:blipFill rotWithShape="1">
          <a:blip r:embed="rId6">
            <a:alphaModFix/>
          </a:blip>
          <a:srcRect b="0" l="0" r="0" t="16247"/>
          <a:stretch/>
        </p:blipFill>
        <p:spPr>
          <a:xfrm>
            <a:off x="2899375" y="337275"/>
            <a:ext cx="2144800" cy="2285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24"/>
          <p:cNvSpPr txBox="1"/>
          <p:nvPr>
            <p:ph type="title"/>
          </p:nvPr>
        </p:nvSpPr>
        <p:spPr>
          <a:xfrm>
            <a:off x="257275" y="254975"/>
            <a:ext cx="4129500" cy="34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KAPLAN-MEIER CURVE (KM GRAPH)</a:t>
            </a:r>
            <a:endParaRPr/>
          </a:p>
        </p:txBody>
      </p:sp>
      <p:sp>
        <p:nvSpPr>
          <p:cNvPr id="411" name="Google Shape;411;p24"/>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412" name="Google Shape;412;p24"/>
          <p:cNvSpPr txBox="1"/>
          <p:nvPr/>
        </p:nvSpPr>
        <p:spPr>
          <a:xfrm>
            <a:off x="257275" y="780575"/>
            <a:ext cx="58887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1 CHURN =&gt; survival rate dips down by 20% </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(because 5 people in sample and </a:t>
            </a:r>
            <a:r>
              <a:rPr lang="en" sz="2000">
                <a:latin typeface="Montserrat"/>
                <a:ea typeface="Montserrat"/>
                <a:cs typeface="Montserrat"/>
                <a:sym typeface="Montserrat"/>
              </a:rPr>
              <a:t>⅕</a:t>
            </a:r>
            <a:r>
              <a:rPr lang="en">
                <a:latin typeface="Montserrat"/>
                <a:ea typeface="Montserrat"/>
                <a:cs typeface="Montserrat"/>
                <a:sym typeface="Montserrat"/>
              </a:rPr>
              <a:t> has churned)</a:t>
            </a:r>
            <a:endParaRPr>
              <a:latin typeface="Montserrat"/>
              <a:ea typeface="Montserrat"/>
              <a:cs typeface="Montserrat"/>
              <a:sym typeface="Montserrat"/>
            </a:endParaRPr>
          </a:p>
        </p:txBody>
      </p:sp>
      <p:pic>
        <p:nvPicPr>
          <p:cNvPr id="413" name="Google Shape;413;p24"/>
          <p:cNvPicPr preferRelativeResize="0"/>
          <p:nvPr/>
        </p:nvPicPr>
        <p:blipFill>
          <a:blip r:embed="rId3">
            <a:alphaModFix/>
          </a:blip>
          <a:stretch>
            <a:fillRect/>
          </a:stretch>
        </p:blipFill>
        <p:spPr>
          <a:xfrm>
            <a:off x="257275" y="1488575"/>
            <a:ext cx="2924957" cy="2398725"/>
          </a:xfrm>
          <a:prstGeom prst="rect">
            <a:avLst/>
          </a:prstGeom>
          <a:noFill/>
          <a:ln>
            <a:noFill/>
          </a:ln>
        </p:spPr>
      </p:pic>
      <p:pic>
        <p:nvPicPr>
          <p:cNvPr id="414" name="Google Shape;414;p24"/>
          <p:cNvPicPr preferRelativeResize="0"/>
          <p:nvPr/>
        </p:nvPicPr>
        <p:blipFill>
          <a:blip r:embed="rId4">
            <a:alphaModFix/>
          </a:blip>
          <a:stretch>
            <a:fillRect/>
          </a:stretch>
        </p:blipFill>
        <p:spPr>
          <a:xfrm>
            <a:off x="3726657" y="1488575"/>
            <a:ext cx="3850625" cy="3350125"/>
          </a:xfrm>
          <a:prstGeom prst="rect">
            <a:avLst/>
          </a:prstGeom>
          <a:noFill/>
          <a:ln>
            <a:noFill/>
          </a:ln>
        </p:spPr>
      </p:pic>
      <p:sp>
        <p:nvSpPr>
          <p:cNvPr id="415" name="Google Shape;415;p24"/>
          <p:cNvSpPr txBox="1"/>
          <p:nvPr/>
        </p:nvSpPr>
        <p:spPr>
          <a:xfrm rot="-1948813">
            <a:off x="7605423" y="3059223"/>
            <a:ext cx="1753604" cy="615604"/>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Light"/>
                <a:ea typeface="Montserrat Light"/>
                <a:cs typeface="Montserrat Light"/>
                <a:sym typeface="Montserrat Light"/>
              </a:rPr>
              <a:t>Non-parametric curve</a:t>
            </a:r>
            <a:endParaRPr>
              <a:latin typeface="Montserrat Light"/>
              <a:ea typeface="Montserrat Light"/>
              <a:cs typeface="Montserrat Light"/>
              <a:sym typeface="Montserrat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44000">
              <a:schemeClr val="lt2"/>
            </a:gs>
            <a:gs pos="72000">
              <a:schemeClr val="lt2"/>
            </a:gs>
            <a:gs pos="100000">
              <a:srgbClr val="D0D8E5"/>
            </a:gs>
          </a:gsLst>
          <a:path path="circle">
            <a:fillToRect b="100%" r="100%"/>
          </a:path>
          <a:tileRect l="-100%" t="-100%"/>
        </a:gradFill>
      </p:bgPr>
    </p:bg>
    <p:spTree>
      <p:nvGrpSpPr>
        <p:cNvPr id="419" name="Shape 419"/>
        <p:cNvGrpSpPr/>
        <p:nvPr/>
      </p:nvGrpSpPr>
      <p:grpSpPr>
        <a:xfrm>
          <a:off x="0" y="0"/>
          <a:ext cx="0" cy="0"/>
          <a:chOff x="0" y="0"/>
          <a:chExt cx="0" cy="0"/>
        </a:xfrm>
      </p:grpSpPr>
      <p:sp>
        <p:nvSpPr>
          <p:cNvPr id="420" name="Google Shape;420;p25"/>
          <p:cNvSpPr txBox="1"/>
          <p:nvPr>
            <p:ph type="title"/>
          </p:nvPr>
        </p:nvSpPr>
        <p:spPr>
          <a:xfrm>
            <a:off x="356700" y="286775"/>
            <a:ext cx="3966300" cy="326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IMPLEMENTATION ON ENTIRE DATA</a:t>
            </a:r>
            <a:endParaRPr/>
          </a:p>
        </p:txBody>
      </p:sp>
      <p:sp>
        <p:nvSpPr>
          <p:cNvPr id="421" name="Google Shape;421;p25"/>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422" name="Google Shape;422;p25"/>
          <p:cNvSpPr txBox="1"/>
          <p:nvPr/>
        </p:nvSpPr>
        <p:spPr>
          <a:xfrm>
            <a:off x="6111925" y="1844400"/>
            <a:ext cx="27018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The Kaplan–Meier estimator, also known as the product limit estimator, is a non-parametric statistic used to estimate the survival function from lifetime data.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As we would expect for telecom, churn is relatively low. Even after 72 months, the company is able to retain 60% or more of their customers.</a:t>
            </a:r>
            <a:endParaRPr>
              <a:latin typeface="Montserrat"/>
              <a:ea typeface="Montserrat"/>
              <a:cs typeface="Montserrat"/>
              <a:sym typeface="Montserrat"/>
            </a:endParaRPr>
          </a:p>
        </p:txBody>
      </p:sp>
      <p:pic>
        <p:nvPicPr>
          <p:cNvPr id="423" name="Google Shape;423;p25"/>
          <p:cNvPicPr preferRelativeResize="0"/>
          <p:nvPr/>
        </p:nvPicPr>
        <p:blipFill>
          <a:blip r:embed="rId3">
            <a:alphaModFix/>
          </a:blip>
          <a:stretch>
            <a:fillRect/>
          </a:stretch>
        </p:blipFill>
        <p:spPr>
          <a:xfrm>
            <a:off x="283575" y="710175"/>
            <a:ext cx="5735956" cy="4148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44000">
              <a:schemeClr val="lt2"/>
            </a:gs>
            <a:gs pos="72000">
              <a:schemeClr val="lt2"/>
            </a:gs>
            <a:gs pos="100000">
              <a:srgbClr val="D0D8E5"/>
            </a:gs>
          </a:gsLst>
          <a:path path="circle">
            <a:fillToRect b="100%" r="100%"/>
          </a:path>
          <a:tileRect l="-100%" t="-100%"/>
        </a:gradFill>
      </p:bgPr>
    </p:bg>
    <p:spTree>
      <p:nvGrpSpPr>
        <p:cNvPr id="427" name="Shape 427"/>
        <p:cNvGrpSpPr/>
        <p:nvPr/>
      </p:nvGrpSpPr>
      <p:grpSpPr>
        <a:xfrm>
          <a:off x="0" y="0"/>
          <a:ext cx="0" cy="0"/>
          <a:chOff x="0" y="0"/>
          <a:chExt cx="0" cy="0"/>
        </a:xfrm>
      </p:grpSpPr>
      <p:sp>
        <p:nvSpPr>
          <p:cNvPr id="428" name="Google Shape;428;p26"/>
          <p:cNvSpPr txBox="1"/>
          <p:nvPr>
            <p:ph type="title"/>
          </p:nvPr>
        </p:nvSpPr>
        <p:spPr>
          <a:xfrm>
            <a:off x="356700" y="286775"/>
            <a:ext cx="3737400" cy="326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IMPLEMENTATION ON COHORTS</a:t>
            </a:r>
            <a:endParaRPr/>
          </a:p>
        </p:txBody>
      </p:sp>
      <p:sp>
        <p:nvSpPr>
          <p:cNvPr id="429" name="Google Shape;429;p26"/>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430" name="Google Shape;430;p26"/>
          <p:cNvSpPr txBox="1"/>
          <p:nvPr/>
        </p:nvSpPr>
        <p:spPr>
          <a:xfrm>
            <a:off x="406700" y="820138"/>
            <a:ext cx="56406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Montserrat"/>
                <a:ea typeface="Montserrat"/>
                <a:cs typeface="Montserrat"/>
                <a:sym typeface="Montserrat"/>
              </a:rPr>
              <a:t>2 </a:t>
            </a:r>
            <a:r>
              <a:rPr lang="en" sz="1300">
                <a:latin typeface="Montserrat"/>
                <a:ea typeface="Montserrat"/>
                <a:cs typeface="Montserrat"/>
                <a:sym typeface="Montserrat"/>
              </a:rPr>
              <a:t>cohorts of customers are created based on whether a customer has subscribed for Streaming TV or not. We want to know that which cohort has the better customer retention.</a:t>
            </a:r>
            <a:endParaRPr sz="1300">
              <a:latin typeface="Montserrat"/>
              <a:ea typeface="Montserrat"/>
              <a:cs typeface="Montserrat"/>
              <a:sym typeface="Montserrat"/>
            </a:endParaRPr>
          </a:p>
        </p:txBody>
      </p:sp>
      <p:sp>
        <p:nvSpPr>
          <p:cNvPr id="431" name="Google Shape;431;p26"/>
          <p:cNvSpPr txBox="1"/>
          <p:nvPr/>
        </p:nvSpPr>
        <p:spPr>
          <a:xfrm>
            <a:off x="5213100" y="1356975"/>
            <a:ext cx="3737400" cy="358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Montserrat"/>
                <a:ea typeface="Montserrat"/>
                <a:cs typeface="Montserrat"/>
                <a:sym typeface="Montserrat"/>
              </a:rPr>
              <a:t>I</a:t>
            </a:r>
            <a:r>
              <a:rPr lang="en" sz="1300">
                <a:latin typeface="Montserrat"/>
                <a:ea typeface="Montserrat"/>
                <a:cs typeface="Montserrat"/>
                <a:sym typeface="Montserrat"/>
              </a:rPr>
              <a:t>t is evident that the customers, who have subscribed for the Streaming TV, have better customer retention as compared to the customers, who have not subscribed for the Streaming TV.</a:t>
            </a:r>
            <a:endParaRPr sz="1300">
              <a:latin typeface="Montserrat"/>
              <a:ea typeface="Montserrat"/>
              <a:cs typeface="Montserrat"/>
              <a:sym typeface="Montserrat"/>
            </a:endParaRPr>
          </a:p>
          <a:p>
            <a:pPr indent="0" lvl="0" marL="0" rtl="0" algn="l">
              <a:spcBef>
                <a:spcPts val="0"/>
              </a:spcBef>
              <a:spcAft>
                <a:spcPts val="0"/>
              </a:spcAft>
              <a:buNone/>
            </a:pPr>
            <a:r>
              <a:t/>
            </a:r>
            <a:endParaRPr sz="1300">
              <a:latin typeface="Montserrat"/>
              <a:ea typeface="Montserrat"/>
              <a:cs typeface="Montserrat"/>
              <a:sym typeface="Montserrat"/>
            </a:endParaRPr>
          </a:p>
          <a:p>
            <a:pPr indent="0" lvl="0" marL="0" rtl="0" algn="l">
              <a:spcBef>
                <a:spcPts val="0"/>
              </a:spcBef>
              <a:spcAft>
                <a:spcPts val="0"/>
              </a:spcAft>
              <a:buNone/>
            </a:pPr>
            <a:r>
              <a:rPr lang="en" sz="1300">
                <a:latin typeface="Montserrat"/>
                <a:ea typeface="Montserrat"/>
                <a:cs typeface="Montserrat"/>
                <a:sym typeface="Montserrat"/>
              </a:rPr>
              <a:t>W</a:t>
            </a:r>
            <a:r>
              <a:rPr lang="en" sz="1300">
                <a:latin typeface="Montserrat"/>
                <a:ea typeface="Montserrat"/>
                <a:cs typeface="Montserrat"/>
                <a:sym typeface="Montserrat"/>
              </a:rPr>
              <a:t>e can see that the survival probability of the cohort in blue is less than the cohort in red. For the cohort in blue, the survival probability is decreasing with high rate in first 10 months and it gets relatively better after that; however, for the red cohort, the rate of decrease in survival rate is fairly constant. Therefore, for the cohort , which has not subscribed for the Streaming TV, efforts should be made to retain the customers in first 10 volatile months.</a:t>
            </a:r>
            <a:endParaRPr sz="1300">
              <a:latin typeface="Montserrat"/>
              <a:ea typeface="Montserrat"/>
              <a:cs typeface="Montserrat"/>
              <a:sym typeface="Montserrat"/>
            </a:endParaRPr>
          </a:p>
        </p:txBody>
      </p:sp>
      <p:pic>
        <p:nvPicPr>
          <p:cNvPr id="432" name="Google Shape;432;p26"/>
          <p:cNvPicPr preferRelativeResize="0"/>
          <p:nvPr/>
        </p:nvPicPr>
        <p:blipFill>
          <a:blip r:embed="rId3">
            <a:alphaModFix/>
          </a:blip>
          <a:stretch>
            <a:fillRect/>
          </a:stretch>
        </p:blipFill>
        <p:spPr>
          <a:xfrm>
            <a:off x="406700" y="1644000"/>
            <a:ext cx="4711025" cy="2475625"/>
          </a:xfrm>
          <a:prstGeom prst="rect">
            <a:avLst/>
          </a:prstGeom>
          <a:noFill/>
          <a:ln>
            <a:noFill/>
          </a:ln>
        </p:spPr>
      </p:pic>
      <p:sp>
        <p:nvSpPr>
          <p:cNvPr id="433" name="Google Shape;433;p26"/>
          <p:cNvSpPr txBox="1"/>
          <p:nvPr/>
        </p:nvSpPr>
        <p:spPr>
          <a:xfrm>
            <a:off x="2468700" y="4158375"/>
            <a:ext cx="26490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Montserrat"/>
                <a:ea typeface="Montserrat"/>
                <a:cs typeface="Montserrat"/>
                <a:sym typeface="Montserrat"/>
              </a:rPr>
              <a:t>We see that those who are not subscribers of streaming TV have highest probability to churn.</a:t>
            </a:r>
            <a:endParaRPr>
              <a:latin typeface="Montserrat Light"/>
              <a:ea typeface="Montserrat Light"/>
              <a:cs typeface="Montserrat Light"/>
              <a:sym typeface="Montserrat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44000">
              <a:schemeClr val="lt2"/>
            </a:gs>
            <a:gs pos="72000">
              <a:schemeClr val="lt2"/>
            </a:gs>
            <a:gs pos="100000">
              <a:srgbClr val="D0D8E5"/>
            </a:gs>
          </a:gsLst>
          <a:path path="circle">
            <a:fillToRect b="100%" r="100%"/>
          </a:path>
          <a:tileRect l="-100%" t="-100%"/>
        </a:gradFill>
      </p:bgPr>
    </p:bg>
    <p:spTree>
      <p:nvGrpSpPr>
        <p:cNvPr id="437" name="Shape 437"/>
        <p:cNvGrpSpPr/>
        <p:nvPr/>
      </p:nvGrpSpPr>
      <p:grpSpPr>
        <a:xfrm>
          <a:off x="0" y="0"/>
          <a:ext cx="0" cy="0"/>
          <a:chOff x="0" y="0"/>
          <a:chExt cx="0" cy="0"/>
        </a:xfrm>
      </p:grpSpPr>
      <p:sp>
        <p:nvSpPr>
          <p:cNvPr id="438" name="Google Shape;438;p27"/>
          <p:cNvSpPr txBox="1"/>
          <p:nvPr>
            <p:ph type="title"/>
          </p:nvPr>
        </p:nvSpPr>
        <p:spPr>
          <a:xfrm>
            <a:off x="356700" y="286775"/>
            <a:ext cx="3737400" cy="326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MAKING RECOMMENDATIONS</a:t>
            </a:r>
            <a:endParaRPr/>
          </a:p>
        </p:txBody>
      </p:sp>
      <p:sp>
        <p:nvSpPr>
          <p:cNvPr id="439" name="Google Shape;439;p27"/>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440" name="Google Shape;440;p27"/>
          <p:cNvSpPr txBox="1"/>
          <p:nvPr/>
        </p:nvSpPr>
        <p:spPr>
          <a:xfrm>
            <a:off x="356700" y="682425"/>
            <a:ext cx="3737400" cy="318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Montserrat"/>
                <a:ea typeface="Montserrat"/>
                <a:cs typeface="Montserrat"/>
                <a:sym typeface="Montserrat"/>
              </a:rPr>
              <a:t>How can our telecom company reduce customer churn?</a:t>
            </a:r>
            <a:endParaRPr sz="1300">
              <a:latin typeface="Montserrat"/>
              <a:ea typeface="Montserrat"/>
              <a:cs typeface="Montserrat"/>
              <a:sym typeface="Montserrat"/>
            </a:endParaRPr>
          </a:p>
          <a:p>
            <a:pPr indent="0" lvl="0" marL="0" rtl="0" algn="l">
              <a:spcBef>
                <a:spcPts val="0"/>
              </a:spcBef>
              <a:spcAft>
                <a:spcPts val="0"/>
              </a:spcAft>
              <a:buNone/>
            </a:pPr>
            <a:r>
              <a:t/>
            </a:r>
            <a:endParaRPr sz="1300">
              <a:latin typeface="Montserrat"/>
              <a:ea typeface="Montserrat"/>
              <a:cs typeface="Montserrat"/>
              <a:sym typeface="Montserrat"/>
            </a:endParaRPr>
          </a:p>
          <a:p>
            <a:pPr indent="0" lvl="0" marL="0" rtl="0" algn="l">
              <a:spcBef>
                <a:spcPts val="0"/>
              </a:spcBef>
              <a:spcAft>
                <a:spcPts val="0"/>
              </a:spcAft>
              <a:buNone/>
            </a:pPr>
            <a:r>
              <a:rPr lang="en" sz="1300">
                <a:latin typeface="Montserrat"/>
                <a:ea typeface="Montserrat"/>
                <a:cs typeface="Montserrat"/>
                <a:sym typeface="Montserrat"/>
              </a:rPr>
              <a:t>We can make recommendations along three dimensions: </a:t>
            </a:r>
            <a:endParaRPr sz="1300">
              <a:latin typeface="Montserrat"/>
              <a:ea typeface="Montserrat"/>
              <a:cs typeface="Montserrat"/>
              <a:sym typeface="Montserrat"/>
            </a:endParaRPr>
          </a:p>
          <a:p>
            <a:pPr indent="0" lvl="0" marL="0" rtl="0" algn="l">
              <a:spcBef>
                <a:spcPts val="0"/>
              </a:spcBef>
              <a:spcAft>
                <a:spcPts val="0"/>
              </a:spcAft>
              <a:buNone/>
            </a:pPr>
            <a:r>
              <a:rPr lang="en" sz="1300">
                <a:latin typeface="Montserrat"/>
                <a:ea typeface="Montserrat"/>
                <a:cs typeface="Montserrat"/>
                <a:sym typeface="Montserrat"/>
              </a:rPr>
              <a:t>(1)contract specification</a:t>
            </a:r>
            <a:endParaRPr sz="1300">
              <a:latin typeface="Montserrat"/>
              <a:ea typeface="Montserrat"/>
              <a:cs typeface="Montserrat"/>
              <a:sym typeface="Montserrat"/>
            </a:endParaRPr>
          </a:p>
          <a:p>
            <a:pPr indent="0" lvl="0" marL="0" rtl="0" algn="l">
              <a:spcBef>
                <a:spcPts val="0"/>
              </a:spcBef>
              <a:spcAft>
                <a:spcPts val="0"/>
              </a:spcAft>
              <a:buNone/>
            </a:pPr>
            <a:r>
              <a:rPr lang="en" sz="1300">
                <a:latin typeface="Montserrat"/>
                <a:ea typeface="Montserrat"/>
                <a:cs typeface="Montserrat"/>
                <a:sym typeface="Montserrat"/>
              </a:rPr>
              <a:t>(2)customer selection</a:t>
            </a:r>
            <a:endParaRPr sz="1300">
              <a:latin typeface="Montserrat"/>
              <a:ea typeface="Montserrat"/>
              <a:cs typeface="Montserrat"/>
              <a:sym typeface="Montserrat"/>
            </a:endParaRPr>
          </a:p>
          <a:p>
            <a:pPr indent="0" lvl="0" marL="0" rtl="0" algn="l">
              <a:spcBef>
                <a:spcPts val="0"/>
              </a:spcBef>
              <a:spcAft>
                <a:spcPts val="0"/>
              </a:spcAft>
              <a:buNone/>
            </a:pPr>
            <a:r>
              <a:rPr lang="en" sz="1300">
                <a:latin typeface="Montserrat"/>
                <a:ea typeface="Montserrat"/>
                <a:cs typeface="Montserrat"/>
                <a:sym typeface="Montserrat"/>
              </a:rPr>
              <a:t>(3)payment systems</a:t>
            </a:r>
            <a:endParaRPr sz="1300">
              <a:latin typeface="Montserrat"/>
              <a:ea typeface="Montserrat"/>
              <a:cs typeface="Montserrat"/>
              <a:sym typeface="Montserrat"/>
            </a:endParaRPr>
          </a:p>
          <a:p>
            <a:pPr indent="0" lvl="0" marL="0" rtl="0" algn="l">
              <a:spcBef>
                <a:spcPts val="0"/>
              </a:spcBef>
              <a:spcAft>
                <a:spcPts val="0"/>
              </a:spcAft>
              <a:buNone/>
            </a:pPr>
            <a:r>
              <a:t/>
            </a:r>
            <a:endParaRPr sz="1300">
              <a:latin typeface="Montserrat"/>
              <a:ea typeface="Montserrat"/>
              <a:cs typeface="Montserrat"/>
              <a:sym typeface="Montserrat"/>
            </a:endParaRPr>
          </a:p>
          <a:p>
            <a:pPr indent="0" lvl="0" marL="0" rtl="0" algn="l">
              <a:spcBef>
                <a:spcPts val="0"/>
              </a:spcBef>
              <a:spcAft>
                <a:spcPts val="0"/>
              </a:spcAft>
              <a:buNone/>
            </a:pPr>
            <a:r>
              <a:rPr lang="en" sz="1300">
                <a:latin typeface="Montserrat"/>
                <a:ea typeface="Montserrat"/>
                <a:cs typeface="Montserrat"/>
                <a:sym typeface="Montserrat"/>
              </a:rPr>
              <a:t>To visualize some of our findings, we fit categorically based Kaplan-Meier curves and plot them, allowing us to see difference in churn rate between customer categories.</a:t>
            </a:r>
            <a:endParaRPr sz="1300">
              <a:latin typeface="Montserrat"/>
              <a:ea typeface="Montserrat"/>
              <a:cs typeface="Montserrat"/>
              <a:sym typeface="Montserrat"/>
            </a:endParaRPr>
          </a:p>
          <a:p>
            <a:pPr indent="0" lvl="0" marL="0" rtl="0" algn="l">
              <a:spcBef>
                <a:spcPts val="0"/>
              </a:spcBef>
              <a:spcAft>
                <a:spcPts val="0"/>
              </a:spcAft>
              <a:buNone/>
            </a:pPr>
            <a:r>
              <a:t/>
            </a:r>
            <a:endParaRPr sz="1300">
              <a:latin typeface="Montserrat"/>
              <a:ea typeface="Montserrat"/>
              <a:cs typeface="Montserrat"/>
              <a:sym typeface="Montserrat"/>
            </a:endParaRPr>
          </a:p>
        </p:txBody>
      </p:sp>
      <p:pic>
        <p:nvPicPr>
          <p:cNvPr id="441" name="Google Shape;441;p27"/>
          <p:cNvPicPr preferRelativeResize="0"/>
          <p:nvPr/>
        </p:nvPicPr>
        <p:blipFill>
          <a:blip r:embed="rId3">
            <a:alphaModFix/>
          </a:blip>
          <a:stretch>
            <a:fillRect/>
          </a:stretch>
        </p:blipFill>
        <p:spPr>
          <a:xfrm>
            <a:off x="3963025" y="2144500"/>
            <a:ext cx="5065176" cy="2661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44000">
              <a:schemeClr val="lt2"/>
            </a:gs>
            <a:gs pos="72000">
              <a:schemeClr val="lt2"/>
            </a:gs>
            <a:gs pos="100000">
              <a:srgbClr val="D0D8E5"/>
            </a:gs>
          </a:gsLst>
          <a:path path="circle">
            <a:fillToRect b="100%" r="100%"/>
          </a:path>
          <a:tileRect l="-100%" t="-100%"/>
        </a:gradFill>
      </p:bgPr>
    </p:bg>
    <p:spTree>
      <p:nvGrpSpPr>
        <p:cNvPr id="445" name="Shape 445"/>
        <p:cNvGrpSpPr/>
        <p:nvPr/>
      </p:nvGrpSpPr>
      <p:grpSpPr>
        <a:xfrm>
          <a:off x="0" y="0"/>
          <a:ext cx="0" cy="0"/>
          <a:chOff x="0" y="0"/>
          <a:chExt cx="0" cy="0"/>
        </a:xfrm>
      </p:grpSpPr>
      <p:sp>
        <p:nvSpPr>
          <p:cNvPr id="446" name="Google Shape;446;p28"/>
          <p:cNvSpPr txBox="1"/>
          <p:nvPr>
            <p:ph type="title"/>
          </p:nvPr>
        </p:nvSpPr>
        <p:spPr>
          <a:xfrm>
            <a:off x="356700" y="286775"/>
            <a:ext cx="3737400" cy="326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(1) </a:t>
            </a:r>
            <a:r>
              <a:rPr lang="en"/>
              <a:t>Contract Specification</a:t>
            </a:r>
            <a:endParaRPr/>
          </a:p>
        </p:txBody>
      </p:sp>
      <p:sp>
        <p:nvSpPr>
          <p:cNvPr id="447" name="Google Shape;447;p28"/>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448" name="Google Shape;448;p28"/>
          <p:cNvSpPr txBox="1"/>
          <p:nvPr/>
        </p:nvSpPr>
        <p:spPr>
          <a:xfrm>
            <a:off x="5787475" y="2070525"/>
            <a:ext cx="3309600" cy="278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Montserrat"/>
                <a:ea typeface="Montserrat"/>
                <a:cs typeface="Montserrat"/>
                <a:sym typeface="Montserrat"/>
              </a:rPr>
              <a:t>The most important feature, by far, is the presence of a 1 or 2 year contract. Customers are .25 and .02, respectively, times as likely to cancel their service if they are under contract.</a:t>
            </a:r>
            <a:endParaRPr sz="1300">
              <a:latin typeface="Montserrat"/>
              <a:ea typeface="Montserrat"/>
              <a:cs typeface="Montserrat"/>
              <a:sym typeface="Montserrat"/>
            </a:endParaRPr>
          </a:p>
          <a:p>
            <a:pPr indent="0" lvl="0" marL="0" rtl="0" algn="l">
              <a:spcBef>
                <a:spcPts val="0"/>
              </a:spcBef>
              <a:spcAft>
                <a:spcPts val="0"/>
              </a:spcAft>
              <a:buNone/>
            </a:pPr>
            <a:r>
              <a:t/>
            </a:r>
            <a:endParaRPr sz="1300">
              <a:latin typeface="Montserrat"/>
              <a:ea typeface="Montserrat"/>
              <a:cs typeface="Montserrat"/>
              <a:sym typeface="Montserrat"/>
            </a:endParaRPr>
          </a:p>
          <a:p>
            <a:pPr indent="0" lvl="0" marL="0" rtl="0" algn="l">
              <a:spcBef>
                <a:spcPts val="0"/>
              </a:spcBef>
              <a:spcAft>
                <a:spcPts val="0"/>
              </a:spcAft>
              <a:buNone/>
            </a:pPr>
            <a:r>
              <a:rPr lang="en" sz="1300">
                <a:latin typeface="Montserrat"/>
                <a:ea typeface="Montserrat"/>
                <a:cs typeface="Montserrat"/>
                <a:sym typeface="Montserrat"/>
              </a:rPr>
              <a:t>Cancellation fees are a possible underlying cause. As long as these fees do not prohibit new sales, we would recommend continuing to put them into as many contracts as possible.</a:t>
            </a:r>
            <a:endParaRPr sz="1300">
              <a:latin typeface="Montserrat"/>
              <a:ea typeface="Montserrat"/>
              <a:cs typeface="Montserrat"/>
              <a:sym typeface="Montserrat"/>
            </a:endParaRPr>
          </a:p>
        </p:txBody>
      </p:sp>
      <p:pic>
        <p:nvPicPr>
          <p:cNvPr id="449" name="Google Shape;449;p28"/>
          <p:cNvPicPr preferRelativeResize="0"/>
          <p:nvPr/>
        </p:nvPicPr>
        <p:blipFill>
          <a:blip r:embed="rId3">
            <a:alphaModFix/>
          </a:blip>
          <a:stretch>
            <a:fillRect/>
          </a:stretch>
        </p:blipFill>
        <p:spPr>
          <a:xfrm>
            <a:off x="152400" y="765575"/>
            <a:ext cx="5482675" cy="333958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44000">
              <a:schemeClr val="lt2"/>
            </a:gs>
            <a:gs pos="72000">
              <a:schemeClr val="lt2"/>
            </a:gs>
            <a:gs pos="100000">
              <a:srgbClr val="D0D8E5"/>
            </a:gs>
          </a:gsLst>
          <a:path path="circle">
            <a:fillToRect b="100%" r="100%"/>
          </a:path>
          <a:tileRect l="-100%" t="-100%"/>
        </a:gradFill>
      </p:bgPr>
    </p:bg>
    <p:spTree>
      <p:nvGrpSpPr>
        <p:cNvPr id="453" name="Shape 453"/>
        <p:cNvGrpSpPr/>
        <p:nvPr/>
      </p:nvGrpSpPr>
      <p:grpSpPr>
        <a:xfrm>
          <a:off x="0" y="0"/>
          <a:ext cx="0" cy="0"/>
          <a:chOff x="0" y="0"/>
          <a:chExt cx="0" cy="0"/>
        </a:xfrm>
      </p:grpSpPr>
      <p:sp>
        <p:nvSpPr>
          <p:cNvPr id="454" name="Google Shape;454;p29"/>
          <p:cNvSpPr txBox="1"/>
          <p:nvPr>
            <p:ph type="title"/>
          </p:nvPr>
        </p:nvSpPr>
        <p:spPr>
          <a:xfrm>
            <a:off x="356700" y="286775"/>
            <a:ext cx="3737400" cy="326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(2) Customer Selection</a:t>
            </a:r>
            <a:endParaRPr/>
          </a:p>
        </p:txBody>
      </p:sp>
      <p:sp>
        <p:nvSpPr>
          <p:cNvPr id="455" name="Google Shape;455;p29"/>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456" name="Google Shape;456;p29"/>
          <p:cNvSpPr txBox="1"/>
          <p:nvPr/>
        </p:nvSpPr>
        <p:spPr>
          <a:xfrm>
            <a:off x="4981750" y="1747875"/>
            <a:ext cx="33096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Customers with a partner or dependents are .82 and .91 times as likely to cancel as normal customers.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Families and other large households seem to be less likely to change providers.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This could be due to higher incomes, less time to consider options, or another combination of factors.</a:t>
            </a:r>
            <a:endParaRPr>
              <a:latin typeface="Montserrat"/>
              <a:ea typeface="Montserrat"/>
              <a:cs typeface="Montserrat"/>
              <a:sym typeface="Montserrat"/>
            </a:endParaRPr>
          </a:p>
        </p:txBody>
      </p:sp>
      <p:pic>
        <p:nvPicPr>
          <p:cNvPr id="457" name="Google Shape;457;p29"/>
          <p:cNvPicPr preferRelativeResize="0"/>
          <p:nvPr/>
        </p:nvPicPr>
        <p:blipFill>
          <a:blip r:embed="rId3">
            <a:alphaModFix/>
          </a:blip>
          <a:stretch>
            <a:fillRect/>
          </a:stretch>
        </p:blipFill>
        <p:spPr>
          <a:xfrm>
            <a:off x="893675" y="651825"/>
            <a:ext cx="3794350" cy="2311201"/>
          </a:xfrm>
          <a:prstGeom prst="rect">
            <a:avLst/>
          </a:prstGeom>
          <a:noFill/>
          <a:ln>
            <a:noFill/>
          </a:ln>
        </p:spPr>
      </p:pic>
      <p:pic>
        <p:nvPicPr>
          <p:cNvPr id="458" name="Google Shape;458;p29"/>
          <p:cNvPicPr preferRelativeResize="0"/>
          <p:nvPr/>
        </p:nvPicPr>
        <p:blipFill>
          <a:blip r:embed="rId4">
            <a:alphaModFix/>
          </a:blip>
          <a:stretch>
            <a:fillRect/>
          </a:stretch>
        </p:blipFill>
        <p:spPr>
          <a:xfrm>
            <a:off x="893675" y="2956200"/>
            <a:ext cx="3856326" cy="2100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44000">
              <a:schemeClr val="lt2"/>
            </a:gs>
            <a:gs pos="72000">
              <a:schemeClr val="lt2"/>
            </a:gs>
            <a:gs pos="100000">
              <a:srgbClr val="D0D8E5"/>
            </a:gs>
          </a:gsLst>
          <a:path path="circle">
            <a:fillToRect b="100%" r="100%"/>
          </a:path>
          <a:tileRect l="-100%" t="-100%"/>
        </a:gradFill>
      </p:bgPr>
    </p:bg>
    <p:spTree>
      <p:nvGrpSpPr>
        <p:cNvPr id="462" name="Shape 462"/>
        <p:cNvGrpSpPr/>
        <p:nvPr/>
      </p:nvGrpSpPr>
      <p:grpSpPr>
        <a:xfrm>
          <a:off x="0" y="0"/>
          <a:ext cx="0" cy="0"/>
          <a:chOff x="0" y="0"/>
          <a:chExt cx="0" cy="0"/>
        </a:xfrm>
      </p:grpSpPr>
      <p:sp>
        <p:nvSpPr>
          <p:cNvPr id="463" name="Google Shape;463;p30"/>
          <p:cNvSpPr txBox="1"/>
          <p:nvPr>
            <p:ph type="title"/>
          </p:nvPr>
        </p:nvSpPr>
        <p:spPr>
          <a:xfrm>
            <a:off x="356700" y="286775"/>
            <a:ext cx="3737400" cy="326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(3) </a:t>
            </a:r>
            <a:r>
              <a:rPr lang="en"/>
              <a:t>Payment Systems</a:t>
            </a:r>
            <a:endParaRPr/>
          </a:p>
        </p:txBody>
      </p:sp>
      <p:sp>
        <p:nvSpPr>
          <p:cNvPr id="464" name="Google Shape;464;p30"/>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465" name="Google Shape;465;p30"/>
          <p:cNvSpPr txBox="1"/>
          <p:nvPr/>
        </p:nvSpPr>
        <p:spPr>
          <a:xfrm>
            <a:off x="5787475" y="2070525"/>
            <a:ext cx="33096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The recommendation is to make sure your customer’s default is an automatic payment made monthly. This requires little effort from the customer to remain subscribed.</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Conversely, sending a check, in the mail or electronically, is a pain. It requires effort to remain subscribed.</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id="466" name="Google Shape;466;p30"/>
          <p:cNvPicPr preferRelativeResize="0"/>
          <p:nvPr/>
        </p:nvPicPr>
        <p:blipFill>
          <a:blip r:embed="rId3">
            <a:alphaModFix/>
          </a:blip>
          <a:stretch>
            <a:fillRect/>
          </a:stretch>
        </p:blipFill>
        <p:spPr>
          <a:xfrm>
            <a:off x="152400" y="765575"/>
            <a:ext cx="5482675" cy="333958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48208"/>
            </a:gs>
            <a:gs pos="100000">
              <a:srgbClr val="703E08"/>
            </a:gs>
          </a:gsLst>
          <a:path path="circle">
            <a:fillToRect b="50%" l="50%" r="50%" t="50%"/>
          </a:path>
          <a:tileRect/>
        </a:gradFill>
      </p:bgPr>
    </p:bg>
    <p:spTree>
      <p:nvGrpSpPr>
        <p:cNvPr id="319" name="Shape 319"/>
        <p:cNvGrpSpPr/>
        <p:nvPr/>
      </p:nvGrpSpPr>
      <p:grpSpPr>
        <a:xfrm>
          <a:off x="0" y="0"/>
          <a:ext cx="0" cy="0"/>
          <a:chOff x="0" y="0"/>
          <a:chExt cx="0" cy="0"/>
        </a:xfrm>
      </p:grpSpPr>
      <p:sp>
        <p:nvSpPr>
          <p:cNvPr id="320" name="Google Shape;320;p13"/>
          <p:cNvSpPr txBox="1"/>
          <p:nvPr>
            <p:ph type="ctrTitle"/>
          </p:nvPr>
        </p:nvSpPr>
        <p:spPr>
          <a:xfrm>
            <a:off x="290451" y="1832575"/>
            <a:ext cx="7101000" cy="1159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3200"/>
              <a:t>Understanding Churn</a:t>
            </a:r>
            <a:endParaRPr sz="3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31"/>
          <p:cNvSpPr txBox="1"/>
          <p:nvPr>
            <p:ph type="title"/>
          </p:nvPr>
        </p:nvSpPr>
        <p:spPr>
          <a:xfrm>
            <a:off x="356700" y="286775"/>
            <a:ext cx="4683900" cy="326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COX PROPORTIONAL HAZARD MODEL</a:t>
            </a:r>
            <a:endParaRPr/>
          </a:p>
        </p:txBody>
      </p:sp>
      <p:sp>
        <p:nvSpPr>
          <p:cNvPr id="472" name="Google Shape;472;p31"/>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473" name="Google Shape;473;p31"/>
          <p:cNvSpPr txBox="1"/>
          <p:nvPr/>
        </p:nvSpPr>
        <p:spPr>
          <a:xfrm>
            <a:off x="477800" y="815100"/>
            <a:ext cx="80853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Light"/>
                <a:ea typeface="Montserrat Light"/>
                <a:cs typeface="Montserrat Light"/>
                <a:sym typeface="Montserrat Light"/>
              </a:rPr>
              <a:t>To examine the effects of different features, we will use the </a:t>
            </a:r>
            <a:endParaRPr>
              <a:latin typeface="Montserrat Light"/>
              <a:ea typeface="Montserrat Light"/>
              <a:cs typeface="Montserrat Light"/>
              <a:sym typeface="Montserrat Light"/>
            </a:endParaRPr>
          </a:p>
          <a:p>
            <a:pPr indent="0" lvl="0" marL="0" rtl="0" algn="l">
              <a:spcBef>
                <a:spcPts val="0"/>
              </a:spcBef>
              <a:spcAft>
                <a:spcPts val="0"/>
              </a:spcAft>
              <a:buNone/>
            </a:pPr>
            <a:r>
              <a:rPr lang="en">
                <a:latin typeface="Montserrat Light"/>
                <a:ea typeface="Montserrat Light"/>
                <a:cs typeface="Montserrat Light"/>
                <a:sym typeface="Montserrat Light"/>
              </a:rPr>
              <a:t>Cox Proportional Hazards Model. We can think of this as a </a:t>
            </a:r>
            <a:endParaRPr>
              <a:latin typeface="Montserrat Light"/>
              <a:ea typeface="Montserrat Light"/>
              <a:cs typeface="Montserrat Light"/>
              <a:sym typeface="Montserrat Light"/>
            </a:endParaRPr>
          </a:p>
          <a:p>
            <a:pPr indent="0" lvl="0" marL="0" rtl="0" algn="l">
              <a:spcBef>
                <a:spcPts val="0"/>
              </a:spcBef>
              <a:spcAft>
                <a:spcPts val="0"/>
              </a:spcAft>
              <a:buNone/>
            </a:pPr>
            <a:r>
              <a:rPr lang="en">
                <a:latin typeface="Montserrat Light"/>
                <a:ea typeface="Montserrat Light"/>
                <a:cs typeface="Montserrat Light"/>
                <a:sym typeface="Montserrat Light"/>
              </a:rPr>
              <a:t>Survival Regression model.</a:t>
            </a:r>
            <a:endParaRPr>
              <a:latin typeface="Montserrat Light"/>
              <a:ea typeface="Montserrat Light"/>
              <a:cs typeface="Montserrat Light"/>
              <a:sym typeface="Montserrat Light"/>
            </a:endParaRPr>
          </a:p>
          <a:p>
            <a:pPr indent="0" lvl="0" marL="0" rtl="0" algn="l">
              <a:spcBef>
                <a:spcPts val="0"/>
              </a:spcBef>
              <a:spcAft>
                <a:spcPts val="0"/>
              </a:spcAft>
              <a:buNone/>
            </a:pPr>
            <a:r>
              <a:t/>
            </a:r>
            <a:endParaRPr>
              <a:latin typeface="Montserrat Light"/>
              <a:ea typeface="Montserrat Light"/>
              <a:cs typeface="Montserrat Light"/>
              <a:sym typeface="Montserrat Light"/>
            </a:endParaRPr>
          </a:p>
          <a:p>
            <a:pPr indent="0" lvl="0" marL="0" rtl="0" algn="l">
              <a:spcBef>
                <a:spcPts val="0"/>
              </a:spcBef>
              <a:spcAft>
                <a:spcPts val="0"/>
              </a:spcAft>
              <a:buNone/>
            </a:pPr>
            <a:r>
              <a:rPr lang="en">
                <a:latin typeface="Montserrat Light"/>
                <a:ea typeface="Montserrat Light"/>
                <a:cs typeface="Montserrat Light"/>
                <a:sym typeface="Montserrat Light"/>
              </a:rPr>
              <a:t>‘Hazards’ can be thought of something that would increase/decrease chances of survival. </a:t>
            </a:r>
            <a:endParaRPr>
              <a:latin typeface="Montserrat Light"/>
              <a:ea typeface="Montserrat Light"/>
              <a:cs typeface="Montserrat Light"/>
              <a:sym typeface="Montserrat Light"/>
            </a:endParaRPr>
          </a:p>
          <a:p>
            <a:pPr indent="0" lvl="0" marL="0" rtl="0" algn="l">
              <a:spcBef>
                <a:spcPts val="0"/>
              </a:spcBef>
              <a:spcAft>
                <a:spcPts val="0"/>
              </a:spcAft>
              <a:buNone/>
            </a:pPr>
            <a:r>
              <a:t/>
            </a:r>
            <a:endParaRPr>
              <a:latin typeface="Montserrat Light"/>
              <a:ea typeface="Montserrat Light"/>
              <a:cs typeface="Montserrat Light"/>
              <a:sym typeface="Montserrat Light"/>
            </a:endParaRPr>
          </a:p>
          <a:p>
            <a:pPr indent="0" lvl="0" marL="0" rtl="0" algn="l">
              <a:spcBef>
                <a:spcPts val="0"/>
              </a:spcBef>
              <a:spcAft>
                <a:spcPts val="0"/>
              </a:spcAft>
              <a:buNone/>
            </a:pPr>
            <a:r>
              <a:rPr lang="en">
                <a:latin typeface="Montserrat Light"/>
                <a:ea typeface="Montserrat Light"/>
                <a:cs typeface="Montserrat Light"/>
                <a:sym typeface="Montserrat Light"/>
              </a:rPr>
              <a:t>In our business problem, for example, a hazard may be the type of contract a customer has. Customers with multi-year contracts probably cancel less frequently than those with month-to-month contracts.</a:t>
            </a:r>
            <a:endParaRPr>
              <a:latin typeface="Montserrat Light"/>
              <a:ea typeface="Montserrat Light"/>
              <a:cs typeface="Montserrat Light"/>
              <a:sym typeface="Montserrat Light"/>
            </a:endParaRPr>
          </a:p>
          <a:p>
            <a:pPr indent="0" lvl="0" marL="0" rtl="0" algn="l">
              <a:spcBef>
                <a:spcPts val="0"/>
              </a:spcBef>
              <a:spcAft>
                <a:spcPts val="0"/>
              </a:spcAft>
              <a:buNone/>
            </a:pPr>
            <a:r>
              <a:t/>
            </a:r>
            <a:endParaRPr>
              <a:latin typeface="Montserrat Light"/>
              <a:ea typeface="Montserrat Light"/>
              <a:cs typeface="Montserrat Light"/>
              <a:sym typeface="Montserrat Light"/>
            </a:endParaRPr>
          </a:p>
          <a:p>
            <a:pPr indent="0" lvl="0" marL="0" rtl="0" algn="l">
              <a:spcBef>
                <a:spcPts val="0"/>
              </a:spcBef>
              <a:spcAft>
                <a:spcPts val="0"/>
              </a:spcAft>
              <a:buNone/>
            </a:pPr>
            <a:r>
              <a:rPr lang="en">
                <a:latin typeface="Montserrat Light"/>
                <a:ea typeface="Montserrat Light"/>
                <a:cs typeface="Montserrat Light"/>
                <a:sym typeface="Montserrat Light"/>
              </a:rPr>
              <a:t>After some data cleaning, including encoding categorical variables (k-1 dummies), we can fit a survival regression model to the data.</a:t>
            </a:r>
            <a:endParaRPr>
              <a:latin typeface="Montserrat Light"/>
              <a:ea typeface="Montserrat Light"/>
              <a:cs typeface="Montserrat Light"/>
              <a:sym typeface="Montserrat 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32"/>
          <p:cNvSpPr txBox="1"/>
          <p:nvPr>
            <p:ph type="title"/>
          </p:nvPr>
        </p:nvSpPr>
        <p:spPr>
          <a:xfrm>
            <a:off x="356700" y="286775"/>
            <a:ext cx="4683900" cy="326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COX MODEL SUMMARY</a:t>
            </a:r>
            <a:endParaRPr/>
          </a:p>
        </p:txBody>
      </p:sp>
      <p:sp>
        <p:nvSpPr>
          <p:cNvPr id="479" name="Google Shape;479;p32"/>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480" name="Google Shape;480;p32"/>
          <p:cNvPicPr preferRelativeResize="0"/>
          <p:nvPr/>
        </p:nvPicPr>
        <p:blipFill>
          <a:blip r:embed="rId3">
            <a:alphaModFix/>
          </a:blip>
          <a:stretch>
            <a:fillRect/>
          </a:stretch>
        </p:blipFill>
        <p:spPr>
          <a:xfrm>
            <a:off x="356700" y="746850"/>
            <a:ext cx="6361087" cy="4225525"/>
          </a:xfrm>
          <a:prstGeom prst="rect">
            <a:avLst/>
          </a:prstGeom>
          <a:noFill/>
          <a:ln>
            <a:noFill/>
          </a:ln>
        </p:spPr>
      </p:pic>
      <p:sp>
        <p:nvSpPr>
          <p:cNvPr id="481" name="Google Shape;481;p32"/>
          <p:cNvSpPr txBox="1"/>
          <p:nvPr/>
        </p:nvSpPr>
        <p:spPr>
          <a:xfrm>
            <a:off x="6801775" y="1555375"/>
            <a:ext cx="22581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Montserrat"/>
                <a:ea typeface="Montserrat"/>
                <a:cs typeface="Montserrat"/>
                <a:sym typeface="Montserrat"/>
              </a:rPr>
              <a:t>The key output is exp(coef). This is interpreted as the scaling of hazard risk for each additional unit of the variable, 1.00 being neutral.</a:t>
            </a:r>
            <a:endParaRPr sz="1000">
              <a:latin typeface="Montserrat"/>
              <a:ea typeface="Montserrat"/>
              <a:cs typeface="Montserrat"/>
              <a:sym typeface="Montserrat"/>
            </a:endParaRPr>
          </a:p>
          <a:p>
            <a:pPr indent="0" lvl="0" marL="0" rtl="0" algn="l">
              <a:spcBef>
                <a:spcPts val="0"/>
              </a:spcBef>
              <a:spcAft>
                <a:spcPts val="0"/>
              </a:spcAft>
              <a:buNone/>
            </a:pPr>
            <a:r>
              <a:t/>
            </a:r>
            <a:endParaRPr sz="1000">
              <a:latin typeface="Montserrat"/>
              <a:ea typeface="Montserrat"/>
              <a:cs typeface="Montserrat"/>
              <a:sym typeface="Montserrat"/>
            </a:endParaRPr>
          </a:p>
          <a:p>
            <a:pPr indent="0" lvl="0" marL="0" rtl="0" algn="l">
              <a:spcBef>
                <a:spcPts val="0"/>
              </a:spcBef>
              <a:spcAft>
                <a:spcPts val="0"/>
              </a:spcAft>
              <a:buNone/>
            </a:pPr>
            <a:r>
              <a:rPr lang="en" sz="1000">
                <a:latin typeface="Montserrat"/>
                <a:ea typeface="Montserrat"/>
                <a:cs typeface="Montserrat"/>
                <a:sym typeface="Montserrat"/>
              </a:rPr>
              <a:t>For example, the last exp(coefficient), corresponding to PaymentMethod_Mailed check, means a customer that pays by mailing a check is 1.68 times as likely to cancel their service.</a:t>
            </a:r>
            <a:endParaRPr sz="1000">
              <a:latin typeface="Montserrat"/>
              <a:ea typeface="Montserrat"/>
              <a:cs typeface="Montserrat"/>
              <a:sym typeface="Montserrat"/>
            </a:endParaRPr>
          </a:p>
          <a:p>
            <a:pPr indent="0" lvl="0" marL="0" rtl="0" algn="l">
              <a:spcBef>
                <a:spcPts val="0"/>
              </a:spcBef>
              <a:spcAft>
                <a:spcPts val="0"/>
              </a:spcAft>
              <a:buNone/>
            </a:pPr>
            <a:r>
              <a:t/>
            </a:r>
            <a:endParaRPr sz="1000">
              <a:latin typeface="Montserrat"/>
              <a:ea typeface="Montserrat"/>
              <a:cs typeface="Montserrat"/>
              <a:sym typeface="Montserrat"/>
            </a:endParaRPr>
          </a:p>
          <a:p>
            <a:pPr indent="0" lvl="0" marL="0" rtl="0" algn="l">
              <a:spcBef>
                <a:spcPts val="0"/>
              </a:spcBef>
              <a:spcAft>
                <a:spcPts val="0"/>
              </a:spcAft>
              <a:buNone/>
            </a:pPr>
            <a:r>
              <a:rPr lang="en" sz="1000">
                <a:latin typeface="Montserrat"/>
                <a:ea typeface="Montserrat"/>
                <a:cs typeface="Montserrat"/>
                <a:sym typeface="Montserrat"/>
              </a:rPr>
              <a:t>For the company, exp(coef) below 1.0 is good, meaning a customer less likely to cancel.</a:t>
            </a:r>
            <a:endParaRPr sz="1000">
              <a:latin typeface="Montserrat"/>
              <a:ea typeface="Montserrat"/>
              <a:cs typeface="Montserrat"/>
              <a:sym typeface="Montserrat"/>
            </a:endParaRPr>
          </a:p>
          <a:p>
            <a:pPr indent="0" lvl="0" marL="0" rtl="0" algn="l">
              <a:spcBef>
                <a:spcPts val="0"/>
              </a:spcBef>
              <a:spcAft>
                <a:spcPts val="0"/>
              </a:spcAft>
              <a:buNone/>
            </a:pPr>
            <a:r>
              <a:t/>
            </a:r>
            <a:endParaRPr sz="1000">
              <a:latin typeface="Montserrat"/>
              <a:ea typeface="Montserrat"/>
              <a:cs typeface="Montserrat"/>
              <a:sym typeface="Montserrat"/>
            </a:endParaRPr>
          </a:p>
          <a:p>
            <a:pPr indent="0" lvl="0" marL="0" rtl="0" algn="l">
              <a:spcBef>
                <a:spcPts val="0"/>
              </a:spcBef>
              <a:spcAft>
                <a:spcPts val="0"/>
              </a:spcAft>
              <a:buNone/>
            </a:pPr>
            <a:r>
              <a:rPr lang="en" sz="1000">
                <a:latin typeface="Montserrat"/>
                <a:ea typeface="Montserrat"/>
                <a:cs typeface="Montserrat"/>
                <a:sym typeface="Montserrat"/>
              </a:rPr>
              <a:t>To better visualize the above, we can plot the coefficient outputs and their confidence intervals.</a:t>
            </a:r>
            <a:endParaRPr sz="1000">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33"/>
          <p:cNvSpPr txBox="1"/>
          <p:nvPr>
            <p:ph type="title"/>
          </p:nvPr>
        </p:nvSpPr>
        <p:spPr>
          <a:xfrm>
            <a:off x="356700" y="286775"/>
            <a:ext cx="4683900" cy="326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WEIBULL AFT + XGBOOST</a:t>
            </a:r>
            <a:endParaRPr/>
          </a:p>
        </p:txBody>
      </p:sp>
      <p:sp>
        <p:nvSpPr>
          <p:cNvPr id="487" name="Google Shape;487;p33"/>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488" name="Google Shape;488;p33"/>
          <p:cNvSpPr txBox="1"/>
          <p:nvPr/>
        </p:nvSpPr>
        <p:spPr>
          <a:xfrm>
            <a:off x="365375" y="730775"/>
            <a:ext cx="395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Light"/>
                <a:ea typeface="Montserrat Light"/>
                <a:cs typeface="Montserrat Light"/>
                <a:sym typeface="Montserrat Light"/>
              </a:rPr>
              <a:t>A typical Weibull distribution:</a:t>
            </a:r>
            <a:endParaRPr>
              <a:latin typeface="Montserrat Light"/>
              <a:ea typeface="Montserrat Light"/>
              <a:cs typeface="Montserrat Light"/>
              <a:sym typeface="Montserrat Light"/>
            </a:endParaRPr>
          </a:p>
        </p:txBody>
      </p:sp>
      <p:pic>
        <p:nvPicPr>
          <p:cNvPr id="489" name="Google Shape;489;p33"/>
          <p:cNvPicPr preferRelativeResize="0"/>
          <p:nvPr/>
        </p:nvPicPr>
        <p:blipFill rotWithShape="1">
          <a:blip r:embed="rId3">
            <a:alphaModFix/>
          </a:blip>
          <a:srcRect b="7338" l="0" r="0" t="0"/>
          <a:stretch/>
        </p:blipFill>
        <p:spPr>
          <a:xfrm>
            <a:off x="499050" y="1180325"/>
            <a:ext cx="3276600" cy="2277075"/>
          </a:xfrm>
          <a:prstGeom prst="rect">
            <a:avLst/>
          </a:prstGeom>
          <a:noFill/>
          <a:ln>
            <a:noFill/>
          </a:ln>
        </p:spPr>
      </p:pic>
      <p:sp>
        <p:nvSpPr>
          <p:cNvPr id="490" name="Google Shape;490;p33"/>
          <p:cNvSpPr txBox="1"/>
          <p:nvPr/>
        </p:nvSpPr>
        <p:spPr>
          <a:xfrm>
            <a:off x="1860125" y="3232250"/>
            <a:ext cx="4146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t>Time</a:t>
            </a:r>
            <a:endParaRPr sz="800"/>
          </a:p>
        </p:txBody>
      </p:sp>
      <p:sp>
        <p:nvSpPr>
          <p:cNvPr id="491" name="Google Shape;491;p33"/>
          <p:cNvSpPr txBox="1"/>
          <p:nvPr/>
        </p:nvSpPr>
        <p:spPr>
          <a:xfrm rot="-5400000">
            <a:off x="241825" y="2164963"/>
            <a:ext cx="676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t>Probability</a:t>
            </a:r>
            <a:endParaRPr sz="800"/>
          </a:p>
        </p:txBody>
      </p:sp>
      <p:sp>
        <p:nvSpPr>
          <p:cNvPr id="492" name="Google Shape;492;p33"/>
          <p:cNvSpPr txBox="1"/>
          <p:nvPr/>
        </p:nvSpPr>
        <p:spPr>
          <a:xfrm>
            <a:off x="3916175" y="1639525"/>
            <a:ext cx="48717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Light"/>
                <a:ea typeface="Montserrat Light"/>
                <a:cs typeface="Montserrat Light"/>
                <a:sym typeface="Montserrat Light"/>
              </a:rPr>
              <a:t>Telecom Customer Churn is known to follow the Weibull Distribution on the basis of past research and analyses.</a:t>
            </a:r>
            <a:endParaRPr>
              <a:latin typeface="Montserrat Light"/>
              <a:ea typeface="Montserrat Light"/>
              <a:cs typeface="Montserrat Light"/>
              <a:sym typeface="Montserrat Light"/>
            </a:endParaRPr>
          </a:p>
          <a:p>
            <a:pPr indent="0" lvl="0" marL="0" rtl="0" algn="l">
              <a:spcBef>
                <a:spcPts val="0"/>
              </a:spcBef>
              <a:spcAft>
                <a:spcPts val="0"/>
              </a:spcAft>
              <a:buNone/>
            </a:pPr>
            <a:r>
              <a:t/>
            </a:r>
            <a:endParaRPr>
              <a:latin typeface="Montserrat Light"/>
              <a:ea typeface="Montserrat Light"/>
              <a:cs typeface="Montserrat Light"/>
              <a:sym typeface="Montserrat Light"/>
            </a:endParaRPr>
          </a:p>
          <a:p>
            <a:pPr indent="0" lvl="0" marL="0" rtl="0" algn="l">
              <a:spcBef>
                <a:spcPts val="0"/>
              </a:spcBef>
              <a:spcAft>
                <a:spcPts val="0"/>
              </a:spcAft>
              <a:buNone/>
            </a:pPr>
            <a:r>
              <a:rPr lang="en">
                <a:latin typeface="Montserrat Light"/>
                <a:ea typeface="Montserrat Light"/>
                <a:cs typeface="Montserrat Light"/>
                <a:sym typeface="Montserrat Light"/>
              </a:rPr>
              <a:t>In the statistical area of survival analysis, an accelerated failure time model (AFT model) is a parametric model that provides an alternative to the commonly used proportional hazards models. Whereas a proportional hazards model assumes that the effect of a covariate is to multiply the hazard by some constant, an AFT model assumes that the effect of a covariate is to accelerate or decelerate the life course of a disease by some constant.</a:t>
            </a:r>
            <a:endParaRPr>
              <a:latin typeface="Montserrat Light"/>
              <a:ea typeface="Montserrat Light"/>
              <a:cs typeface="Montserrat Light"/>
              <a:sym typeface="Montserrat 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34"/>
          <p:cNvSpPr txBox="1"/>
          <p:nvPr>
            <p:ph type="title"/>
          </p:nvPr>
        </p:nvSpPr>
        <p:spPr>
          <a:xfrm>
            <a:off x="356700" y="286775"/>
            <a:ext cx="4683900" cy="326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WEIBULL AFT + XGBOOST</a:t>
            </a:r>
            <a:endParaRPr/>
          </a:p>
        </p:txBody>
      </p:sp>
      <p:sp>
        <p:nvSpPr>
          <p:cNvPr id="498" name="Google Shape;498;p34"/>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499" name="Google Shape;499;p34"/>
          <p:cNvPicPr preferRelativeResize="0"/>
          <p:nvPr/>
        </p:nvPicPr>
        <p:blipFill>
          <a:blip r:embed="rId3">
            <a:alphaModFix/>
          </a:blip>
          <a:stretch>
            <a:fillRect/>
          </a:stretch>
        </p:blipFill>
        <p:spPr>
          <a:xfrm>
            <a:off x="723900" y="1325275"/>
            <a:ext cx="6902350" cy="3352575"/>
          </a:xfrm>
          <a:prstGeom prst="rect">
            <a:avLst/>
          </a:prstGeom>
          <a:noFill/>
          <a:ln>
            <a:noFill/>
          </a:ln>
        </p:spPr>
      </p:pic>
      <p:sp>
        <p:nvSpPr>
          <p:cNvPr id="500" name="Google Shape;500;p34"/>
          <p:cNvSpPr txBox="1"/>
          <p:nvPr/>
        </p:nvSpPr>
        <p:spPr>
          <a:xfrm>
            <a:off x="421600" y="918150"/>
            <a:ext cx="513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From the XGBoost model, we find the </a:t>
            </a:r>
            <a:r>
              <a:rPr lang="en">
                <a:latin typeface="Montserrat"/>
                <a:ea typeface="Montserrat"/>
                <a:cs typeface="Montserrat"/>
                <a:sym typeface="Montserrat"/>
              </a:rPr>
              <a:t>following</a:t>
            </a:r>
            <a:r>
              <a:rPr lang="en">
                <a:latin typeface="Montserrat"/>
                <a:ea typeface="Montserrat"/>
                <a:cs typeface="Montserrat"/>
                <a:sym typeface="Montserrat"/>
              </a:rPr>
              <a:t>:</a:t>
            </a:r>
            <a:endParaRPr>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35"/>
          <p:cNvSpPr txBox="1"/>
          <p:nvPr>
            <p:ph type="title"/>
          </p:nvPr>
        </p:nvSpPr>
        <p:spPr>
          <a:xfrm>
            <a:off x="356700" y="286775"/>
            <a:ext cx="4683900" cy="326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WEIBULL AFT + XGBOOST</a:t>
            </a:r>
            <a:endParaRPr/>
          </a:p>
        </p:txBody>
      </p:sp>
      <p:sp>
        <p:nvSpPr>
          <p:cNvPr id="506" name="Google Shape;506;p35"/>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507" name="Google Shape;507;p35"/>
          <p:cNvSpPr txBox="1"/>
          <p:nvPr/>
        </p:nvSpPr>
        <p:spPr>
          <a:xfrm>
            <a:off x="356700" y="613175"/>
            <a:ext cx="55926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Montserrat"/>
                <a:ea typeface="Montserrat"/>
                <a:cs typeface="Montserrat"/>
                <a:sym typeface="Montserrat"/>
              </a:rPr>
              <a:t>We take the output from XGBoost model and fit it into </a:t>
            </a:r>
            <a:endParaRPr sz="1100">
              <a:latin typeface="Montserrat"/>
              <a:ea typeface="Montserrat"/>
              <a:cs typeface="Montserrat"/>
              <a:sym typeface="Montserrat"/>
            </a:endParaRPr>
          </a:p>
          <a:p>
            <a:pPr indent="0" lvl="0" marL="0" rtl="0" algn="l">
              <a:spcBef>
                <a:spcPts val="0"/>
              </a:spcBef>
              <a:spcAft>
                <a:spcPts val="0"/>
              </a:spcAft>
              <a:buNone/>
            </a:pPr>
            <a:r>
              <a:rPr lang="en" sz="1100">
                <a:latin typeface="Montserrat"/>
                <a:ea typeface="Montserrat"/>
                <a:cs typeface="Montserrat"/>
                <a:sym typeface="Montserrat"/>
              </a:rPr>
              <a:t>a Weibull Distribution to obtain an AFT regression:</a:t>
            </a:r>
            <a:endParaRPr sz="1100">
              <a:latin typeface="Montserrat"/>
              <a:ea typeface="Montserrat"/>
              <a:cs typeface="Montserrat"/>
              <a:sym typeface="Montserrat"/>
            </a:endParaRPr>
          </a:p>
        </p:txBody>
      </p:sp>
      <p:pic>
        <p:nvPicPr>
          <p:cNvPr id="508" name="Google Shape;508;p35"/>
          <p:cNvPicPr preferRelativeResize="0"/>
          <p:nvPr/>
        </p:nvPicPr>
        <p:blipFill>
          <a:blip r:embed="rId3">
            <a:alphaModFix/>
          </a:blip>
          <a:stretch>
            <a:fillRect/>
          </a:stretch>
        </p:blipFill>
        <p:spPr>
          <a:xfrm>
            <a:off x="356700" y="1136375"/>
            <a:ext cx="7391350" cy="38378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36"/>
          <p:cNvSpPr txBox="1"/>
          <p:nvPr>
            <p:ph type="title"/>
          </p:nvPr>
        </p:nvSpPr>
        <p:spPr>
          <a:xfrm>
            <a:off x="356700" y="286775"/>
            <a:ext cx="4683900" cy="326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EXPLAINABLE AI using SHAP</a:t>
            </a:r>
            <a:endParaRPr/>
          </a:p>
        </p:txBody>
      </p:sp>
      <p:sp>
        <p:nvSpPr>
          <p:cNvPr id="514" name="Google Shape;514;p36"/>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515" name="Google Shape;515;p36"/>
          <p:cNvSpPr txBox="1"/>
          <p:nvPr/>
        </p:nvSpPr>
        <p:spPr>
          <a:xfrm>
            <a:off x="356700" y="790150"/>
            <a:ext cx="55926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Montserrat"/>
                <a:ea typeface="Montserrat"/>
                <a:cs typeface="Montserrat"/>
                <a:sym typeface="Montserrat"/>
              </a:rPr>
              <a:t>SHAP (SHapley Additive exPlanations) is a game theoretic approach to explain the output of any machine learning model.</a:t>
            </a:r>
            <a:endParaRPr sz="1100">
              <a:latin typeface="Montserrat"/>
              <a:ea typeface="Montserrat"/>
              <a:cs typeface="Montserrat"/>
              <a:sym typeface="Montserrat"/>
            </a:endParaRPr>
          </a:p>
        </p:txBody>
      </p:sp>
      <p:pic>
        <p:nvPicPr>
          <p:cNvPr id="516" name="Google Shape;516;p36"/>
          <p:cNvPicPr preferRelativeResize="0"/>
          <p:nvPr/>
        </p:nvPicPr>
        <p:blipFill>
          <a:blip r:embed="rId3">
            <a:alphaModFix/>
          </a:blip>
          <a:stretch>
            <a:fillRect/>
          </a:stretch>
        </p:blipFill>
        <p:spPr>
          <a:xfrm>
            <a:off x="227350" y="1490325"/>
            <a:ext cx="7527000" cy="820250"/>
          </a:xfrm>
          <a:prstGeom prst="rect">
            <a:avLst/>
          </a:prstGeom>
          <a:noFill/>
          <a:ln>
            <a:noFill/>
          </a:ln>
        </p:spPr>
      </p:pic>
      <p:pic>
        <p:nvPicPr>
          <p:cNvPr id="517" name="Google Shape;517;p36"/>
          <p:cNvPicPr preferRelativeResize="0"/>
          <p:nvPr/>
        </p:nvPicPr>
        <p:blipFill>
          <a:blip r:embed="rId4">
            <a:alphaModFix/>
          </a:blip>
          <a:stretch>
            <a:fillRect/>
          </a:stretch>
        </p:blipFill>
        <p:spPr>
          <a:xfrm>
            <a:off x="2262900" y="2487550"/>
            <a:ext cx="3389354" cy="2528125"/>
          </a:xfrm>
          <a:prstGeom prst="rect">
            <a:avLst/>
          </a:prstGeom>
          <a:noFill/>
          <a:ln>
            <a:noFill/>
          </a:ln>
        </p:spPr>
      </p:pic>
      <p:pic>
        <p:nvPicPr>
          <p:cNvPr id="518" name="Google Shape;518;p36"/>
          <p:cNvPicPr preferRelativeResize="0"/>
          <p:nvPr/>
        </p:nvPicPr>
        <p:blipFill>
          <a:blip r:embed="rId5">
            <a:alphaModFix/>
          </a:blip>
          <a:stretch>
            <a:fillRect/>
          </a:stretch>
        </p:blipFill>
        <p:spPr>
          <a:xfrm>
            <a:off x="5652254" y="2487550"/>
            <a:ext cx="3335985" cy="25281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48208"/>
            </a:gs>
            <a:gs pos="100000">
              <a:srgbClr val="703E08"/>
            </a:gs>
          </a:gsLst>
          <a:path path="circle">
            <a:fillToRect b="50%" l="50%" r="50%" t="50%"/>
          </a:path>
          <a:tileRect/>
        </a:gradFill>
      </p:bgPr>
    </p:bg>
    <p:spTree>
      <p:nvGrpSpPr>
        <p:cNvPr id="522" name="Shape 522"/>
        <p:cNvGrpSpPr/>
        <p:nvPr/>
      </p:nvGrpSpPr>
      <p:grpSpPr>
        <a:xfrm>
          <a:off x="0" y="0"/>
          <a:ext cx="0" cy="0"/>
          <a:chOff x="0" y="0"/>
          <a:chExt cx="0" cy="0"/>
        </a:xfrm>
      </p:grpSpPr>
      <p:sp>
        <p:nvSpPr>
          <p:cNvPr id="523" name="Google Shape;523;p37"/>
          <p:cNvSpPr txBox="1"/>
          <p:nvPr>
            <p:ph type="ctrTitle"/>
          </p:nvPr>
        </p:nvSpPr>
        <p:spPr>
          <a:xfrm>
            <a:off x="290451" y="1832575"/>
            <a:ext cx="7101000" cy="1159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3200"/>
              <a:t>SOLUTION ACHIEVED</a:t>
            </a:r>
            <a:endParaRPr sz="32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38"/>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529" name="Google Shape;529;p38"/>
          <p:cNvPicPr preferRelativeResize="0"/>
          <p:nvPr/>
        </p:nvPicPr>
        <p:blipFill>
          <a:blip r:embed="rId3">
            <a:alphaModFix/>
          </a:blip>
          <a:stretch>
            <a:fillRect/>
          </a:stretch>
        </p:blipFill>
        <p:spPr>
          <a:xfrm>
            <a:off x="246075" y="1638138"/>
            <a:ext cx="8839198" cy="1867236"/>
          </a:xfrm>
          <a:prstGeom prst="rect">
            <a:avLst/>
          </a:prstGeom>
          <a:noFill/>
          <a:ln>
            <a:noFill/>
          </a:ln>
        </p:spPr>
      </p:pic>
      <p:sp>
        <p:nvSpPr>
          <p:cNvPr id="530" name="Google Shape;530;p38"/>
          <p:cNvSpPr txBox="1"/>
          <p:nvPr/>
        </p:nvSpPr>
        <p:spPr>
          <a:xfrm>
            <a:off x="412225" y="1152375"/>
            <a:ext cx="514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Light"/>
                <a:ea typeface="Montserrat Light"/>
                <a:cs typeface="Montserrat Light"/>
                <a:sym typeface="Montserrat Light"/>
              </a:rPr>
              <a:t>Estimated Survival Time in excel/csv data:</a:t>
            </a:r>
            <a:endParaRPr>
              <a:latin typeface="Montserrat Light"/>
              <a:ea typeface="Montserrat Light"/>
              <a:cs typeface="Montserrat Light"/>
              <a:sym typeface="Montserrat 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24757"/>
            </a:gs>
            <a:gs pos="100000">
              <a:srgbClr val="0A0A0C"/>
            </a:gs>
          </a:gsLst>
          <a:lin ang="5400012" scaled="0"/>
        </a:gradFill>
      </p:bgPr>
    </p:bg>
    <p:spTree>
      <p:nvGrpSpPr>
        <p:cNvPr id="534" name="Shape 534"/>
        <p:cNvGrpSpPr/>
        <p:nvPr/>
      </p:nvGrpSpPr>
      <p:grpSpPr>
        <a:xfrm>
          <a:off x="0" y="0"/>
          <a:ext cx="0" cy="0"/>
          <a:chOff x="0" y="0"/>
          <a:chExt cx="0" cy="0"/>
        </a:xfrm>
      </p:grpSpPr>
      <p:sp>
        <p:nvSpPr>
          <p:cNvPr id="535" name="Google Shape;535;p39"/>
          <p:cNvSpPr txBox="1"/>
          <p:nvPr>
            <p:ph type="title"/>
          </p:nvPr>
        </p:nvSpPr>
        <p:spPr>
          <a:xfrm>
            <a:off x="356700" y="286775"/>
            <a:ext cx="3737400" cy="326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chemeClr val="lt1"/>
                </a:solidFill>
              </a:rPr>
              <a:t>DASHBOARD UI/UX</a:t>
            </a:r>
            <a:endParaRPr>
              <a:solidFill>
                <a:schemeClr val="lt1"/>
              </a:solidFill>
            </a:endParaRPr>
          </a:p>
        </p:txBody>
      </p:sp>
      <p:sp>
        <p:nvSpPr>
          <p:cNvPr id="536" name="Google Shape;536;p39"/>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537" name="Google Shape;537;p39"/>
          <p:cNvPicPr preferRelativeResize="0"/>
          <p:nvPr/>
        </p:nvPicPr>
        <p:blipFill rotWithShape="1">
          <a:blip r:embed="rId3">
            <a:alphaModFix/>
          </a:blip>
          <a:srcRect b="5006" l="0" r="0" t="0"/>
          <a:stretch/>
        </p:blipFill>
        <p:spPr>
          <a:xfrm>
            <a:off x="565650" y="1019875"/>
            <a:ext cx="7807476" cy="34303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24757"/>
            </a:gs>
            <a:gs pos="100000">
              <a:srgbClr val="0A0A0C"/>
            </a:gs>
          </a:gsLst>
          <a:lin ang="5400012" scaled="0"/>
        </a:gradFill>
      </p:bgPr>
    </p:bg>
    <p:spTree>
      <p:nvGrpSpPr>
        <p:cNvPr id="541" name="Shape 541"/>
        <p:cNvGrpSpPr/>
        <p:nvPr/>
      </p:nvGrpSpPr>
      <p:grpSpPr>
        <a:xfrm>
          <a:off x="0" y="0"/>
          <a:ext cx="0" cy="0"/>
          <a:chOff x="0" y="0"/>
          <a:chExt cx="0" cy="0"/>
        </a:xfrm>
      </p:grpSpPr>
      <p:sp>
        <p:nvSpPr>
          <p:cNvPr id="542" name="Google Shape;542;p40"/>
          <p:cNvSpPr txBox="1"/>
          <p:nvPr>
            <p:ph type="title"/>
          </p:nvPr>
        </p:nvSpPr>
        <p:spPr>
          <a:xfrm>
            <a:off x="356700" y="286775"/>
            <a:ext cx="3737400" cy="326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chemeClr val="lt1"/>
                </a:solidFill>
              </a:rPr>
              <a:t>CHURN MODEL LIST</a:t>
            </a:r>
            <a:endParaRPr>
              <a:solidFill>
                <a:schemeClr val="lt1"/>
              </a:solidFill>
            </a:endParaRPr>
          </a:p>
        </p:txBody>
      </p:sp>
      <p:sp>
        <p:nvSpPr>
          <p:cNvPr id="543" name="Google Shape;543;p40"/>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544" name="Google Shape;544;p40"/>
          <p:cNvPicPr preferRelativeResize="0"/>
          <p:nvPr/>
        </p:nvPicPr>
        <p:blipFill>
          <a:blip r:embed="rId3">
            <a:alphaModFix/>
          </a:blip>
          <a:stretch>
            <a:fillRect/>
          </a:stretch>
        </p:blipFill>
        <p:spPr>
          <a:xfrm>
            <a:off x="989425" y="770425"/>
            <a:ext cx="6565300" cy="39636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14"/>
          <p:cNvSpPr txBox="1"/>
          <p:nvPr>
            <p:ph type="title"/>
          </p:nvPr>
        </p:nvSpPr>
        <p:spPr>
          <a:xfrm>
            <a:off x="422275" y="537613"/>
            <a:ext cx="3737400" cy="326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WHAT IS CUSTOMER CHURN?</a:t>
            </a:r>
            <a:endParaRPr/>
          </a:p>
        </p:txBody>
      </p:sp>
      <p:sp>
        <p:nvSpPr>
          <p:cNvPr id="326" name="Google Shape;326;p14"/>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27" name="Google Shape;327;p14"/>
          <p:cNvSpPr txBox="1"/>
          <p:nvPr/>
        </p:nvSpPr>
        <p:spPr>
          <a:xfrm>
            <a:off x="356700" y="750200"/>
            <a:ext cx="58044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Montserrat"/>
                <a:ea typeface="Montserrat"/>
                <a:cs typeface="Montserrat"/>
                <a:sym typeface="Montserrat"/>
              </a:rPr>
              <a:t>Also known as Customer Attrition. </a:t>
            </a:r>
            <a:r>
              <a:rPr lang="en" sz="1100">
                <a:latin typeface="Montserrat"/>
                <a:ea typeface="Montserrat"/>
                <a:cs typeface="Montserrat"/>
                <a:sym typeface="Montserrat"/>
              </a:rPr>
              <a:t>The phenomenon wherein a customer (or subscriber) decides to discontinue the usage of a product or a service from a company or business.</a:t>
            </a:r>
            <a:endParaRPr sz="1100">
              <a:latin typeface="Montserrat"/>
              <a:ea typeface="Montserrat"/>
              <a:cs typeface="Montserrat"/>
              <a:sym typeface="Montserrat"/>
            </a:endParaRPr>
          </a:p>
        </p:txBody>
      </p:sp>
      <p:sp>
        <p:nvSpPr>
          <p:cNvPr id="328" name="Google Shape;328;p14"/>
          <p:cNvSpPr txBox="1"/>
          <p:nvPr/>
        </p:nvSpPr>
        <p:spPr>
          <a:xfrm>
            <a:off x="336000" y="1657125"/>
            <a:ext cx="8723700" cy="2385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Montserrat"/>
                <a:ea typeface="Montserrat"/>
                <a:cs typeface="Montserrat"/>
                <a:sym typeface="Montserrat"/>
              </a:rPr>
              <a:t>A</a:t>
            </a:r>
            <a:r>
              <a:rPr lang="en" sz="1100">
                <a:latin typeface="Montserrat"/>
                <a:ea typeface="Montserrat"/>
                <a:cs typeface="Montserrat"/>
                <a:sym typeface="Montserrat"/>
              </a:rPr>
              <a:t>ccording to research done by Bain &amp; Company</a:t>
            </a:r>
            <a:r>
              <a:rPr lang="en" sz="1100">
                <a:latin typeface="Montserrat"/>
                <a:ea typeface="Montserrat"/>
                <a:cs typeface="Montserrat"/>
                <a:sym typeface="Montserrat"/>
              </a:rPr>
              <a:t>, it can cost five times more to attract a new customer than </a:t>
            </a:r>
            <a:endParaRPr sz="1100">
              <a:latin typeface="Montserrat"/>
              <a:ea typeface="Montserrat"/>
              <a:cs typeface="Montserrat"/>
              <a:sym typeface="Montserrat"/>
            </a:endParaRPr>
          </a:p>
          <a:p>
            <a:pPr indent="0" lvl="0" marL="0" rtl="0" algn="l">
              <a:spcBef>
                <a:spcPts val="0"/>
              </a:spcBef>
              <a:spcAft>
                <a:spcPts val="0"/>
              </a:spcAft>
              <a:buNone/>
            </a:pPr>
            <a:r>
              <a:rPr lang="en" sz="1100">
                <a:latin typeface="Montserrat"/>
                <a:ea typeface="Montserrat"/>
                <a:cs typeface="Montserrat"/>
                <a:sym typeface="Montserrat"/>
              </a:rPr>
              <a:t>it does to retain an existing one. Increasing customer retention rates by 5% can increase profits by 25% to 95%.</a:t>
            </a:r>
            <a:endParaRPr sz="1100">
              <a:latin typeface="Montserrat"/>
              <a:ea typeface="Montserrat"/>
              <a:cs typeface="Montserrat"/>
              <a:sym typeface="Montserrat"/>
            </a:endParaRPr>
          </a:p>
          <a:p>
            <a:pPr indent="0" lvl="0" marL="0" rtl="0" algn="l">
              <a:spcBef>
                <a:spcPts val="0"/>
              </a:spcBef>
              <a:spcAft>
                <a:spcPts val="0"/>
              </a:spcAft>
              <a:buNone/>
            </a:pPr>
            <a:r>
              <a:t/>
            </a:r>
            <a:endParaRPr sz="1100">
              <a:latin typeface="Montserrat"/>
              <a:ea typeface="Montserrat"/>
              <a:cs typeface="Montserrat"/>
              <a:sym typeface="Montserrat"/>
            </a:endParaRPr>
          </a:p>
          <a:p>
            <a:pPr indent="0" lvl="0" marL="0" rtl="0" algn="l">
              <a:spcBef>
                <a:spcPts val="0"/>
              </a:spcBef>
              <a:spcAft>
                <a:spcPts val="0"/>
              </a:spcAft>
              <a:buNone/>
            </a:pPr>
            <a:r>
              <a:rPr lang="en" sz="1100">
                <a:latin typeface="Montserrat"/>
                <a:ea typeface="Montserrat"/>
                <a:cs typeface="Montserrat"/>
                <a:sym typeface="Montserrat"/>
              </a:rPr>
              <a:t>The reasons that lead customers to the cancellation their plans can be numerous, coming from poor service quality, delay on customer support, prices, new competitors entering the market, and so on. Usually, there is no single reason, but a combination of events that somehow culminated in customer displeasure.</a:t>
            </a:r>
            <a:endParaRPr sz="1100">
              <a:latin typeface="Montserrat"/>
              <a:ea typeface="Montserrat"/>
              <a:cs typeface="Montserrat"/>
              <a:sym typeface="Montserrat"/>
            </a:endParaRPr>
          </a:p>
          <a:p>
            <a:pPr indent="0" lvl="0" marL="0" rtl="0" algn="l">
              <a:spcBef>
                <a:spcPts val="0"/>
              </a:spcBef>
              <a:spcAft>
                <a:spcPts val="0"/>
              </a:spcAft>
              <a:buNone/>
            </a:pPr>
            <a:r>
              <a:t/>
            </a:r>
            <a:endParaRPr sz="1100">
              <a:latin typeface="Montserrat"/>
              <a:ea typeface="Montserrat"/>
              <a:cs typeface="Montserrat"/>
              <a:sym typeface="Montserrat"/>
            </a:endParaRPr>
          </a:p>
          <a:p>
            <a:pPr indent="0" lvl="0" marL="0" rtl="0" algn="l">
              <a:spcBef>
                <a:spcPts val="0"/>
              </a:spcBef>
              <a:spcAft>
                <a:spcPts val="0"/>
              </a:spcAft>
              <a:buNone/>
            </a:pPr>
            <a:r>
              <a:rPr lang="en" sz="1100">
                <a:latin typeface="Montserrat"/>
                <a:ea typeface="Montserrat"/>
                <a:cs typeface="Montserrat"/>
                <a:sym typeface="Montserrat"/>
              </a:rPr>
              <a:t>A customer, upon churning, leaves something extremely valuable behind: the data. This data can give very good clues about where the company left to be desired. It can be a valuable source for meaningful insights and to train customer churn models, learn from the past, and have strategic information at hand to improve future experiences. When it comes to the telecommunications segment of the industry, there is great room for opportunities. The emergence of sophisticated artificial intelligence and data analytics techniques further help leverage this rich data to address churn in a much more effective manner.</a:t>
            </a:r>
            <a:endParaRPr sz="1100">
              <a:latin typeface="Montserrat"/>
              <a:ea typeface="Montserrat"/>
              <a:cs typeface="Montserrat"/>
              <a:sym typeface="Montserrat"/>
            </a:endParaRPr>
          </a:p>
        </p:txBody>
      </p:sp>
      <p:pic>
        <p:nvPicPr>
          <p:cNvPr id="329" name="Google Shape;329;p14"/>
          <p:cNvPicPr preferRelativeResize="0"/>
          <p:nvPr/>
        </p:nvPicPr>
        <p:blipFill>
          <a:blip r:embed="rId3">
            <a:alphaModFix/>
          </a:blip>
          <a:stretch>
            <a:fillRect/>
          </a:stretch>
        </p:blipFill>
        <p:spPr>
          <a:xfrm>
            <a:off x="6061677" y="78975"/>
            <a:ext cx="2172816" cy="1243675"/>
          </a:xfrm>
          <a:prstGeom prst="rect">
            <a:avLst/>
          </a:prstGeom>
          <a:noFill/>
          <a:ln>
            <a:noFill/>
          </a:ln>
        </p:spPr>
      </p:pic>
      <p:pic>
        <p:nvPicPr>
          <p:cNvPr id="330" name="Google Shape;330;p14"/>
          <p:cNvPicPr preferRelativeResize="0"/>
          <p:nvPr/>
        </p:nvPicPr>
        <p:blipFill>
          <a:blip r:embed="rId4">
            <a:alphaModFix/>
          </a:blip>
          <a:stretch>
            <a:fillRect/>
          </a:stretch>
        </p:blipFill>
        <p:spPr>
          <a:xfrm>
            <a:off x="3934875" y="3875350"/>
            <a:ext cx="3301004" cy="1268225"/>
          </a:xfrm>
          <a:prstGeom prst="rect">
            <a:avLst/>
          </a:prstGeom>
          <a:noFill/>
          <a:ln>
            <a:noFill/>
          </a:ln>
        </p:spPr>
      </p:pic>
      <p:sp>
        <p:nvSpPr>
          <p:cNvPr id="331" name="Google Shape;331;p14"/>
          <p:cNvSpPr txBox="1"/>
          <p:nvPr>
            <p:ph type="title"/>
          </p:nvPr>
        </p:nvSpPr>
        <p:spPr>
          <a:xfrm>
            <a:off x="422275" y="1442900"/>
            <a:ext cx="4749300" cy="326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WHY IS CUSTOMER CHURN IMPORTANT?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24757"/>
            </a:gs>
            <a:gs pos="100000">
              <a:srgbClr val="0A0A0C"/>
            </a:gs>
          </a:gsLst>
          <a:lin ang="5400012" scaled="0"/>
        </a:gradFill>
      </p:bgPr>
    </p:bg>
    <p:spTree>
      <p:nvGrpSpPr>
        <p:cNvPr id="548" name="Shape 548"/>
        <p:cNvGrpSpPr/>
        <p:nvPr/>
      </p:nvGrpSpPr>
      <p:grpSpPr>
        <a:xfrm>
          <a:off x="0" y="0"/>
          <a:ext cx="0" cy="0"/>
          <a:chOff x="0" y="0"/>
          <a:chExt cx="0" cy="0"/>
        </a:xfrm>
      </p:grpSpPr>
      <p:sp>
        <p:nvSpPr>
          <p:cNvPr id="549" name="Google Shape;549;p41"/>
          <p:cNvSpPr txBox="1"/>
          <p:nvPr>
            <p:ph type="title"/>
          </p:nvPr>
        </p:nvSpPr>
        <p:spPr>
          <a:xfrm>
            <a:off x="356700" y="286775"/>
            <a:ext cx="3737400" cy="326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chemeClr val="lt1"/>
                </a:solidFill>
              </a:rPr>
              <a:t>CHURN DISTRIBUTION VIEW</a:t>
            </a:r>
            <a:endParaRPr>
              <a:solidFill>
                <a:schemeClr val="lt1"/>
              </a:solidFill>
            </a:endParaRPr>
          </a:p>
        </p:txBody>
      </p:sp>
      <p:sp>
        <p:nvSpPr>
          <p:cNvPr id="550" name="Google Shape;550;p41"/>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551" name="Google Shape;551;p41"/>
          <p:cNvPicPr preferRelativeResize="0"/>
          <p:nvPr/>
        </p:nvPicPr>
        <p:blipFill>
          <a:blip r:embed="rId3">
            <a:alphaModFix/>
          </a:blip>
          <a:stretch>
            <a:fillRect/>
          </a:stretch>
        </p:blipFill>
        <p:spPr>
          <a:xfrm>
            <a:off x="1031825" y="691400"/>
            <a:ext cx="7184227" cy="42255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24757"/>
            </a:gs>
            <a:gs pos="100000">
              <a:srgbClr val="0A0A0C"/>
            </a:gs>
          </a:gsLst>
          <a:lin ang="5400012" scaled="0"/>
        </a:gradFill>
      </p:bgPr>
    </p:bg>
    <p:spTree>
      <p:nvGrpSpPr>
        <p:cNvPr id="555" name="Shape 555"/>
        <p:cNvGrpSpPr/>
        <p:nvPr/>
      </p:nvGrpSpPr>
      <p:grpSpPr>
        <a:xfrm>
          <a:off x="0" y="0"/>
          <a:ext cx="0" cy="0"/>
          <a:chOff x="0" y="0"/>
          <a:chExt cx="0" cy="0"/>
        </a:xfrm>
      </p:grpSpPr>
      <p:sp>
        <p:nvSpPr>
          <p:cNvPr id="556" name="Google Shape;556;p42"/>
          <p:cNvSpPr txBox="1"/>
          <p:nvPr>
            <p:ph type="title"/>
          </p:nvPr>
        </p:nvSpPr>
        <p:spPr>
          <a:xfrm>
            <a:off x="356700" y="286775"/>
            <a:ext cx="3737400" cy="326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chemeClr val="lt1"/>
                </a:solidFill>
              </a:rPr>
              <a:t>CHURN SEGMENTS BY CLTV</a:t>
            </a:r>
            <a:endParaRPr>
              <a:solidFill>
                <a:schemeClr val="lt1"/>
              </a:solidFill>
            </a:endParaRPr>
          </a:p>
        </p:txBody>
      </p:sp>
      <p:sp>
        <p:nvSpPr>
          <p:cNvPr id="557" name="Google Shape;557;p42"/>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558" name="Google Shape;558;p42"/>
          <p:cNvPicPr preferRelativeResize="0"/>
          <p:nvPr/>
        </p:nvPicPr>
        <p:blipFill>
          <a:blip r:embed="rId3">
            <a:alphaModFix/>
          </a:blip>
          <a:stretch>
            <a:fillRect/>
          </a:stretch>
        </p:blipFill>
        <p:spPr>
          <a:xfrm>
            <a:off x="1106450" y="827125"/>
            <a:ext cx="6630228" cy="39069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48208"/>
            </a:gs>
            <a:gs pos="100000">
              <a:srgbClr val="703E08"/>
            </a:gs>
          </a:gsLst>
          <a:path path="circle">
            <a:fillToRect b="50%" l="50%" r="50%" t="50%"/>
          </a:path>
          <a:tileRect/>
        </a:gradFill>
      </p:bgPr>
    </p:bg>
    <p:spTree>
      <p:nvGrpSpPr>
        <p:cNvPr id="562" name="Shape 562"/>
        <p:cNvGrpSpPr/>
        <p:nvPr/>
      </p:nvGrpSpPr>
      <p:grpSpPr>
        <a:xfrm>
          <a:off x="0" y="0"/>
          <a:ext cx="0" cy="0"/>
          <a:chOff x="0" y="0"/>
          <a:chExt cx="0" cy="0"/>
        </a:xfrm>
      </p:grpSpPr>
      <p:sp>
        <p:nvSpPr>
          <p:cNvPr id="563" name="Google Shape;563;p43"/>
          <p:cNvSpPr txBox="1"/>
          <p:nvPr>
            <p:ph type="ctrTitle"/>
          </p:nvPr>
        </p:nvSpPr>
        <p:spPr>
          <a:xfrm>
            <a:off x="290451" y="1832575"/>
            <a:ext cx="7101000" cy="1159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3200"/>
              <a:t>SCOPE OF FUTURE WORK</a:t>
            </a:r>
            <a:endParaRPr sz="32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44"/>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569" name="Google Shape;569;p44"/>
          <p:cNvSpPr txBox="1"/>
          <p:nvPr/>
        </p:nvSpPr>
        <p:spPr>
          <a:xfrm>
            <a:off x="356700" y="2472725"/>
            <a:ext cx="85998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Light"/>
                <a:ea typeface="Montserrat Light"/>
                <a:cs typeface="Montserrat Light"/>
                <a:sym typeface="Montserrat Light"/>
              </a:rPr>
              <a:t>In addition to the Explainable AI implemented in this project, what can be taken into account to authenticate the predictions to decide how good a model can be the Global and Local explainibilities of the model- the former revealing features important for the overall predictions and the latter telling us about which feature was more important for every individual prediction for a particular subscriber.</a:t>
            </a:r>
            <a:endParaRPr>
              <a:latin typeface="Montserrat Light"/>
              <a:ea typeface="Montserrat Light"/>
              <a:cs typeface="Montserrat Light"/>
              <a:sym typeface="Montserrat Light"/>
            </a:endParaRPr>
          </a:p>
        </p:txBody>
      </p:sp>
      <p:sp>
        <p:nvSpPr>
          <p:cNvPr id="570" name="Google Shape;570;p44"/>
          <p:cNvSpPr txBox="1"/>
          <p:nvPr>
            <p:ph type="title"/>
          </p:nvPr>
        </p:nvSpPr>
        <p:spPr>
          <a:xfrm>
            <a:off x="431650" y="2145900"/>
            <a:ext cx="4683900" cy="326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Further explanation with Explainable AI</a:t>
            </a:r>
            <a:endParaRPr/>
          </a:p>
        </p:txBody>
      </p:sp>
      <p:sp>
        <p:nvSpPr>
          <p:cNvPr id="571" name="Google Shape;571;p44"/>
          <p:cNvSpPr txBox="1"/>
          <p:nvPr/>
        </p:nvSpPr>
        <p:spPr>
          <a:xfrm>
            <a:off x="2529600" y="4061650"/>
            <a:ext cx="6370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Light"/>
                <a:ea typeface="Montserrat Light"/>
                <a:cs typeface="Montserrat Light"/>
                <a:sym typeface="Montserrat Light"/>
              </a:rPr>
              <a:t>This project can be extended to use Deep Learning methods and use Artificial Neural Networks for churn prediction and survival time estimation. One can dig deeper into Neural Networks and experiment with them to find what works best for churn prediction.</a:t>
            </a:r>
            <a:endParaRPr>
              <a:latin typeface="Montserrat Light"/>
              <a:ea typeface="Montserrat Light"/>
              <a:cs typeface="Montserrat Light"/>
              <a:sym typeface="Montserrat Light"/>
            </a:endParaRPr>
          </a:p>
        </p:txBody>
      </p:sp>
      <p:sp>
        <p:nvSpPr>
          <p:cNvPr id="572" name="Google Shape;572;p44"/>
          <p:cNvSpPr txBox="1"/>
          <p:nvPr>
            <p:ph type="title"/>
          </p:nvPr>
        </p:nvSpPr>
        <p:spPr>
          <a:xfrm>
            <a:off x="2613925" y="3735250"/>
            <a:ext cx="4683900" cy="326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Deep Learning</a:t>
            </a:r>
            <a:endParaRPr/>
          </a:p>
        </p:txBody>
      </p:sp>
      <p:sp>
        <p:nvSpPr>
          <p:cNvPr id="573" name="Google Shape;573;p44"/>
          <p:cNvSpPr txBox="1"/>
          <p:nvPr/>
        </p:nvSpPr>
        <p:spPr>
          <a:xfrm>
            <a:off x="356700" y="942888"/>
            <a:ext cx="8197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Light"/>
                <a:ea typeface="Montserrat Light"/>
                <a:cs typeface="Montserrat Light"/>
                <a:sym typeface="Montserrat Light"/>
              </a:rPr>
              <a:t>Machine reasoning is a new category of AI/ML technologies </a:t>
            </a:r>
            <a:endParaRPr>
              <a:latin typeface="Montserrat Light"/>
              <a:ea typeface="Montserrat Light"/>
              <a:cs typeface="Montserrat Light"/>
              <a:sym typeface="Montserrat Light"/>
            </a:endParaRPr>
          </a:p>
          <a:p>
            <a:pPr indent="0" lvl="0" marL="0" rtl="0" algn="l">
              <a:spcBef>
                <a:spcPts val="0"/>
              </a:spcBef>
              <a:spcAft>
                <a:spcPts val="0"/>
              </a:spcAft>
              <a:buNone/>
            </a:pPr>
            <a:r>
              <a:rPr lang="en">
                <a:latin typeface="Montserrat Light"/>
                <a:ea typeface="Montserrat Light"/>
                <a:cs typeface="Montserrat Light"/>
                <a:sym typeface="Montserrat Light"/>
              </a:rPr>
              <a:t>that  can enable a computer to work through complex processes that would normally require a human. It is one step ahead of Machine Learning in the sense that the </a:t>
            </a:r>
            <a:endParaRPr>
              <a:latin typeface="Montserrat Light"/>
              <a:ea typeface="Montserrat Light"/>
              <a:cs typeface="Montserrat Light"/>
              <a:sym typeface="Montserrat Light"/>
            </a:endParaRPr>
          </a:p>
          <a:p>
            <a:pPr indent="0" lvl="0" marL="0" rtl="0" algn="l">
              <a:spcBef>
                <a:spcPts val="0"/>
              </a:spcBef>
              <a:spcAft>
                <a:spcPts val="0"/>
              </a:spcAft>
              <a:buNone/>
            </a:pPr>
            <a:r>
              <a:rPr lang="en">
                <a:latin typeface="Montserrat Light"/>
                <a:ea typeface="Montserrat Light"/>
                <a:cs typeface="Montserrat Light"/>
                <a:sym typeface="Montserrat Light"/>
              </a:rPr>
              <a:t>machine reasons on its own in addition to just learning from past data.</a:t>
            </a:r>
            <a:endParaRPr>
              <a:latin typeface="Montserrat Light"/>
              <a:ea typeface="Montserrat Light"/>
              <a:cs typeface="Montserrat Light"/>
              <a:sym typeface="Montserrat Light"/>
            </a:endParaRPr>
          </a:p>
        </p:txBody>
      </p:sp>
      <p:sp>
        <p:nvSpPr>
          <p:cNvPr id="574" name="Google Shape;574;p44"/>
          <p:cNvSpPr txBox="1"/>
          <p:nvPr>
            <p:ph type="title"/>
          </p:nvPr>
        </p:nvSpPr>
        <p:spPr>
          <a:xfrm>
            <a:off x="431650" y="616488"/>
            <a:ext cx="4683900" cy="326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Machine Reasoning</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48208"/>
            </a:gs>
            <a:gs pos="100000">
              <a:srgbClr val="703E08"/>
            </a:gs>
          </a:gsLst>
          <a:path path="circle">
            <a:fillToRect b="50%" l="50%" r="50%" t="50%"/>
          </a:path>
          <a:tileRect/>
        </a:gradFill>
      </p:bgPr>
    </p:bg>
    <p:spTree>
      <p:nvGrpSpPr>
        <p:cNvPr id="578" name="Shape 578"/>
        <p:cNvGrpSpPr/>
        <p:nvPr/>
      </p:nvGrpSpPr>
      <p:grpSpPr>
        <a:xfrm>
          <a:off x="0" y="0"/>
          <a:ext cx="0" cy="0"/>
          <a:chOff x="0" y="0"/>
          <a:chExt cx="0" cy="0"/>
        </a:xfrm>
      </p:grpSpPr>
      <p:sp>
        <p:nvSpPr>
          <p:cNvPr id="579" name="Google Shape;579;p45"/>
          <p:cNvSpPr txBox="1"/>
          <p:nvPr>
            <p:ph type="ctrTitle"/>
          </p:nvPr>
        </p:nvSpPr>
        <p:spPr>
          <a:xfrm>
            <a:off x="290451" y="1832575"/>
            <a:ext cx="7101000" cy="1159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3200"/>
              <a:t>REFERENCES</a:t>
            </a:r>
            <a:endParaRPr sz="32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46"/>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585" name="Google Shape;585;p46"/>
          <p:cNvSpPr txBox="1"/>
          <p:nvPr/>
        </p:nvSpPr>
        <p:spPr>
          <a:xfrm>
            <a:off x="121775" y="93575"/>
            <a:ext cx="8085300" cy="509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Montserrat"/>
                <a:ea typeface="Montserrat"/>
                <a:cs typeface="Montserrat"/>
                <a:sym typeface="Montserrat"/>
              </a:rPr>
              <a:t>[1]Gunjan Bansal, Adarsh Anand &amp; V. S. S. Yadavalli (2019): Predicting effective customer lifetime: an application of survival analysis for telecommunication industry, communications in Statistics - Theory and Methods, DOI: 10.1080/03610926.2019.1570264</a:t>
            </a:r>
            <a:endParaRPr sz="1100">
              <a:latin typeface="Montserrat"/>
              <a:ea typeface="Montserrat"/>
              <a:cs typeface="Montserrat"/>
              <a:sym typeface="Montserrat"/>
            </a:endParaRPr>
          </a:p>
          <a:p>
            <a:pPr indent="0" lvl="0" marL="0" rtl="0" algn="l">
              <a:spcBef>
                <a:spcPts val="0"/>
              </a:spcBef>
              <a:spcAft>
                <a:spcPts val="0"/>
              </a:spcAft>
              <a:buNone/>
            </a:pPr>
            <a:r>
              <a:rPr lang="en" sz="1100">
                <a:latin typeface="Montserrat"/>
                <a:ea typeface="Montserrat"/>
                <a:cs typeface="Montserrat"/>
                <a:sym typeface="Montserrat"/>
              </a:rPr>
              <a:t>[2]Junxiang Lu, Ph.D.  Overland Park, Kansas; Modeling Customer Lifetime Value Using Survival Analysis − An Application in the Telecommunications Industry, Paper 120-28, SUGI 28 Data Mining Techniques</a:t>
            </a:r>
            <a:endParaRPr sz="1100">
              <a:latin typeface="Montserrat"/>
              <a:ea typeface="Montserrat"/>
              <a:cs typeface="Montserrat"/>
              <a:sym typeface="Montserrat"/>
            </a:endParaRPr>
          </a:p>
          <a:p>
            <a:pPr indent="0" lvl="0" marL="0" rtl="0" algn="l">
              <a:spcBef>
                <a:spcPts val="0"/>
              </a:spcBef>
              <a:spcAft>
                <a:spcPts val="0"/>
              </a:spcAft>
              <a:buNone/>
            </a:pPr>
            <a:r>
              <a:rPr lang="en" sz="1100">
                <a:latin typeface="Montserrat"/>
                <a:ea typeface="Montserrat"/>
                <a:cs typeface="Montserrat"/>
                <a:sym typeface="Montserrat"/>
              </a:rPr>
              <a:t>[3]Junxiang Lu, Ph.D. Sprint Communications Company  Overland Park, Kansas; Predicting Customer Churn in the Telecommunications Industry –– An Application of Survival Analysis Modeling Using SAS; Predicting Customer Churn in the Telecommunications Industry –– An Application of Survival Analysis Modeling Using SAS; SUGI 27 Data Mining Techniques</a:t>
            </a:r>
            <a:endParaRPr sz="1100">
              <a:latin typeface="Montserrat"/>
              <a:ea typeface="Montserrat"/>
              <a:cs typeface="Montserrat"/>
              <a:sym typeface="Montserrat"/>
            </a:endParaRPr>
          </a:p>
          <a:p>
            <a:pPr indent="0" lvl="0" marL="0" rtl="0" algn="l">
              <a:spcBef>
                <a:spcPts val="0"/>
              </a:spcBef>
              <a:spcAft>
                <a:spcPts val="0"/>
              </a:spcAft>
              <a:buNone/>
            </a:pPr>
            <a:r>
              <a:rPr lang="en" sz="1100">
                <a:latin typeface="Montserrat"/>
                <a:ea typeface="Montserrat"/>
                <a:cs typeface="Montserrat"/>
                <a:sym typeface="Montserrat"/>
              </a:rPr>
              <a:t>[4]Barry E. King et Jennifer Rice; Analysis of Churn in Mobile Telecommunications: Predicting the Timing of Customer Churn - AIMS International Journal of Management · August 2019</a:t>
            </a:r>
            <a:endParaRPr sz="1100">
              <a:latin typeface="Montserrat"/>
              <a:ea typeface="Montserrat"/>
              <a:cs typeface="Montserrat"/>
              <a:sym typeface="Montserrat"/>
            </a:endParaRPr>
          </a:p>
          <a:p>
            <a:pPr indent="0" lvl="0" marL="0" rtl="0" algn="l">
              <a:spcBef>
                <a:spcPts val="0"/>
              </a:spcBef>
              <a:spcAft>
                <a:spcPts val="0"/>
              </a:spcAft>
              <a:buNone/>
            </a:pPr>
            <a:r>
              <a:rPr lang="en" sz="1100">
                <a:latin typeface="Montserrat"/>
                <a:ea typeface="Montserrat"/>
                <a:cs typeface="Montserrat"/>
                <a:sym typeface="Montserrat"/>
              </a:rPr>
              <a:t>[5]https://www.ncbi.nlm.nih.gov/pmc/articles/PMC3059453/</a:t>
            </a:r>
            <a:endParaRPr sz="1100">
              <a:latin typeface="Montserrat"/>
              <a:ea typeface="Montserrat"/>
              <a:cs typeface="Montserrat"/>
              <a:sym typeface="Montserrat"/>
            </a:endParaRPr>
          </a:p>
          <a:p>
            <a:pPr indent="0" lvl="0" marL="0" rtl="0" algn="l">
              <a:spcBef>
                <a:spcPts val="0"/>
              </a:spcBef>
              <a:spcAft>
                <a:spcPts val="0"/>
              </a:spcAft>
              <a:buNone/>
            </a:pPr>
            <a:r>
              <a:rPr lang="en" sz="1100">
                <a:latin typeface="Montserrat"/>
                <a:ea typeface="Montserrat"/>
                <a:cs typeface="Montserrat"/>
                <a:sym typeface="Montserrat"/>
              </a:rPr>
              <a:t>[6]https://xgboost.readthedocs.io/en/stable/tutorials/aft_survival_analysis.html</a:t>
            </a:r>
            <a:endParaRPr sz="1100">
              <a:latin typeface="Montserrat"/>
              <a:ea typeface="Montserrat"/>
              <a:cs typeface="Montserrat"/>
              <a:sym typeface="Montserrat"/>
            </a:endParaRPr>
          </a:p>
          <a:p>
            <a:pPr indent="0" lvl="0" marL="0" rtl="0" algn="l">
              <a:spcBef>
                <a:spcPts val="0"/>
              </a:spcBef>
              <a:spcAft>
                <a:spcPts val="0"/>
              </a:spcAft>
              <a:buNone/>
            </a:pPr>
            <a:r>
              <a:rPr lang="en" sz="1100">
                <a:latin typeface="Montserrat"/>
                <a:ea typeface="Montserrat"/>
                <a:cs typeface="Montserrat"/>
                <a:sym typeface="Montserrat"/>
              </a:rPr>
              <a:t>[7]https://arxiv.org/abs/2006.04920</a:t>
            </a:r>
            <a:endParaRPr sz="1100">
              <a:latin typeface="Montserrat"/>
              <a:ea typeface="Montserrat"/>
              <a:cs typeface="Montserrat"/>
              <a:sym typeface="Montserrat"/>
            </a:endParaRPr>
          </a:p>
          <a:p>
            <a:pPr indent="0" lvl="0" marL="0" rtl="0" algn="l">
              <a:spcBef>
                <a:spcPts val="0"/>
              </a:spcBef>
              <a:spcAft>
                <a:spcPts val="0"/>
              </a:spcAft>
              <a:buNone/>
            </a:pPr>
            <a:r>
              <a:rPr lang="en" sz="1100">
                <a:latin typeface="Montserrat"/>
                <a:ea typeface="Montserrat"/>
                <a:cs typeface="Montserrat"/>
                <a:sym typeface="Montserrat"/>
              </a:rPr>
              <a:t>[8]https://www.ucl.ac.uk/short-courses/search-courses/survival-analysis-time-event-data-introduction</a:t>
            </a:r>
            <a:endParaRPr sz="1100">
              <a:latin typeface="Montserrat"/>
              <a:ea typeface="Montserrat"/>
              <a:cs typeface="Montserrat"/>
              <a:sym typeface="Montserrat"/>
            </a:endParaRPr>
          </a:p>
          <a:p>
            <a:pPr indent="0" lvl="0" marL="0" rtl="0" algn="l">
              <a:spcBef>
                <a:spcPts val="0"/>
              </a:spcBef>
              <a:spcAft>
                <a:spcPts val="0"/>
              </a:spcAft>
              <a:buNone/>
            </a:pPr>
            <a:r>
              <a:rPr lang="en" sz="1100">
                <a:latin typeface="Montserrat"/>
                <a:ea typeface="Montserrat"/>
                <a:cs typeface="Montserrat"/>
                <a:sym typeface="Montserrat"/>
              </a:rPr>
              <a:t>[9]https://en.wikipedia.org/wiki/Survival_analysis</a:t>
            </a:r>
            <a:endParaRPr sz="1100">
              <a:latin typeface="Montserrat"/>
              <a:ea typeface="Montserrat"/>
              <a:cs typeface="Montserrat"/>
              <a:sym typeface="Montserrat"/>
            </a:endParaRPr>
          </a:p>
          <a:p>
            <a:pPr indent="0" lvl="0" marL="0" rtl="0" algn="l">
              <a:spcBef>
                <a:spcPts val="0"/>
              </a:spcBef>
              <a:spcAft>
                <a:spcPts val="0"/>
              </a:spcAft>
              <a:buNone/>
            </a:pPr>
            <a:r>
              <a:rPr lang="en" sz="1100">
                <a:latin typeface="Montserrat"/>
                <a:ea typeface="Montserrat"/>
                <a:cs typeface="Montserrat"/>
                <a:sym typeface="Montserrat"/>
              </a:rPr>
              <a:t>[10]https://www.questionpro.com/blog/customer-churn/</a:t>
            </a:r>
            <a:endParaRPr sz="1100">
              <a:latin typeface="Montserrat"/>
              <a:ea typeface="Montserrat"/>
              <a:cs typeface="Montserrat"/>
              <a:sym typeface="Montserrat"/>
            </a:endParaRPr>
          </a:p>
          <a:p>
            <a:pPr indent="0" lvl="0" marL="0" rtl="0" algn="l">
              <a:spcBef>
                <a:spcPts val="0"/>
              </a:spcBef>
              <a:spcAft>
                <a:spcPts val="0"/>
              </a:spcAft>
              <a:buNone/>
            </a:pPr>
            <a:r>
              <a:rPr lang="en" sz="1100">
                <a:latin typeface="Montserrat"/>
                <a:ea typeface="Montserrat"/>
                <a:cs typeface="Montserrat"/>
                <a:sym typeface="Montserrat"/>
              </a:rPr>
              <a:t>[11]https://www.ngdata.com/what-is-customer-churn/</a:t>
            </a:r>
            <a:endParaRPr sz="1100">
              <a:latin typeface="Montserrat"/>
              <a:ea typeface="Montserrat"/>
              <a:cs typeface="Montserrat"/>
              <a:sym typeface="Montserrat"/>
            </a:endParaRPr>
          </a:p>
          <a:p>
            <a:pPr indent="0" lvl="0" marL="0" rtl="0" algn="l">
              <a:spcBef>
                <a:spcPts val="0"/>
              </a:spcBef>
              <a:spcAft>
                <a:spcPts val="0"/>
              </a:spcAft>
              <a:buNone/>
            </a:pPr>
            <a:r>
              <a:rPr lang="en" sz="1100">
                <a:latin typeface="Montserrat"/>
                <a:ea typeface="Montserrat"/>
                <a:cs typeface="Montserrat"/>
                <a:sym typeface="Montserrat"/>
              </a:rPr>
              <a:t>[12]https://www.qualtrics.com/au/experience-management/customer/customer-churn/</a:t>
            </a:r>
            <a:endParaRPr sz="1100">
              <a:latin typeface="Montserrat"/>
              <a:ea typeface="Montserrat"/>
              <a:cs typeface="Montserrat"/>
              <a:sym typeface="Montserrat"/>
            </a:endParaRPr>
          </a:p>
          <a:p>
            <a:pPr indent="0" lvl="0" marL="0" rtl="0" algn="l">
              <a:spcBef>
                <a:spcPts val="0"/>
              </a:spcBef>
              <a:spcAft>
                <a:spcPts val="0"/>
              </a:spcAft>
              <a:buNone/>
            </a:pPr>
            <a:r>
              <a:rPr lang="en" sz="1100">
                <a:latin typeface="Montserrat"/>
                <a:ea typeface="Montserrat"/>
                <a:cs typeface="Montserrat"/>
                <a:sym typeface="Montserrat"/>
              </a:rPr>
              <a:t>[13]https://www.salesforce.com/resources/articles/how-calculate-customer-churn-and-revenue-churn/</a:t>
            </a:r>
            <a:endParaRPr sz="1100">
              <a:latin typeface="Montserrat"/>
              <a:ea typeface="Montserrat"/>
              <a:cs typeface="Montserrat"/>
              <a:sym typeface="Montserrat"/>
            </a:endParaRPr>
          </a:p>
          <a:p>
            <a:pPr indent="0" lvl="0" marL="0" rtl="0" algn="l">
              <a:spcBef>
                <a:spcPts val="0"/>
              </a:spcBef>
              <a:spcAft>
                <a:spcPts val="0"/>
              </a:spcAft>
              <a:buNone/>
            </a:pPr>
            <a:r>
              <a:rPr lang="en" sz="1100">
                <a:latin typeface="Montserrat"/>
                <a:ea typeface="Montserrat"/>
                <a:cs typeface="Montserrat"/>
                <a:sym typeface="Montserrat"/>
              </a:rPr>
              <a:t>[14]https://www.productplan.com/glossary/churn/</a:t>
            </a:r>
            <a:endParaRPr sz="1100">
              <a:latin typeface="Montserrat"/>
              <a:ea typeface="Montserrat"/>
              <a:cs typeface="Montserrat"/>
              <a:sym typeface="Montserrat"/>
            </a:endParaRPr>
          </a:p>
          <a:p>
            <a:pPr indent="0" lvl="0" marL="0" rtl="0" algn="l">
              <a:spcBef>
                <a:spcPts val="0"/>
              </a:spcBef>
              <a:spcAft>
                <a:spcPts val="0"/>
              </a:spcAft>
              <a:buNone/>
            </a:pPr>
            <a:r>
              <a:rPr lang="en" sz="1100">
                <a:latin typeface="Montserrat"/>
                <a:ea typeface="Montserrat"/>
                <a:cs typeface="Montserrat"/>
                <a:sym typeface="Montserrat"/>
              </a:rPr>
              <a:t>[15]https://www.profitwell.com/customer-churn/guide</a:t>
            </a:r>
            <a:endParaRPr sz="1100">
              <a:latin typeface="Montserrat"/>
              <a:ea typeface="Montserrat"/>
              <a:cs typeface="Montserrat"/>
              <a:sym typeface="Montserrat"/>
            </a:endParaRPr>
          </a:p>
          <a:p>
            <a:pPr indent="0" lvl="0" marL="0" rtl="0" algn="l">
              <a:spcBef>
                <a:spcPts val="0"/>
              </a:spcBef>
              <a:spcAft>
                <a:spcPts val="0"/>
              </a:spcAft>
              <a:buNone/>
            </a:pPr>
            <a:r>
              <a:rPr lang="en" sz="1100">
                <a:latin typeface="Montserrat"/>
                <a:ea typeface="Montserrat"/>
                <a:cs typeface="Montserrat"/>
                <a:sym typeface="Montserrat"/>
              </a:rPr>
              <a:t>[16]https://www.youtube.com/watch?v=v1QqpG0rR1k&amp;t=164s</a:t>
            </a:r>
            <a:endParaRPr sz="1100">
              <a:latin typeface="Montserrat"/>
              <a:ea typeface="Montserrat"/>
              <a:cs typeface="Montserrat"/>
              <a:sym typeface="Montserrat"/>
            </a:endParaRPr>
          </a:p>
          <a:p>
            <a:pPr indent="0" lvl="0" marL="0" rtl="0" algn="l">
              <a:spcBef>
                <a:spcPts val="0"/>
              </a:spcBef>
              <a:spcAft>
                <a:spcPts val="0"/>
              </a:spcAft>
              <a:buNone/>
            </a:pPr>
            <a:r>
              <a:rPr lang="en" sz="1100">
                <a:latin typeface="Montserrat"/>
                <a:ea typeface="Montserrat"/>
                <a:cs typeface="Montserrat"/>
                <a:sym typeface="Montserrat"/>
              </a:rPr>
              <a:t>[17]https://www.ericsson.com/en/blog/2021/4/the-characteristics-of-consumer-telecom-bss-stacks-will-prevail-for-enterprises</a:t>
            </a:r>
            <a:endParaRPr sz="1100">
              <a:latin typeface="Montserrat"/>
              <a:ea typeface="Montserrat"/>
              <a:cs typeface="Montserrat"/>
              <a:sym typeface="Montserrat"/>
            </a:endParaRPr>
          </a:p>
          <a:p>
            <a:pPr indent="0" lvl="0" marL="0" rtl="0" algn="l">
              <a:spcBef>
                <a:spcPts val="0"/>
              </a:spcBef>
              <a:spcAft>
                <a:spcPts val="0"/>
              </a:spcAft>
              <a:buNone/>
            </a:pPr>
            <a:r>
              <a:rPr lang="en" sz="1100">
                <a:latin typeface="Montserrat"/>
                <a:ea typeface="Montserrat"/>
                <a:cs typeface="Montserrat"/>
                <a:sym typeface="Montserrat"/>
              </a:rPr>
              <a:t>[18]https://www.ericsson.com/en/telecom-bss</a:t>
            </a:r>
            <a:endParaRPr sz="1100">
              <a:latin typeface="Montserrat"/>
              <a:ea typeface="Montserrat"/>
              <a:cs typeface="Montserrat"/>
              <a:sym typeface="Montserrat"/>
            </a:endParaRPr>
          </a:p>
          <a:p>
            <a:pPr indent="0" lvl="0" marL="0" rtl="0" algn="l">
              <a:spcBef>
                <a:spcPts val="0"/>
              </a:spcBef>
              <a:spcAft>
                <a:spcPts val="0"/>
              </a:spcAft>
              <a:buNone/>
            </a:pPr>
            <a:r>
              <a:rPr lang="en" sz="1100">
                <a:latin typeface="Montserrat"/>
                <a:ea typeface="Montserrat"/>
                <a:cs typeface="Montserrat"/>
                <a:sym typeface="Montserrat"/>
              </a:rPr>
              <a:t>[19]http://www.biecek.pl/statystykaMedyczna/Stevenson_survival_analysis_195.721.pdf</a:t>
            </a:r>
            <a:endParaRPr sz="1100">
              <a:latin typeface="Montserrat"/>
              <a:ea typeface="Montserrat"/>
              <a:cs typeface="Montserrat"/>
              <a:sym typeface="Montserrat"/>
            </a:endParaRPr>
          </a:p>
          <a:p>
            <a:pPr indent="0" lvl="0" marL="0" rtl="0" algn="l">
              <a:spcBef>
                <a:spcPts val="0"/>
              </a:spcBef>
              <a:spcAft>
                <a:spcPts val="0"/>
              </a:spcAft>
              <a:buNone/>
            </a:pPr>
            <a:r>
              <a:rPr lang="en" sz="1100">
                <a:latin typeface="Montserrat"/>
                <a:ea typeface="Montserrat"/>
                <a:cs typeface="Montserrat"/>
                <a:sym typeface="Montserrat"/>
              </a:rPr>
              <a:t>[20]https://medium.com/@zachary.james.angell/applying-survival-analysis-to-customer-churn-40b5a809b05a</a:t>
            </a:r>
            <a:endParaRPr sz="1100">
              <a:latin typeface="Montserrat"/>
              <a:ea typeface="Montserrat"/>
              <a:cs typeface="Montserrat"/>
              <a:sym typeface="Montserrat"/>
            </a:endParaRPr>
          </a:p>
          <a:p>
            <a:pPr indent="0" lvl="0" marL="0" rtl="0" algn="l">
              <a:spcBef>
                <a:spcPts val="0"/>
              </a:spcBef>
              <a:spcAft>
                <a:spcPts val="0"/>
              </a:spcAft>
              <a:buNone/>
            </a:pPr>
            <a:r>
              <a:rPr lang="en" sz="1100">
                <a:latin typeface="Montserrat"/>
                <a:ea typeface="Montserrat"/>
                <a:cs typeface="Montserrat"/>
                <a:sym typeface="Montserrat"/>
              </a:rPr>
              <a:t>[21]https://www.iiap.res.in/astrostat/LecPresentations/JogeshBabu_TruncationCensoring.pdf</a:t>
            </a:r>
            <a:endParaRPr sz="1100">
              <a:latin typeface="Montserrat"/>
              <a:ea typeface="Montserrat"/>
              <a:cs typeface="Montserrat"/>
              <a:sym typeface="Montserra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47"/>
          <p:cNvSpPr txBox="1"/>
          <p:nvPr>
            <p:ph type="ctrTitle"/>
          </p:nvPr>
        </p:nvSpPr>
        <p:spPr>
          <a:xfrm>
            <a:off x="1360100" y="1587022"/>
            <a:ext cx="50886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48208"/>
            </a:gs>
            <a:gs pos="100000">
              <a:srgbClr val="703E08"/>
            </a:gs>
          </a:gsLst>
          <a:path path="circle">
            <a:fillToRect b="50%" l="50%" r="50%" t="50%"/>
          </a:path>
          <a:tileRect/>
        </a:gradFill>
      </p:bgPr>
    </p:bg>
    <p:spTree>
      <p:nvGrpSpPr>
        <p:cNvPr id="335" name="Shape 335"/>
        <p:cNvGrpSpPr/>
        <p:nvPr/>
      </p:nvGrpSpPr>
      <p:grpSpPr>
        <a:xfrm>
          <a:off x="0" y="0"/>
          <a:ext cx="0" cy="0"/>
          <a:chOff x="0" y="0"/>
          <a:chExt cx="0" cy="0"/>
        </a:xfrm>
      </p:grpSpPr>
      <p:sp>
        <p:nvSpPr>
          <p:cNvPr id="336" name="Google Shape;336;p15"/>
          <p:cNvSpPr txBox="1"/>
          <p:nvPr>
            <p:ph type="ctrTitle"/>
          </p:nvPr>
        </p:nvSpPr>
        <p:spPr>
          <a:xfrm>
            <a:off x="290451" y="1832575"/>
            <a:ext cx="7101000" cy="1159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3200"/>
              <a:t>PROBLEM STATEMENT</a:t>
            </a:r>
            <a:endParaRPr sz="3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44000">
              <a:schemeClr val="lt2"/>
            </a:gs>
            <a:gs pos="72000">
              <a:schemeClr val="lt2"/>
            </a:gs>
            <a:gs pos="100000">
              <a:srgbClr val="D0D8E5"/>
            </a:gs>
          </a:gsLst>
          <a:path path="circle">
            <a:fillToRect b="100%" r="100%"/>
          </a:path>
          <a:tileRect l="-100%" t="-100%"/>
        </a:gradFill>
      </p:bgPr>
    </p:bg>
    <p:spTree>
      <p:nvGrpSpPr>
        <p:cNvPr id="340" name="Shape 340"/>
        <p:cNvGrpSpPr/>
        <p:nvPr/>
      </p:nvGrpSpPr>
      <p:grpSpPr>
        <a:xfrm>
          <a:off x="0" y="0"/>
          <a:ext cx="0" cy="0"/>
          <a:chOff x="0" y="0"/>
          <a:chExt cx="0" cy="0"/>
        </a:xfrm>
      </p:grpSpPr>
      <p:sp>
        <p:nvSpPr>
          <p:cNvPr id="341" name="Google Shape;341;p16"/>
          <p:cNvSpPr txBox="1"/>
          <p:nvPr>
            <p:ph idx="4294967295" type="title"/>
          </p:nvPr>
        </p:nvSpPr>
        <p:spPr>
          <a:xfrm>
            <a:off x="257275" y="346650"/>
            <a:ext cx="5421000" cy="298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rgbClr val="292929"/>
                </a:solidFill>
              </a:rPr>
              <a:t>CUSTOMER LIFETIME VALUE AND LOYALTY</a:t>
            </a:r>
            <a:endParaRPr>
              <a:solidFill>
                <a:srgbClr val="292929"/>
              </a:solidFill>
            </a:endParaRPr>
          </a:p>
        </p:txBody>
      </p:sp>
      <p:sp>
        <p:nvSpPr>
          <p:cNvPr id="342" name="Google Shape;342;p16"/>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43" name="Google Shape;343;p16"/>
          <p:cNvSpPr txBox="1"/>
          <p:nvPr/>
        </p:nvSpPr>
        <p:spPr>
          <a:xfrm>
            <a:off x="257275" y="928925"/>
            <a:ext cx="5602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Montserrat"/>
                <a:ea typeface="Montserrat"/>
                <a:cs typeface="Montserrat"/>
                <a:sym typeface="Montserrat"/>
              </a:rPr>
              <a:t>Churn is the proportion of subscribers who leave the network. Customer churn causes a direct loss of revenue to a business. Operators must be able to retain their customer base and minimize churn.</a:t>
            </a:r>
            <a:endParaRPr>
              <a:solidFill>
                <a:schemeClr val="dk1"/>
              </a:solidFill>
              <a:latin typeface="Montserrat"/>
              <a:ea typeface="Montserrat"/>
              <a:cs typeface="Montserrat"/>
              <a:sym typeface="Montserrat"/>
            </a:endParaRPr>
          </a:p>
        </p:txBody>
      </p:sp>
      <p:sp>
        <p:nvSpPr>
          <p:cNvPr id="344" name="Google Shape;344;p16"/>
          <p:cNvSpPr txBox="1"/>
          <p:nvPr/>
        </p:nvSpPr>
        <p:spPr>
          <a:xfrm>
            <a:off x="257275" y="1975625"/>
            <a:ext cx="8305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Montserrat"/>
                <a:ea typeface="Montserrat"/>
                <a:cs typeface="Montserrat"/>
                <a:sym typeface="Montserrat"/>
              </a:rPr>
              <a:t>To enable this, one of the important tasks is to identify the customers who are likely to churn and organize them in groups with priority so that preventive measures can be taken along with </a:t>
            </a:r>
            <a:r>
              <a:rPr lang="en">
                <a:solidFill>
                  <a:schemeClr val="dk1"/>
                </a:solidFill>
                <a:latin typeface="Montserrat"/>
                <a:ea typeface="Montserrat"/>
                <a:cs typeface="Montserrat"/>
                <a:sym typeface="Montserrat"/>
              </a:rPr>
              <a:t>estimating and analyzing the amount of revenue the customer is likely to generate in his lifetime (CLTV)and hence build a strategy to retain them. </a:t>
            </a:r>
            <a:endParaRPr>
              <a:solidFill>
                <a:schemeClr val="dk1"/>
              </a:solidFill>
              <a:latin typeface="Montserrat"/>
              <a:ea typeface="Montserrat"/>
              <a:cs typeface="Montserrat"/>
              <a:sym typeface="Montserrat"/>
            </a:endParaRPr>
          </a:p>
        </p:txBody>
      </p:sp>
      <p:pic>
        <p:nvPicPr>
          <p:cNvPr id="345" name="Google Shape;345;p16"/>
          <p:cNvPicPr preferRelativeResize="0"/>
          <p:nvPr/>
        </p:nvPicPr>
        <p:blipFill>
          <a:blip r:embed="rId3">
            <a:alphaModFix/>
          </a:blip>
          <a:stretch>
            <a:fillRect/>
          </a:stretch>
        </p:blipFill>
        <p:spPr>
          <a:xfrm>
            <a:off x="5948325" y="254675"/>
            <a:ext cx="2857500" cy="1600200"/>
          </a:xfrm>
          <a:prstGeom prst="rect">
            <a:avLst/>
          </a:prstGeom>
          <a:noFill/>
          <a:ln>
            <a:noFill/>
          </a:ln>
        </p:spPr>
      </p:pic>
      <p:sp>
        <p:nvSpPr>
          <p:cNvPr id="346" name="Google Shape;346;p16"/>
          <p:cNvSpPr txBox="1"/>
          <p:nvPr/>
        </p:nvSpPr>
        <p:spPr>
          <a:xfrm>
            <a:off x="2362875" y="3205075"/>
            <a:ext cx="61032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Montserrat"/>
                <a:ea typeface="Montserrat"/>
                <a:cs typeface="Montserrat"/>
                <a:sym typeface="Montserrat"/>
              </a:rPr>
              <a:t>The entire process of managing churn involved numerous activities – data preparation, model training, model scoring and visualization, planning and implementing strategies of marketing, and so on.</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rPr lang="en">
                <a:solidFill>
                  <a:schemeClr val="dk1"/>
                </a:solidFill>
                <a:latin typeface="Montserrat"/>
                <a:ea typeface="Montserrat"/>
                <a:cs typeface="Montserrat"/>
                <a:sym typeface="Montserrat"/>
              </a:rPr>
              <a:t>Customer loyalty is something all businesses strive for and so, understanding and preventing churn is critical to achieving this.</a:t>
            </a:r>
            <a:endParaRPr>
              <a:solidFill>
                <a:schemeClr val="dk1"/>
              </a:solidFill>
              <a:latin typeface="Montserrat Light"/>
              <a:ea typeface="Montserrat Light"/>
              <a:cs typeface="Montserrat Light"/>
              <a:sym typeface="Montserrat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17"/>
          <p:cNvSpPr txBox="1"/>
          <p:nvPr>
            <p:ph type="title"/>
          </p:nvPr>
        </p:nvSpPr>
        <p:spPr>
          <a:xfrm>
            <a:off x="363225" y="552750"/>
            <a:ext cx="5698500" cy="296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AIM AND OBJECTIVE</a:t>
            </a:r>
            <a:endParaRPr/>
          </a:p>
        </p:txBody>
      </p:sp>
      <p:sp>
        <p:nvSpPr>
          <p:cNvPr id="352" name="Google Shape;352;p17"/>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53" name="Google Shape;353;p17"/>
          <p:cNvSpPr txBox="1"/>
          <p:nvPr/>
        </p:nvSpPr>
        <p:spPr>
          <a:xfrm>
            <a:off x="269150" y="881725"/>
            <a:ext cx="8762400" cy="306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Montserrat"/>
                <a:ea typeface="Montserrat"/>
                <a:cs typeface="Montserrat"/>
                <a:sym typeface="Montserrat"/>
              </a:rPr>
              <a:t>A BSS (Business Support System) is a component used by TSPs </a:t>
            </a:r>
            <a:endParaRPr sz="1100">
              <a:latin typeface="Montserrat"/>
              <a:ea typeface="Montserrat"/>
              <a:cs typeface="Montserrat"/>
              <a:sym typeface="Montserrat"/>
            </a:endParaRPr>
          </a:p>
          <a:p>
            <a:pPr indent="0" lvl="0" marL="0" rtl="0" algn="l">
              <a:spcBef>
                <a:spcPts val="0"/>
              </a:spcBef>
              <a:spcAft>
                <a:spcPts val="0"/>
              </a:spcAft>
              <a:buNone/>
            </a:pPr>
            <a:r>
              <a:rPr lang="en" sz="1100">
                <a:latin typeface="Montserrat"/>
                <a:ea typeface="Montserrat"/>
                <a:cs typeface="Montserrat"/>
                <a:sym typeface="Montserrat"/>
              </a:rPr>
              <a:t>(Telecommunication Service Providers) to run their business operations towards </a:t>
            </a:r>
            <a:endParaRPr sz="1100">
              <a:latin typeface="Montserrat"/>
              <a:ea typeface="Montserrat"/>
              <a:cs typeface="Montserrat"/>
              <a:sym typeface="Montserrat"/>
            </a:endParaRPr>
          </a:p>
          <a:p>
            <a:pPr indent="0" lvl="0" marL="0" rtl="0" algn="l">
              <a:spcBef>
                <a:spcPts val="0"/>
              </a:spcBef>
              <a:spcAft>
                <a:spcPts val="0"/>
              </a:spcAft>
              <a:buNone/>
            </a:pPr>
            <a:r>
              <a:rPr lang="en" sz="1100">
                <a:latin typeface="Montserrat"/>
                <a:ea typeface="Montserrat"/>
                <a:cs typeface="Montserrat"/>
                <a:sym typeface="Montserrat"/>
              </a:rPr>
              <a:t>customers. The term is used to broadly describe customer-facing functionalities for a business. </a:t>
            </a:r>
            <a:endParaRPr sz="1100">
              <a:latin typeface="Montserrat"/>
              <a:ea typeface="Montserrat"/>
              <a:cs typeface="Montserrat"/>
              <a:sym typeface="Montserrat"/>
            </a:endParaRPr>
          </a:p>
          <a:p>
            <a:pPr indent="0" lvl="0" marL="0" rtl="0" algn="l">
              <a:spcBef>
                <a:spcPts val="0"/>
              </a:spcBef>
              <a:spcAft>
                <a:spcPts val="0"/>
              </a:spcAft>
              <a:buNone/>
            </a:pPr>
            <a:r>
              <a:rPr lang="en" sz="1100">
                <a:latin typeface="Montserrat"/>
                <a:ea typeface="Montserrat"/>
                <a:cs typeface="Montserrat"/>
                <a:sym typeface="Montserrat"/>
              </a:rPr>
              <a:t>The tools which are a part of BSS allow organizations to connect with their customers (like CRM or Customer </a:t>
            </a:r>
            <a:endParaRPr sz="1100">
              <a:latin typeface="Montserrat"/>
              <a:ea typeface="Montserrat"/>
              <a:cs typeface="Montserrat"/>
              <a:sym typeface="Montserrat"/>
            </a:endParaRPr>
          </a:p>
          <a:p>
            <a:pPr indent="0" lvl="0" marL="0" rtl="0" algn="l">
              <a:spcBef>
                <a:spcPts val="0"/>
              </a:spcBef>
              <a:spcAft>
                <a:spcPts val="0"/>
              </a:spcAft>
              <a:buNone/>
            </a:pPr>
            <a:r>
              <a:rPr lang="en" sz="1100">
                <a:latin typeface="Montserrat"/>
                <a:ea typeface="Montserrat"/>
                <a:cs typeface="Montserrat"/>
                <a:sym typeface="Montserrat"/>
              </a:rPr>
              <a:t>Relationship Management), create offers for customers (like products or services), take orders from customers, tackle payment issues (billing and rating), revenues, etc.</a:t>
            </a:r>
            <a:endParaRPr sz="1100">
              <a:latin typeface="Montserrat"/>
              <a:ea typeface="Montserrat"/>
              <a:cs typeface="Montserrat"/>
              <a:sym typeface="Montserrat"/>
            </a:endParaRPr>
          </a:p>
          <a:p>
            <a:pPr indent="0" lvl="0" marL="0" rtl="0" algn="l">
              <a:spcBef>
                <a:spcPts val="0"/>
              </a:spcBef>
              <a:spcAft>
                <a:spcPts val="0"/>
              </a:spcAft>
              <a:buNone/>
            </a:pPr>
            <a:r>
              <a:t/>
            </a:r>
            <a:endParaRPr sz="1100">
              <a:latin typeface="Montserrat"/>
              <a:ea typeface="Montserrat"/>
              <a:cs typeface="Montserrat"/>
              <a:sym typeface="Montserrat"/>
            </a:endParaRPr>
          </a:p>
          <a:p>
            <a:pPr indent="0" lvl="0" marL="0" rtl="0" algn="l">
              <a:spcBef>
                <a:spcPts val="0"/>
              </a:spcBef>
              <a:spcAft>
                <a:spcPts val="0"/>
              </a:spcAft>
              <a:buNone/>
            </a:pPr>
            <a:r>
              <a:rPr lang="en" sz="1100">
                <a:latin typeface="Montserrat"/>
                <a:ea typeface="Montserrat"/>
                <a:cs typeface="Montserrat"/>
                <a:sym typeface="Montserrat"/>
              </a:rPr>
              <a:t>Ericsson develops such consumer telecom BSS stacks for CSPs (Communication Service Providers) enabling them to monetize the network as a platform; serve enterprise customers; facilitate ecosystem partners; support dedicated networks, IoT platforms, connectivity, communication, and collaboration.</a:t>
            </a:r>
            <a:endParaRPr sz="1100">
              <a:latin typeface="Montserrat"/>
              <a:ea typeface="Montserrat"/>
              <a:cs typeface="Montserrat"/>
              <a:sym typeface="Montserrat"/>
            </a:endParaRPr>
          </a:p>
          <a:p>
            <a:pPr indent="0" lvl="0" marL="0" rtl="0" algn="l">
              <a:spcBef>
                <a:spcPts val="0"/>
              </a:spcBef>
              <a:spcAft>
                <a:spcPts val="0"/>
              </a:spcAft>
              <a:buNone/>
            </a:pPr>
            <a:r>
              <a:t/>
            </a:r>
            <a:endParaRPr sz="1100">
              <a:latin typeface="Montserrat"/>
              <a:ea typeface="Montserrat"/>
              <a:cs typeface="Montserrat"/>
              <a:sym typeface="Montserrat"/>
            </a:endParaRPr>
          </a:p>
          <a:p>
            <a:pPr indent="0" lvl="0" marL="0" rtl="0" algn="l">
              <a:spcBef>
                <a:spcPts val="0"/>
              </a:spcBef>
              <a:spcAft>
                <a:spcPts val="0"/>
              </a:spcAft>
              <a:buNone/>
            </a:pPr>
            <a:r>
              <a:rPr lang="en" sz="1100">
                <a:latin typeface="Montserrat"/>
                <a:ea typeface="Montserrat"/>
                <a:cs typeface="Montserrat"/>
                <a:sym typeface="Montserrat"/>
              </a:rPr>
              <a:t>The aim of this project is to apply AI-enabled personalization to the application of Retention Policies to reduce customer dropout. This is the next step in automating the process of identification and solution to Customer churn.</a:t>
            </a:r>
            <a:endParaRPr sz="1100">
              <a:latin typeface="Montserrat"/>
              <a:ea typeface="Montserrat"/>
              <a:cs typeface="Montserrat"/>
              <a:sym typeface="Montserrat"/>
            </a:endParaRPr>
          </a:p>
          <a:p>
            <a:pPr indent="0" lvl="0" marL="0" rtl="0" algn="l">
              <a:spcBef>
                <a:spcPts val="0"/>
              </a:spcBef>
              <a:spcAft>
                <a:spcPts val="0"/>
              </a:spcAft>
              <a:buNone/>
            </a:pPr>
            <a:r>
              <a:t/>
            </a:r>
            <a:endParaRPr sz="1100">
              <a:latin typeface="Montserrat"/>
              <a:ea typeface="Montserrat"/>
              <a:cs typeface="Montserrat"/>
              <a:sym typeface="Montserrat"/>
            </a:endParaRPr>
          </a:p>
          <a:p>
            <a:pPr indent="0" lvl="0" marL="0" rtl="0" algn="l">
              <a:spcBef>
                <a:spcPts val="0"/>
              </a:spcBef>
              <a:spcAft>
                <a:spcPts val="0"/>
              </a:spcAft>
              <a:buNone/>
            </a:pPr>
            <a:r>
              <a:rPr lang="en" sz="1100">
                <a:latin typeface="Montserrat"/>
                <a:ea typeface="Montserrat"/>
                <a:cs typeface="Montserrat"/>
                <a:sym typeface="Montserrat"/>
              </a:rPr>
              <a:t>The aim is to find the specific survival time of a customer and prospective date of churn with the highest possible performance and automate this complex and highly subjective task of detecting “churners” and finding out how long they will survive for.</a:t>
            </a:r>
            <a:endParaRPr sz="1100">
              <a:latin typeface="Montserrat"/>
              <a:ea typeface="Montserrat"/>
              <a:cs typeface="Montserrat"/>
              <a:sym typeface="Montserrat"/>
            </a:endParaRPr>
          </a:p>
        </p:txBody>
      </p:sp>
      <p:sp>
        <p:nvSpPr>
          <p:cNvPr id="354" name="Google Shape;354;p17"/>
          <p:cNvSpPr txBox="1"/>
          <p:nvPr/>
        </p:nvSpPr>
        <p:spPr>
          <a:xfrm>
            <a:off x="2473375" y="3942975"/>
            <a:ext cx="62115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Montserrat"/>
                <a:ea typeface="Montserrat"/>
                <a:cs typeface="Montserrat"/>
                <a:sym typeface="Montserrat"/>
              </a:rPr>
              <a:t>The currently defined and suggested method to be used for the project is Survival Regression to analyze the expected duration after which a customer will churn and combine this with machine learning models to get optimal results upon experimentation. Thereafter, the results are to be explained using   “Explainable AI” with SHAP.</a:t>
            </a:r>
            <a:endParaRPr sz="1100">
              <a:latin typeface="Montserrat"/>
              <a:ea typeface="Montserrat"/>
              <a:cs typeface="Montserrat"/>
              <a:sym typeface="Montserrat"/>
            </a:endParaRPr>
          </a:p>
        </p:txBody>
      </p:sp>
      <p:pic>
        <p:nvPicPr>
          <p:cNvPr id="355" name="Google Shape;355;p17"/>
          <p:cNvPicPr preferRelativeResize="0"/>
          <p:nvPr/>
        </p:nvPicPr>
        <p:blipFill rotWithShape="1">
          <a:blip r:embed="rId3">
            <a:alphaModFix/>
          </a:blip>
          <a:srcRect b="11271" l="20814" r="16996" t="15204"/>
          <a:stretch/>
        </p:blipFill>
        <p:spPr>
          <a:xfrm>
            <a:off x="6501975" y="0"/>
            <a:ext cx="2360975" cy="1240650"/>
          </a:xfrm>
          <a:prstGeom prst="rect">
            <a:avLst/>
          </a:prstGeom>
          <a:noFill/>
          <a:ln>
            <a:noFill/>
          </a:ln>
        </p:spPr>
      </p:pic>
      <p:pic>
        <p:nvPicPr>
          <p:cNvPr id="356" name="Google Shape;356;p17"/>
          <p:cNvPicPr preferRelativeResize="0"/>
          <p:nvPr/>
        </p:nvPicPr>
        <p:blipFill>
          <a:blip r:embed="rId4">
            <a:alphaModFix/>
          </a:blip>
          <a:stretch>
            <a:fillRect/>
          </a:stretch>
        </p:blipFill>
        <p:spPr>
          <a:xfrm>
            <a:off x="67875" y="3994480"/>
            <a:ext cx="2360976" cy="92839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48208"/>
            </a:gs>
            <a:gs pos="100000">
              <a:srgbClr val="703E08"/>
            </a:gs>
          </a:gsLst>
          <a:path path="circle">
            <a:fillToRect b="50%" l="50%" r="50%" t="50%"/>
          </a:path>
          <a:tileRect/>
        </a:gradFill>
      </p:bgPr>
    </p:bg>
    <p:spTree>
      <p:nvGrpSpPr>
        <p:cNvPr id="360" name="Shape 360"/>
        <p:cNvGrpSpPr/>
        <p:nvPr/>
      </p:nvGrpSpPr>
      <p:grpSpPr>
        <a:xfrm>
          <a:off x="0" y="0"/>
          <a:ext cx="0" cy="0"/>
          <a:chOff x="0" y="0"/>
          <a:chExt cx="0" cy="0"/>
        </a:xfrm>
      </p:grpSpPr>
      <p:sp>
        <p:nvSpPr>
          <p:cNvPr id="361" name="Google Shape;361;p18"/>
          <p:cNvSpPr txBox="1"/>
          <p:nvPr>
            <p:ph type="ctrTitle"/>
          </p:nvPr>
        </p:nvSpPr>
        <p:spPr>
          <a:xfrm>
            <a:off x="290451" y="1832575"/>
            <a:ext cx="7101000" cy="1159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3200"/>
              <a:t>WORK DONE</a:t>
            </a:r>
            <a:endParaRPr sz="3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D4D4D"/>
            </a:gs>
            <a:gs pos="100000">
              <a:srgbClr val="000000"/>
            </a:gs>
          </a:gsLst>
          <a:lin ang="5400012" scaled="0"/>
        </a:gradFill>
      </p:bgPr>
    </p:bg>
    <p:spTree>
      <p:nvGrpSpPr>
        <p:cNvPr id="365" name="Shape 365"/>
        <p:cNvGrpSpPr/>
        <p:nvPr/>
      </p:nvGrpSpPr>
      <p:grpSpPr>
        <a:xfrm>
          <a:off x="0" y="0"/>
          <a:ext cx="0" cy="0"/>
          <a:chOff x="0" y="0"/>
          <a:chExt cx="0" cy="0"/>
        </a:xfrm>
      </p:grpSpPr>
      <p:sp>
        <p:nvSpPr>
          <p:cNvPr id="366" name="Google Shape;366;p19"/>
          <p:cNvSpPr txBox="1"/>
          <p:nvPr>
            <p:ph type="title"/>
          </p:nvPr>
        </p:nvSpPr>
        <p:spPr>
          <a:xfrm>
            <a:off x="406350" y="488875"/>
            <a:ext cx="4128300" cy="260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chemeClr val="lt1"/>
                </a:solidFill>
              </a:rPr>
              <a:t>DATASET INFORMATION</a:t>
            </a:r>
            <a:endParaRPr>
              <a:solidFill>
                <a:schemeClr val="lt1"/>
              </a:solidFill>
            </a:endParaRPr>
          </a:p>
        </p:txBody>
      </p:sp>
      <p:sp>
        <p:nvSpPr>
          <p:cNvPr id="367" name="Google Shape;367;p19"/>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368" name="Google Shape;368;p19"/>
          <p:cNvPicPr preferRelativeResize="0"/>
          <p:nvPr/>
        </p:nvPicPr>
        <p:blipFill rotWithShape="1">
          <a:blip r:embed="rId3">
            <a:alphaModFix/>
          </a:blip>
          <a:srcRect b="3447" l="0" r="0" t="7695"/>
          <a:stretch/>
        </p:blipFill>
        <p:spPr>
          <a:xfrm>
            <a:off x="406350" y="873875"/>
            <a:ext cx="2486025" cy="2924175"/>
          </a:xfrm>
          <a:prstGeom prst="rect">
            <a:avLst/>
          </a:prstGeom>
          <a:noFill/>
          <a:ln>
            <a:noFill/>
          </a:ln>
        </p:spPr>
      </p:pic>
      <p:sp>
        <p:nvSpPr>
          <p:cNvPr id="369" name="Google Shape;369;p19"/>
          <p:cNvSpPr txBox="1"/>
          <p:nvPr/>
        </p:nvSpPr>
        <p:spPr>
          <a:xfrm>
            <a:off x="3028388" y="1583350"/>
            <a:ext cx="5358900" cy="3080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00">
                <a:solidFill>
                  <a:schemeClr val="lt1"/>
                </a:solidFill>
                <a:latin typeface="Montserrat"/>
                <a:ea typeface="Montserrat"/>
                <a:cs typeface="Montserrat"/>
                <a:sym typeface="Montserrat"/>
              </a:rPr>
              <a:t>The churn dataset preparation job would scan records of customers who already have churned, take a certain number of random snapshots of past behavior of the same population and combine it with a population of active customers of size certain times that of churned population. For a demonstration of the actual work done which is non-disclosable as per the Code-Of-Business-Ethics at Ericsson, this report explains all the R&amp;D done with open-source Kaggle Dataset called </a:t>
            </a:r>
            <a:r>
              <a:rPr lang="en" sz="1100">
                <a:solidFill>
                  <a:schemeClr val="lt1"/>
                </a:solidFill>
                <a:uFill>
                  <a:noFill/>
                </a:uFill>
                <a:latin typeface="Montserrat"/>
                <a:ea typeface="Montserrat"/>
                <a:cs typeface="Montserrat"/>
                <a:sym typeface="Montserrat"/>
                <a:hlinkClick r:id="rId4">
                  <a:extLst>
                    <a:ext uri="{A12FA001-AC4F-418D-AE19-62706E023703}">
                      <ahyp:hlinkClr val="tx"/>
                    </a:ext>
                  </a:extLst>
                </a:hlinkClick>
              </a:rPr>
              <a:t>Telco Customer Churn</a:t>
            </a:r>
            <a:r>
              <a:rPr lang="en" sz="1100">
                <a:solidFill>
                  <a:schemeClr val="lt1"/>
                </a:solidFill>
                <a:latin typeface="Montserrat"/>
                <a:ea typeface="Montserrat"/>
                <a:cs typeface="Montserrat"/>
                <a:sym typeface="Montserrat"/>
              </a:rPr>
              <a:t>.</a:t>
            </a:r>
            <a:endParaRPr sz="1100">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100">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None/>
            </a:pPr>
            <a:r>
              <a:rPr lang="en" sz="1100">
                <a:solidFill>
                  <a:schemeClr val="lt1"/>
                </a:solidFill>
                <a:latin typeface="Montserrat"/>
                <a:ea typeface="Montserrat"/>
                <a:cs typeface="Montserrat"/>
                <a:sym typeface="Montserrat"/>
              </a:rPr>
              <a:t>The first step is to import the data and perform some basic cleaning.</a:t>
            </a:r>
            <a:endParaRPr sz="1100">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100">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None/>
            </a:pPr>
            <a:r>
              <a:rPr lang="en" sz="1100">
                <a:solidFill>
                  <a:schemeClr val="lt1"/>
                </a:solidFill>
                <a:latin typeface="Montserrat"/>
                <a:ea typeface="Montserrat"/>
                <a:cs typeface="Montserrat"/>
                <a:sym typeface="Montserrat"/>
              </a:rPr>
              <a:t>For each customer, we will need two important data points:</a:t>
            </a:r>
            <a:endParaRPr sz="1100">
              <a:solidFill>
                <a:schemeClr val="lt1"/>
              </a:solidFill>
              <a:latin typeface="Montserrat"/>
              <a:ea typeface="Montserrat"/>
              <a:cs typeface="Montserrat"/>
              <a:sym typeface="Montserrat"/>
            </a:endParaRPr>
          </a:p>
          <a:p>
            <a:pPr indent="-298450" lvl="0" marL="457200" rtl="0" algn="l">
              <a:lnSpc>
                <a:spcPct val="115000"/>
              </a:lnSpc>
              <a:spcBef>
                <a:spcPts val="0"/>
              </a:spcBef>
              <a:spcAft>
                <a:spcPts val="0"/>
              </a:spcAft>
              <a:buClr>
                <a:schemeClr val="lt1"/>
              </a:buClr>
              <a:buSzPts val="1100"/>
              <a:buFont typeface="Montserrat"/>
              <a:buAutoNum type="arabicParenBoth"/>
            </a:pPr>
            <a:r>
              <a:rPr lang="en" sz="1100">
                <a:solidFill>
                  <a:schemeClr val="lt1"/>
                </a:solidFill>
                <a:latin typeface="Montserrat"/>
                <a:ea typeface="Montserrat"/>
                <a:cs typeface="Montserrat"/>
                <a:sym typeface="Montserrat"/>
              </a:rPr>
              <a:t>'Tenure': how long they have been a customer when the data is observed</a:t>
            </a:r>
            <a:endParaRPr sz="1100">
              <a:solidFill>
                <a:schemeClr val="lt1"/>
              </a:solidFill>
              <a:latin typeface="Montserrat"/>
              <a:ea typeface="Montserrat"/>
              <a:cs typeface="Montserrat"/>
              <a:sym typeface="Montserrat"/>
            </a:endParaRPr>
          </a:p>
          <a:p>
            <a:pPr indent="-298450" lvl="0" marL="457200" rtl="0" algn="l">
              <a:lnSpc>
                <a:spcPct val="115000"/>
              </a:lnSpc>
              <a:spcBef>
                <a:spcPts val="0"/>
              </a:spcBef>
              <a:spcAft>
                <a:spcPts val="0"/>
              </a:spcAft>
              <a:buClr>
                <a:schemeClr val="lt1"/>
              </a:buClr>
              <a:buSzPts val="1100"/>
              <a:buFont typeface="Montserrat"/>
              <a:buAutoNum type="arabicParenBoth"/>
            </a:pPr>
            <a:r>
              <a:rPr lang="en" sz="1100">
                <a:solidFill>
                  <a:schemeClr val="lt1"/>
                </a:solidFill>
                <a:latin typeface="Montserrat"/>
                <a:ea typeface="Montserrat"/>
                <a:cs typeface="Montserrat"/>
                <a:sym typeface="Montserrat"/>
              </a:rPr>
              <a:t>'Churn': whether or not the customer left when the data was observed</a:t>
            </a:r>
            <a:endParaRPr sz="1100">
              <a:solidFill>
                <a:schemeClr val="lt1"/>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0"/>
          <p:cNvSpPr txBox="1"/>
          <p:nvPr>
            <p:ph idx="4294967295" type="title"/>
          </p:nvPr>
        </p:nvSpPr>
        <p:spPr>
          <a:xfrm>
            <a:off x="363225" y="552750"/>
            <a:ext cx="5698500" cy="296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DATA PREPROCESSING</a:t>
            </a:r>
            <a:endParaRPr/>
          </a:p>
        </p:txBody>
      </p:sp>
      <p:sp>
        <p:nvSpPr>
          <p:cNvPr id="375" name="Google Shape;375;p20"/>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76" name="Google Shape;376;p20"/>
          <p:cNvSpPr txBox="1"/>
          <p:nvPr/>
        </p:nvSpPr>
        <p:spPr>
          <a:xfrm>
            <a:off x="297675" y="849450"/>
            <a:ext cx="6616500" cy="230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00">
                <a:latin typeface="Montserrat"/>
                <a:ea typeface="Montserrat"/>
                <a:cs typeface="Montserrat"/>
                <a:sym typeface="Montserrat"/>
              </a:rPr>
              <a:t>We will first identify the output features and ensure the data type of all features is correct. </a:t>
            </a:r>
            <a:endParaRPr sz="1100">
              <a:latin typeface="Montserrat"/>
              <a:ea typeface="Montserrat"/>
              <a:cs typeface="Montserrat"/>
              <a:sym typeface="Montserrat"/>
            </a:endParaRPr>
          </a:p>
          <a:p>
            <a:pPr indent="0" lvl="0" marL="0" rtl="0" algn="l">
              <a:lnSpc>
                <a:spcPct val="115000"/>
              </a:lnSpc>
              <a:spcBef>
                <a:spcPts val="0"/>
              </a:spcBef>
              <a:spcAft>
                <a:spcPts val="0"/>
              </a:spcAft>
              <a:buNone/>
            </a:pPr>
            <a:r>
              <a:t/>
            </a:r>
            <a:endParaRPr sz="1100">
              <a:latin typeface="Montserrat"/>
              <a:ea typeface="Montserrat"/>
              <a:cs typeface="Montserrat"/>
              <a:sym typeface="Montserrat"/>
            </a:endParaRPr>
          </a:p>
          <a:p>
            <a:pPr indent="0" lvl="0" marL="0" rtl="0" algn="l">
              <a:lnSpc>
                <a:spcPct val="115000"/>
              </a:lnSpc>
              <a:spcBef>
                <a:spcPts val="0"/>
              </a:spcBef>
              <a:spcAft>
                <a:spcPts val="0"/>
              </a:spcAft>
              <a:buNone/>
            </a:pPr>
            <a:r>
              <a:rPr lang="en" sz="1100">
                <a:latin typeface="Montserrat"/>
                <a:ea typeface="Montserrat"/>
                <a:cs typeface="Montserrat"/>
                <a:sym typeface="Montserrat"/>
              </a:rPr>
              <a:t>It is extremely important to note here that many customers in our data have not churn yet which means that the dataset is Right-Censored. </a:t>
            </a:r>
            <a:endParaRPr sz="1100">
              <a:latin typeface="Montserrat"/>
              <a:ea typeface="Montserrat"/>
              <a:cs typeface="Montserrat"/>
              <a:sym typeface="Montserrat"/>
            </a:endParaRPr>
          </a:p>
          <a:p>
            <a:pPr indent="0" lvl="0" marL="0" rtl="0" algn="l">
              <a:lnSpc>
                <a:spcPct val="115000"/>
              </a:lnSpc>
              <a:spcBef>
                <a:spcPts val="0"/>
              </a:spcBef>
              <a:spcAft>
                <a:spcPts val="0"/>
              </a:spcAft>
              <a:buNone/>
            </a:pPr>
            <a:r>
              <a:t/>
            </a:r>
            <a:endParaRPr sz="1100">
              <a:latin typeface="Montserrat"/>
              <a:ea typeface="Montserrat"/>
              <a:cs typeface="Montserrat"/>
              <a:sym typeface="Montserrat"/>
            </a:endParaRPr>
          </a:p>
          <a:p>
            <a:pPr indent="0" lvl="0" marL="0" rtl="0" algn="l">
              <a:lnSpc>
                <a:spcPct val="115000"/>
              </a:lnSpc>
              <a:spcBef>
                <a:spcPts val="0"/>
              </a:spcBef>
              <a:spcAft>
                <a:spcPts val="0"/>
              </a:spcAft>
              <a:buNone/>
            </a:pPr>
            <a:r>
              <a:rPr lang="en" sz="1100">
                <a:latin typeface="Montserrat"/>
                <a:ea typeface="Montserrat"/>
                <a:cs typeface="Montserrat"/>
                <a:sym typeface="Montserrat"/>
              </a:rPr>
              <a:t>We drop the columns which are not of any use to our use-case.</a:t>
            </a:r>
            <a:endParaRPr sz="1100">
              <a:latin typeface="Montserrat"/>
              <a:ea typeface="Montserrat"/>
              <a:cs typeface="Montserrat"/>
              <a:sym typeface="Montserrat"/>
            </a:endParaRPr>
          </a:p>
          <a:p>
            <a:pPr indent="0" lvl="0" marL="0" rtl="0" algn="l">
              <a:lnSpc>
                <a:spcPct val="115000"/>
              </a:lnSpc>
              <a:spcBef>
                <a:spcPts val="0"/>
              </a:spcBef>
              <a:spcAft>
                <a:spcPts val="0"/>
              </a:spcAft>
              <a:buNone/>
            </a:pPr>
            <a:r>
              <a:t/>
            </a:r>
            <a:endParaRPr sz="1100">
              <a:latin typeface="Montserrat"/>
              <a:ea typeface="Montserrat"/>
              <a:cs typeface="Montserrat"/>
              <a:sym typeface="Montserrat"/>
            </a:endParaRPr>
          </a:p>
          <a:p>
            <a:pPr indent="0" lvl="0" marL="0" rtl="0" algn="l">
              <a:lnSpc>
                <a:spcPct val="115000"/>
              </a:lnSpc>
              <a:spcBef>
                <a:spcPts val="0"/>
              </a:spcBef>
              <a:spcAft>
                <a:spcPts val="0"/>
              </a:spcAft>
              <a:buNone/>
            </a:pPr>
            <a:r>
              <a:rPr lang="en" sz="1100">
                <a:latin typeface="Montserrat"/>
                <a:ea typeface="Montserrat"/>
                <a:cs typeface="Montserrat"/>
                <a:sym typeface="Montserrat"/>
              </a:rPr>
              <a:t>We deal with missing values in the dataset.</a:t>
            </a:r>
            <a:endParaRPr sz="1100">
              <a:latin typeface="Montserrat"/>
              <a:ea typeface="Montserrat"/>
              <a:cs typeface="Montserrat"/>
              <a:sym typeface="Montserrat"/>
            </a:endParaRPr>
          </a:p>
          <a:p>
            <a:pPr indent="0" lvl="0" marL="0" rtl="0" algn="l">
              <a:lnSpc>
                <a:spcPct val="115000"/>
              </a:lnSpc>
              <a:spcBef>
                <a:spcPts val="0"/>
              </a:spcBef>
              <a:spcAft>
                <a:spcPts val="0"/>
              </a:spcAft>
              <a:buNone/>
            </a:pPr>
            <a:r>
              <a:t/>
            </a:r>
            <a:endParaRPr sz="1100">
              <a:latin typeface="Montserrat"/>
              <a:ea typeface="Montserrat"/>
              <a:cs typeface="Montserrat"/>
              <a:sym typeface="Montserrat"/>
            </a:endParaRPr>
          </a:p>
          <a:p>
            <a:pPr indent="0" lvl="0" marL="0" rtl="0" algn="l">
              <a:lnSpc>
                <a:spcPct val="115000"/>
              </a:lnSpc>
              <a:spcBef>
                <a:spcPts val="0"/>
              </a:spcBef>
              <a:spcAft>
                <a:spcPts val="0"/>
              </a:spcAft>
              <a:buNone/>
            </a:pPr>
            <a:r>
              <a:rPr lang="en" sz="1100">
                <a:latin typeface="Montserrat"/>
                <a:ea typeface="Montserrat"/>
                <a:cs typeface="Montserrat"/>
                <a:sym typeface="Montserrat"/>
              </a:rPr>
              <a:t>We change object data types to float/int/binary(boolean)/multi-class(one-hot encoded) as per the data present as each feature.</a:t>
            </a:r>
            <a:endParaRPr sz="1100">
              <a:latin typeface="Montserrat"/>
              <a:ea typeface="Montserrat"/>
              <a:cs typeface="Montserrat"/>
              <a:sym typeface="Montserrat"/>
            </a:endParaRPr>
          </a:p>
        </p:txBody>
      </p:sp>
      <p:sp>
        <p:nvSpPr>
          <p:cNvPr id="377" name="Google Shape;377;p20"/>
          <p:cNvSpPr txBox="1"/>
          <p:nvPr/>
        </p:nvSpPr>
        <p:spPr>
          <a:xfrm>
            <a:off x="4506425" y="3054250"/>
            <a:ext cx="31104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Libraries used:</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n">
                <a:latin typeface="Montserrat"/>
                <a:ea typeface="Montserrat"/>
                <a:cs typeface="Montserrat"/>
                <a:sym typeface="Montserrat"/>
              </a:rPr>
              <a:t>Lifelines</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n">
                <a:latin typeface="Montserrat"/>
                <a:ea typeface="Montserrat"/>
                <a:cs typeface="Montserrat"/>
                <a:sym typeface="Montserrat"/>
              </a:rPr>
              <a:t>Numpy</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n">
                <a:latin typeface="Montserrat"/>
                <a:ea typeface="Montserrat"/>
                <a:cs typeface="Montserrat"/>
                <a:sym typeface="Montserrat"/>
              </a:rPr>
              <a:t>Pandas</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n">
                <a:latin typeface="Montserrat"/>
                <a:ea typeface="Montserrat"/>
                <a:cs typeface="Montserrat"/>
                <a:sym typeface="Montserrat"/>
              </a:rPr>
              <a:t>Matplotlib</a:t>
            </a:r>
            <a:endParaRPr>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olsce template">
  <a:themeElements>
    <a:clrScheme name="Custom 347">
      <a:dk1>
        <a:srgbClr val="252831"/>
      </a:dk1>
      <a:lt1>
        <a:srgbClr val="FFFFFF"/>
      </a:lt1>
      <a:dk2>
        <a:srgbClr val="68728D"/>
      </a:dk2>
      <a:lt2>
        <a:srgbClr val="E9EDF3"/>
      </a:lt2>
      <a:accent1>
        <a:srgbClr val="7D89AC"/>
      </a:accent1>
      <a:accent2>
        <a:srgbClr val="728CD8"/>
      </a:accent2>
      <a:accent3>
        <a:srgbClr val="72D8D8"/>
      </a:accent3>
      <a:accent4>
        <a:srgbClr val="B1D872"/>
      </a:accent4>
      <a:accent5>
        <a:srgbClr val="F8D067"/>
      </a:accent5>
      <a:accent6>
        <a:srgbClr val="BDC3D3"/>
      </a:accent6>
      <a:hlink>
        <a:srgbClr val="7D89A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