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aleway"/>
      <p:regular r:id="rId35"/>
      <p:bold r:id="rId36"/>
      <p:italic r:id="rId37"/>
      <p:boldItalic r:id="rId38"/>
    </p:embeddedFont>
    <p:embeddedFont>
      <p:font typeface="Lato"/>
      <p:regular r:id="rId39"/>
      <p:bold r:id="rId40"/>
      <p:italic r:id="rId41"/>
      <p:boldItalic r:id="rId42"/>
    </p:embeddedFont>
    <p:embeddedFont>
      <p:font typeface="Average"/>
      <p:regular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5.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Average-regular.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leway-italic.fntdata"/><Relationship Id="rId14" Type="http://schemas.openxmlformats.org/officeDocument/2006/relationships/slide" Target="slides/slide9.xml"/><Relationship Id="rId36" Type="http://schemas.openxmlformats.org/officeDocument/2006/relationships/font" Target="fonts/Raleway-bold.fntdata"/><Relationship Id="rId17" Type="http://schemas.openxmlformats.org/officeDocument/2006/relationships/slide" Target="slides/slide12.xml"/><Relationship Id="rId39" Type="http://schemas.openxmlformats.org/officeDocument/2006/relationships/font" Target="fonts/Lato-regular.fntdata"/><Relationship Id="rId16" Type="http://schemas.openxmlformats.org/officeDocument/2006/relationships/slide" Target="slides/slide11.xml"/><Relationship Id="rId38" Type="http://schemas.openxmlformats.org/officeDocument/2006/relationships/font" Target="fonts/Raleway-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68b719b8d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68b719b8d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68b719b8d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68b719b8d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68b719b8d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68b719b8d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68b719b8d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68b719b8d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68b719b8d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d68b719b8d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68b719b8d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d68b719b8d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68b719b8d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d68b719b8d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68b719b8d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d68b719b8d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68b719b8d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68b719b8d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d68b719b8d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d68b719b8d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68b719b8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68b719b8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d68b719b8d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d68b719b8d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d68b719b8d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d68b719b8d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d68b719b8d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d68b719b8d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d68b719b8d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d68b719b8d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d68b719b8d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d68b719b8d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d68b719b8d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d68b719b8d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d68b719b8d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d68b719b8d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d68b719b8d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d68b719b8d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d68b719b8d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d68b719b8d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d68b719b8d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d68b719b8d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68b719b8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68b719b8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68b719b8d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68b719b8d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68b719b8d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68b719b8d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68b719b8d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68b719b8d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68b719b8d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d68b719b8d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68b719b8d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68b719b8d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68b719b8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68b719b8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hyperlink" Target="https://en.wikipedia.org/wiki/Ligh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6.png"/><Relationship Id="rId5"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9.png"/><Relationship Id="rId4" Type="http://schemas.openxmlformats.org/officeDocument/2006/relationships/image" Target="../media/image28.png"/><Relationship Id="rId5"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24.png"/><Relationship Id="rId6" Type="http://schemas.openxmlformats.org/officeDocument/2006/relationships/image" Target="../media/image3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5.png"/><Relationship Id="rId4" Type="http://schemas.openxmlformats.org/officeDocument/2006/relationships/image" Target="../media/image23.png"/><Relationship Id="rId5" Type="http://schemas.openxmlformats.org/officeDocument/2006/relationships/image" Target="../media/image2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ieeexplore.ieee.org/document/673676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Digital Communication Project Presentation</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verage"/>
                <a:ea typeface="Average"/>
                <a:cs typeface="Average"/>
                <a:sym typeface="Average"/>
              </a:rPr>
              <a:t>By: Debanjali Saha - 1810110059</a:t>
            </a:r>
            <a:endParaRPr>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727650" y="644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Non Line-of-sight</a:t>
            </a:r>
            <a:endParaRPr>
              <a:solidFill>
                <a:srgbClr val="000000"/>
              </a:solidFill>
            </a:endParaRPr>
          </a:p>
        </p:txBody>
      </p:sp>
      <p:sp>
        <p:nvSpPr>
          <p:cNvPr id="155" name="Google Shape;155;p22"/>
          <p:cNvSpPr txBox="1"/>
          <p:nvPr>
            <p:ph idx="1" type="body"/>
          </p:nvPr>
        </p:nvSpPr>
        <p:spPr>
          <a:xfrm>
            <a:off x="727650" y="1242900"/>
            <a:ext cx="7688700" cy="884700"/>
          </a:xfrm>
          <a:prstGeom prst="rect">
            <a:avLst/>
          </a:prstGeom>
        </p:spPr>
        <p:txBody>
          <a:bodyPr anchorCtr="0" anchor="t" bIns="91425" lIns="91425" spcFirstLastPara="1" rIns="91425" wrap="square" tIns="91425">
            <a:noAutofit/>
          </a:bodyPr>
          <a:lstStyle/>
          <a:p>
            <a:pPr indent="0" lvl="0" marL="0" rtl="0" algn="l">
              <a:spcBef>
                <a:spcPts val="500"/>
              </a:spcBef>
              <a:spcAft>
                <a:spcPts val="500"/>
              </a:spcAft>
              <a:buNone/>
            </a:pPr>
            <a:r>
              <a:rPr lang="en" sz="1200">
                <a:solidFill>
                  <a:srgbClr val="000000"/>
                </a:solidFill>
                <a:highlight>
                  <a:srgbClr val="FFFFFF"/>
                </a:highlight>
                <a:latin typeface="Average"/>
                <a:ea typeface="Average"/>
                <a:cs typeface="Average"/>
                <a:sym typeface="Average"/>
              </a:rPr>
              <a:t>In contrast to line-of-sight propagation, at low frequency (below approximately 3 MHz) due to diffraction, radio waves can travel as ground waves, which follow the contour of the Earth called Non-Line-of-sight propagation. This enables AM radio stations to transmit beyond the horizon. Additionally, frequencies in the shortwave bands between approximately 1 and 30 MHz, can be refracted back to Earth by the ionosphere, called skywave or "skip" propagation, thus giving radio transmissions in this range a potentially global reach.</a:t>
            </a:r>
            <a:endParaRPr sz="1200">
              <a:solidFill>
                <a:srgbClr val="000000"/>
              </a:solidFill>
              <a:highlight>
                <a:srgbClr val="FFFFFF"/>
              </a:highlight>
              <a:latin typeface="Average"/>
              <a:ea typeface="Average"/>
              <a:cs typeface="Average"/>
              <a:sym typeface="Average"/>
            </a:endParaRPr>
          </a:p>
        </p:txBody>
      </p:sp>
      <p:pic>
        <p:nvPicPr>
          <p:cNvPr id="156" name="Google Shape;156;p22"/>
          <p:cNvPicPr preferRelativeResize="0"/>
          <p:nvPr/>
        </p:nvPicPr>
        <p:blipFill rotWithShape="1">
          <a:blip r:embed="rId3">
            <a:alphaModFix/>
          </a:blip>
          <a:srcRect b="13402" l="4750" r="3725" t="6340"/>
          <a:stretch/>
        </p:blipFill>
        <p:spPr>
          <a:xfrm>
            <a:off x="4308800" y="2571750"/>
            <a:ext cx="4692625" cy="2011975"/>
          </a:xfrm>
          <a:prstGeom prst="rect">
            <a:avLst/>
          </a:prstGeom>
          <a:noFill/>
          <a:ln>
            <a:noFill/>
          </a:ln>
        </p:spPr>
      </p:pic>
      <p:sp>
        <p:nvSpPr>
          <p:cNvPr id="157" name="Google Shape;157;p22"/>
          <p:cNvSpPr txBox="1"/>
          <p:nvPr/>
        </p:nvSpPr>
        <p:spPr>
          <a:xfrm>
            <a:off x="727650" y="2396275"/>
            <a:ext cx="3659100" cy="255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100">
                <a:highlight>
                  <a:srgbClr val="FFFFFF"/>
                </a:highlight>
                <a:latin typeface="Average"/>
                <a:ea typeface="Average"/>
                <a:cs typeface="Average"/>
                <a:sym typeface="Average"/>
              </a:rPr>
              <a:t>At </a:t>
            </a:r>
            <a:r>
              <a:rPr lang="en" sz="1100">
                <a:highlight>
                  <a:srgbClr val="FFFFFF"/>
                </a:highlight>
                <a:latin typeface="Average"/>
                <a:ea typeface="Average"/>
                <a:cs typeface="Average"/>
                <a:sym typeface="Average"/>
              </a:rPr>
              <a:t>frequencies above 30 MHz (VHF and higher) and in lower levels of the atmosphere, neither of these effects are significant. Thus, any obstruction between the transmitting antenna (transmitter) and the receiving antenna (receiver) will block the signal, just like the </a:t>
            </a:r>
            <a:r>
              <a:rPr lang="en" sz="1100">
                <a:highlight>
                  <a:srgbClr val="FFFFFF"/>
                </a:highlight>
                <a:uFill>
                  <a:noFill/>
                </a:uFill>
                <a:latin typeface="Average"/>
                <a:ea typeface="Average"/>
                <a:cs typeface="Average"/>
                <a:sym typeface="Average"/>
                <a:hlinkClick r:id="rId4"/>
              </a:rPr>
              <a:t>light</a:t>
            </a:r>
            <a:r>
              <a:rPr lang="en" sz="1100">
                <a:highlight>
                  <a:srgbClr val="FFFFFF"/>
                </a:highlight>
                <a:latin typeface="Average"/>
                <a:ea typeface="Average"/>
                <a:cs typeface="Average"/>
                <a:sym typeface="Average"/>
              </a:rPr>
              <a:t> that the eye may sense. </a:t>
            </a:r>
            <a:endParaRPr sz="1100">
              <a:highlight>
                <a:srgbClr val="FFFFFF"/>
              </a:highlight>
              <a:latin typeface="Average"/>
              <a:ea typeface="Average"/>
              <a:cs typeface="Average"/>
              <a:sym typeface="Average"/>
            </a:endParaRPr>
          </a:p>
          <a:p>
            <a:pPr indent="0" lvl="0" marL="0" rtl="0" algn="l">
              <a:lnSpc>
                <a:spcPct val="115000"/>
              </a:lnSpc>
              <a:spcBef>
                <a:spcPts val="500"/>
              </a:spcBef>
              <a:spcAft>
                <a:spcPts val="500"/>
              </a:spcAft>
              <a:buNone/>
            </a:pPr>
            <a:r>
              <a:rPr lang="en" sz="1100">
                <a:solidFill>
                  <a:srgbClr val="202122"/>
                </a:solidFill>
                <a:highlight>
                  <a:srgbClr val="FFFFFF"/>
                </a:highlight>
                <a:latin typeface="Average"/>
                <a:ea typeface="Average"/>
                <a:cs typeface="Average"/>
                <a:sym typeface="Average"/>
              </a:rPr>
              <a:t>Therefore, since the ability to visually see a transmitting antenna (disregarding the limitations of the eye's resolution) roughly corresponds to the ability to receive a radio signal from it, the propagation characteristic at these frequencies is called "line-of-sight". The farthest possible point of propagation is referred to as the "radio horizon". </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727650" y="660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LOS vs Non-LOS</a:t>
            </a:r>
            <a:endParaRPr/>
          </a:p>
        </p:txBody>
      </p:sp>
      <p:pic>
        <p:nvPicPr>
          <p:cNvPr id="163" name="Google Shape;163;p23"/>
          <p:cNvPicPr preferRelativeResize="0"/>
          <p:nvPr/>
        </p:nvPicPr>
        <p:blipFill>
          <a:blip r:embed="rId3">
            <a:alphaModFix/>
          </a:blip>
          <a:stretch>
            <a:fillRect/>
          </a:stretch>
        </p:blipFill>
        <p:spPr>
          <a:xfrm>
            <a:off x="0" y="1292325"/>
            <a:ext cx="4572000" cy="2409245"/>
          </a:xfrm>
          <a:prstGeom prst="rect">
            <a:avLst/>
          </a:prstGeom>
          <a:noFill/>
          <a:ln>
            <a:noFill/>
          </a:ln>
        </p:spPr>
      </p:pic>
      <p:pic>
        <p:nvPicPr>
          <p:cNvPr id="164" name="Google Shape;164;p23"/>
          <p:cNvPicPr preferRelativeResize="0"/>
          <p:nvPr/>
        </p:nvPicPr>
        <p:blipFill>
          <a:blip r:embed="rId4">
            <a:alphaModFix/>
          </a:blip>
          <a:stretch>
            <a:fillRect/>
          </a:stretch>
        </p:blipFill>
        <p:spPr>
          <a:xfrm>
            <a:off x="4572000" y="1368525"/>
            <a:ext cx="4572000" cy="2464100"/>
          </a:xfrm>
          <a:prstGeom prst="rect">
            <a:avLst/>
          </a:prstGeom>
          <a:noFill/>
          <a:ln>
            <a:noFill/>
          </a:ln>
        </p:spPr>
      </p:pic>
      <p:sp>
        <p:nvSpPr>
          <p:cNvPr id="165" name="Google Shape;165;p23"/>
          <p:cNvSpPr txBox="1"/>
          <p:nvPr/>
        </p:nvSpPr>
        <p:spPr>
          <a:xfrm>
            <a:off x="866550" y="3904250"/>
            <a:ext cx="7402500" cy="136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300">
                <a:solidFill>
                  <a:srgbClr val="202122"/>
                </a:solidFill>
                <a:highlight>
                  <a:srgbClr val="FFFFFF"/>
                </a:highlight>
                <a:latin typeface="Average"/>
                <a:ea typeface="Average"/>
                <a:cs typeface="Average"/>
                <a:sym typeface="Average"/>
              </a:rPr>
              <a:t>In practice, the propagation characteristics of these radio waves vary substantially depending on the exact frequency and the strength of the transmitted signal (a function of both the transmitter and the antenna characteristics). Broadcast FM radio, at comparatively low frequencies of around 100 MHz, are less affected by the presence of buildings and forests.</a:t>
            </a:r>
            <a:endParaRPr sz="1300">
              <a:solidFill>
                <a:srgbClr val="202122"/>
              </a:solidFill>
              <a:highlight>
                <a:srgbClr val="FFFFFF"/>
              </a:highlight>
              <a:latin typeface="Average"/>
              <a:ea typeface="Average"/>
              <a:cs typeface="Average"/>
              <a:sym typeface="Average"/>
            </a:endParaRPr>
          </a:p>
          <a:p>
            <a:pPr indent="0" lvl="0" marL="0" rtl="0" algn="l">
              <a:spcBef>
                <a:spcPts val="500"/>
              </a:spcBef>
              <a:spcAft>
                <a:spcPts val="0"/>
              </a:spcAft>
              <a:buNone/>
            </a:pPr>
            <a:r>
              <a:t/>
            </a:r>
            <a:endParaRPr sz="1300">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727650" y="644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Uniform Linear Arrays and </a:t>
            </a:r>
            <a:r>
              <a:rPr lang="en">
                <a:solidFill>
                  <a:srgbClr val="000000"/>
                </a:solidFill>
              </a:rPr>
              <a:t>Inter-Element Spacing (δ)</a:t>
            </a:r>
            <a:endParaRPr>
              <a:solidFill>
                <a:srgbClr val="000000"/>
              </a:solidFill>
            </a:endParaRPr>
          </a:p>
        </p:txBody>
      </p:sp>
      <p:sp>
        <p:nvSpPr>
          <p:cNvPr id="171" name="Google Shape;171;p24"/>
          <p:cNvSpPr txBox="1"/>
          <p:nvPr>
            <p:ph idx="1" type="body"/>
          </p:nvPr>
        </p:nvSpPr>
        <p:spPr>
          <a:xfrm>
            <a:off x="727650" y="1242900"/>
            <a:ext cx="7688700" cy="39006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 sz="1200">
                <a:solidFill>
                  <a:srgbClr val="000000"/>
                </a:solidFill>
                <a:highlight>
                  <a:srgbClr val="FFFFFF"/>
                </a:highlight>
                <a:latin typeface="Average"/>
                <a:ea typeface="Average"/>
                <a:cs typeface="Average"/>
                <a:sym typeface="Average"/>
              </a:rPr>
              <a:t>Uniform Linear Array </a:t>
            </a:r>
            <a:endParaRPr b="1" sz="1200">
              <a:solidFill>
                <a:srgbClr val="000000"/>
              </a:solidFill>
              <a:highlight>
                <a:srgbClr val="FFFFFF"/>
              </a:highlight>
              <a:latin typeface="Average"/>
              <a:ea typeface="Average"/>
              <a:cs typeface="Average"/>
              <a:sym typeface="Average"/>
            </a:endParaRPr>
          </a:p>
          <a:p>
            <a:pPr indent="0" lvl="0" marL="0" rtl="0" algn="just">
              <a:lnSpc>
                <a:spcPct val="100000"/>
              </a:lnSpc>
              <a:spcBef>
                <a:spcPts val="1200"/>
              </a:spcBef>
              <a:spcAft>
                <a:spcPts val="0"/>
              </a:spcAft>
              <a:buNone/>
            </a:pPr>
            <a:r>
              <a:rPr lang="en" sz="1200">
                <a:solidFill>
                  <a:srgbClr val="000000"/>
                </a:solidFill>
                <a:highlight>
                  <a:srgbClr val="FFFFFF"/>
                </a:highlight>
                <a:latin typeface="Average"/>
                <a:ea typeface="Average"/>
                <a:cs typeface="Average"/>
                <a:sym typeface="Average"/>
              </a:rPr>
              <a:t>An antenna array consists of identical antenna elements with identical orientation distributed in space. The individual antennas radiate and their radiation is coherently added in space to form the antenna beam. For a linear array, the antennas are placed along a line called the Axis of the array. The antenna elements in general could have arbitrary spacing between them and could be excited with different complex currents. </a:t>
            </a:r>
            <a:endParaRPr sz="1200">
              <a:solidFill>
                <a:srgbClr val="000000"/>
              </a:solidFill>
              <a:highlight>
                <a:srgbClr val="FFFFFF"/>
              </a:highlight>
              <a:latin typeface="Average"/>
              <a:ea typeface="Average"/>
              <a:cs typeface="Average"/>
              <a:sym typeface="Average"/>
            </a:endParaRPr>
          </a:p>
          <a:p>
            <a:pPr indent="0" lvl="0" marL="0" rtl="0" algn="just">
              <a:lnSpc>
                <a:spcPct val="100000"/>
              </a:lnSpc>
              <a:spcBef>
                <a:spcPts val="1200"/>
              </a:spcBef>
              <a:spcAft>
                <a:spcPts val="0"/>
              </a:spcAft>
              <a:buNone/>
            </a:pPr>
            <a:r>
              <a:rPr lang="en" sz="1200">
                <a:solidFill>
                  <a:srgbClr val="000000"/>
                </a:solidFill>
                <a:highlight>
                  <a:srgbClr val="FFFFFF"/>
                </a:highlight>
                <a:latin typeface="Average"/>
                <a:ea typeface="Average"/>
                <a:cs typeface="Average"/>
                <a:sym typeface="Average"/>
              </a:rPr>
              <a:t>In a uniform array the antennas are equi-spaced and are excited with uniform current with constant progressive phase shift (phase shift between adjacent antenna elements) as shown in Fig. Let the array have N elements and let the antennas be isotropic (this condition will be relaxed later). All the antennas are excited with equal amplitude currents. Let us define the following for the array. </a:t>
            </a:r>
            <a:endParaRPr sz="1200">
              <a:solidFill>
                <a:srgbClr val="000000"/>
              </a:solidFill>
              <a:highlight>
                <a:srgbClr val="FFFFFF"/>
              </a:highlight>
              <a:latin typeface="Average"/>
              <a:ea typeface="Average"/>
              <a:cs typeface="Average"/>
              <a:sym typeface="Average"/>
            </a:endParaRPr>
          </a:p>
          <a:p>
            <a:pPr indent="0" lvl="0" marL="0" rtl="0" algn="just">
              <a:lnSpc>
                <a:spcPct val="100000"/>
              </a:lnSpc>
              <a:spcBef>
                <a:spcPts val="1200"/>
              </a:spcBef>
              <a:spcAft>
                <a:spcPts val="0"/>
              </a:spcAft>
              <a:buNone/>
            </a:pPr>
            <a:r>
              <a:t/>
            </a:r>
            <a:endParaRPr sz="1200">
              <a:solidFill>
                <a:srgbClr val="000000"/>
              </a:solidFill>
              <a:highlight>
                <a:srgbClr val="FFFFFF"/>
              </a:highlight>
              <a:latin typeface="Average"/>
              <a:ea typeface="Average"/>
              <a:cs typeface="Average"/>
              <a:sym typeface="Average"/>
            </a:endParaRPr>
          </a:p>
          <a:p>
            <a:pPr indent="0" lvl="0" marL="0" rtl="0" algn="just">
              <a:lnSpc>
                <a:spcPct val="100000"/>
              </a:lnSpc>
              <a:spcBef>
                <a:spcPts val="1200"/>
              </a:spcBef>
              <a:spcAft>
                <a:spcPts val="0"/>
              </a:spcAft>
              <a:buNone/>
            </a:pPr>
            <a:r>
              <a:rPr b="1" lang="en" sz="1200">
                <a:solidFill>
                  <a:srgbClr val="000000"/>
                </a:solidFill>
                <a:highlight>
                  <a:srgbClr val="FFFFFF"/>
                </a:highlight>
                <a:latin typeface="Average"/>
                <a:ea typeface="Average"/>
                <a:cs typeface="Average"/>
                <a:sym typeface="Average"/>
              </a:rPr>
              <a:t>Inter-element spacing</a:t>
            </a:r>
            <a:endParaRPr sz="1200">
              <a:solidFill>
                <a:srgbClr val="000000"/>
              </a:solidFill>
              <a:highlight>
                <a:srgbClr val="FFFFFF"/>
              </a:highlight>
              <a:latin typeface="Average"/>
              <a:ea typeface="Average"/>
              <a:cs typeface="Average"/>
              <a:sym typeface="Average"/>
            </a:endParaRPr>
          </a:p>
          <a:p>
            <a:pPr indent="0" lvl="0" marL="0" rtl="0" algn="just">
              <a:lnSpc>
                <a:spcPct val="100000"/>
              </a:lnSpc>
              <a:spcBef>
                <a:spcPts val="1200"/>
              </a:spcBef>
              <a:spcAft>
                <a:spcPts val="1200"/>
              </a:spcAft>
              <a:buNone/>
            </a:pPr>
            <a:r>
              <a:rPr lang="en" sz="1200">
                <a:solidFill>
                  <a:srgbClr val="000000"/>
                </a:solidFill>
                <a:highlight>
                  <a:srgbClr val="FFFFFF"/>
                </a:highlight>
                <a:latin typeface="Average"/>
                <a:ea typeface="Average"/>
                <a:cs typeface="Average"/>
                <a:sym typeface="Average"/>
              </a:rPr>
              <a:t>It is the spacing between any two adjacent elements of the array.</a:t>
            </a:r>
            <a:endParaRPr sz="1200">
              <a:solidFill>
                <a:srgbClr val="000000"/>
              </a:solidFill>
              <a:highlight>
                <a:srgbClr val="FFFFFF"/>
              </a:highlight>
              <a:latin typeface="Average"/>
              <a:ea typeface="Average"/>
              <a:cs typeface="Average"/>
              <a:sym typeface="Average"/>
            </a:endParaRPr>
          </a:p>
        </p:txBody>
      </p:sp>
      <p:pic>
        <p:nvPicPr>
          <p:cNvPr id="172" name="Google Shape;172;p24"/>
          <p:cNvPicPr preferRelativeResize="0"/>
          <p:nvPr/>
        </p:nvPicPr>
        <p:blipFill>
          <a:blip r:embed="rId3">
            <a:alphaModFix/>
          </a:blip>
          <a:stretch>
            <a:fillRect/>
          </a:stretch>
        </p:blipFill>
        <p:spPr>
          <a:xfrm>
            <a:off x="5031825" y="3212300"/>
            <a:ext cx="4037850" cy="1835925"/>
          </a:xfrm>
          <a:prstGeom prst="rect">
            <a:avLst/>
          </a:prstGeom>
          <a:noFill/>
          <a:ln>
            <a:noFill/>
          </a:ln>
        </p:spPr>
      </p:pic>
      <p:pic>
        <p:nvPicPr>
          <p:cNvPr id="173" name="Google Shape;173;p24"/>
          <p:cNvPicPr preferRelativeResize="0"/>
          <p:nvPr/>
        </p:nvPicPr>
        <p:blipFill>
          <a:blip r:embed="rId4">
            <a:alphaModFix/>
          </a:blip>
          <a:stretch>
            <a:fillRect/>
          </a:stretch>
        </p:blipFill>
        <p:spPr>
          <a:xfrm>
            <a:off x="5394600" y="4692700"/>
            <a:ext cx="1569425" cy="154700"/>
          </a:xfrm>
          <a:prstGeom prst="rect">
            <a:avLst/>
          </a:prstGeom>
          <a:noFill/>
          <a:ln>
            <a:noFill/>
          </a:ln>
        </p:spPr>
      </p:pic>
      <p:pic>
        <p:nvPicPr>
          <p:cNvPr id="174" name="Google Shape;174;p24"/>
          <p:cNvPicPr preferRelativeResize="0"/>
          <p:nvPr/>
        </p:nvPicPr>
        <p:blipFill>
          <a:blip r:embed="rId5">
            <a:alphaModFix/>
          </a:blip>
          <a:stretch>
            <a:fillRect/>
          </a:stretch>
        </p:blipFill>
        <p:spPr>
          <a:xfrm>
            <a:off x="7796375" y="4692700"/>
            <a:ext cx="670100" cy="247650"/>
          </a:xfrm>
          <a:prstGeom prst="rect">
            <a:avLst/>
          </a:prstGeom>
          <a:noFill/>
          <a:ln>
            <a:noFill/>
          </a:ln>
        </p:spPr>
      </p:pic>
      <p:pic>
        <p:nvPicPr>
          <p:cNvPr id="175" name="Google Shape;175;p24"/>
          <p:cNvPicPr preferRelativeResize="0"/>
          <p:nvPr/>
        </p:nvPicPr>
        <p:blipFill>
          <a:blip r:embed="rId5">
            <a:alphaModFix/>
          </a:blip>
          <a:stretch>
            <a:fillRect/>
          </a:stretch>
        </p:blipFill>
        <p:spPr>
          <a:xfrm>
            <a:off x="7349750" y="4692700"/>
            <a:ext cx="102875" cy="200825"/>
          </a:xfrm>
          <a:prstGeom prst="rect">
            <a:avLst/>
          </a:prstGeom>
          <a:noFill/>
          <a:ln>
            <a:noFill/>
          </a:ln>
        </p:spPr>
      </p:pic>
      <p:pic>
        <p:nvPicPr>
          <p:cNvPr id="176" name="Google Shape;176;p24"/>
          <p:cNvPicPr preferRelativeResize="0"/>
          <p:nvPr/>
        </p:nvPicPr>
        <p:blipFill>
          <a:blip r:embed="rId5">
            <a:alphaModFix/>
          </a:blip>
          <a:stretch>
            <a:fillRect/>
          </a:stretch>
        </p:blipFill>
        <p:spPr>
          <a:xfrm>
            <a:off x="6968407" y="4800575"/>
            <a:ext cx="164686" cy="247650"/>
          </a:xfrm>
          <a:prstGeom prst="rect">
            <a:avLst/>
          </a:prstGeom>
          <a:noFill/>
          <a:ln>
            <a:noFill/>
          </a:ln>
        </p:spPr>
      </p:pic>
      <p:sp>
        <p:nvSpPr>
          <p:cNvPr id="177" name="Google Shape;177;p24"/>
          <p:cNvSpPr txBox="1"/>
          <p:nvPr/>
        </p:nvSpPr>
        <p:spPr>
          <a:xfrm>
            <a:off x="7273886" y="4608475"/>
            <a:ext cx="345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Raleway"/>
                <a:ea typeface="Raleway"/>
                <a:cs typeface="Raleway"/>
                <a:sym typeface="Raleway"/>
              </a:rPr>
              <a:t>δ</a:t>
            </a:r>
            <a:endParaRPr sz="100">
              <a:latin typeface="Lato"/>
              <a:ea typeface="Lato"/>
              <a:cs typeface="Lato"/>
              <a:sym typeface="Lato"/>
            </a:endParaRPr>
          </a:p>
        </p:txBody>
      </p:sp>
      <p:sp>
        <p:nvSpPr>
          <p:cNvPr id="178" name="Google Shape;178;p24"/>
          <p:cNvSpPr txBox="1"/>
          <p:nvPr/>
        </p:nvSpPr>
        <p:spPr>
          <a:xfrm>
            <a:off x="6914850" y="4756325"/>
            <a:ext cx="603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aleway"/>
                <a:ea typeface="Raleway"/>
                <a:cs typeface="Raleway"/>
                <a:sym typeface="Raleway"/>
              </a:rPr>
              <a:t>δ</a:t>
            </a:r>
            <a:endParaRPr sz="2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ph type="title"/>
          </p:nvPr>
        </p:nvSpPr>
        <p:spPr>
          <a:xfrm>
            <a:off x="727650" y="644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Zero-forcing precoder</a:t>
            </a:r>
            <a:endParaRPr>
              <a:solidFill>
                <a:srgbClr val="000000"/>
              </a:solidFill>
            </a:endParaRPr>
          </a:p>
        </p:txBody>
      </p:sp>
      <p:sp>
        <p:nvSpPr>
          <p:cNvPr id="184" name="Google Shape;184;p25"/>
          <p:cNvSpPr txBox="1"/>
          <p:nvPr>
            <p:ph idx="1" type="body"/>
          </p:nvPr>
        </p:nvSpPr>
        <p:spPr>
          <a:xfrm>
            <a:off x="727650" y="1242900"/>
            <a:ext cx="7688700" cy="39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highlight>
                  <a:srgbClr val="FFFFFF"/>
                </a:highlight>
                <a:latin typeface="Average"/>
                <a:ea typeface="Average"/>
                <a:cs typeface="Average"/>
                <a:sym typeface="Average"/>
              </a:rPr>
              <a:t>Zero-forcing (or null-steering) precoding is a method of spatial signal processing by which a multiple antenna transmitter can null the multiuser interference in a multi-user MIMO wireless communication system. It is a linear precoder that maximizes the output SNR. It uses its antennas to actively cancel the interfering streams at a particular client.</a:t>
            </a:r>
            <a:endParaRPr sz="1400">
              <a:solidFill>
                <a:srgbClr val="000000"/>
              </a:solidFill>
              <a:latin typeface="Average"/>
              <a:ea typeface="Average"/>
              <a:cs typeface="Average"/>
              <a:sym typeface="Average"/>
            </a:endParaRPr>
          </a:p>
          <a:p>
            <a:pPr indent="0" lvl="0" marL="0" rtl="0" algn="l">
              <a:spcBef>
                <a:spcPts val="0"/>
              </a:spcBef>
              <a:spcAft>
                <a:spcPts val="0"/>
              </a:spcAft>
              <a:buNone/>
            </a:pPr>
            <a:r>
              <a:t/>
            </a:r>
            <a:endParaRPr sz="1400">
              <a:solidFill>
                <a:srgbClr val="000000"/>
              </a:solidFill>
              <a:latin typeface="Average"/>
              <a:ea typeface="Average"/>
              <a:cs typeface="Average"/>
              <a:sym typeface="Average"/>
            </a:endParaRPr>
          </a:p>
        </p:txBody>
      </p:sp>
      <p:pic>
        <p:nvPicPr>
          <p:cNvPr id="185" name="Google Shape;185;p25"/>
          <p:cNvPicPr preferRelativeResize="0"/>
          <p:nvPr/>
        </p:nvPicPr>
        <p:blipFill>
          <a:blip r:embed="rId3">
            <a:alphaModFix/>
          </a:blip>
          <a:stretch>
            <a:fillRect/>
          </a:stretch>
        </p:blipFill>
        <p:spPr>
          <a:xfrm>
            <a:off x="727650" y="2358000"/>
            <a:ext cx="3249825" cy="2480700"/>
          </a:xfrm>
          <a:prstGeom prst="rect">
            <a:avLst/>
          </a:prstGeom>
          <a:noFill/>
          <a:ln>
            <a:noFill/>
          </a:ln>
        </p:spPr>
      </p:pic>
      <p:pic>
        <p:nvPicPr>
          <p:cNvPr id="186" name="Google Shape;186;p25"/>
          <p:cNvPicPr preferRelativeResize="0"/>
          <p:nvPr/>
        </p:nvPicPr>
        <p:blipFill>
          <a:blip r:embed="rId4">
            <a:alphaModFix/>
          </a:blip>
          <a:stretch>
            <a:fillRect/>
          </a:stretch>
        </p:blipFill>
        <p:spPr>
          <a:xfrm>
            <a:off x="4809825" y="2364863"/>
            <a:ext cx="2857500" cy="2466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6"/>
          <p:cNvSpPr txBox="1"/>
          <p:nvPr>
            <p:ph type="title"/>
          </p:nvPr>
        </p:nvSpPr>
        <p:spPr>
          <a:xfrm>
            <a:off x="727650" y="644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Objective</a:t>
            </a:r>
            <a:endParaRPr>
              <a:solidFill>
                <a:srgbClr val="000000"/>
              </a:solidFill>
            </a:endParaRPr>
          </a:p>
        </p:txBody>
      </p:sp>
      <p:sp>
        <p:nvSpPr>
          <p:cNvPr id="192" name="Google Shape;192;p26"/>
          <p:cNvSpPr txBox="1"/>
          <p:nvPr>
            <p:ph idx="1" type="body"/>
          </p:nvPr>
        </p:nvSpPr>
        <p:spPr>
          <a:xfrm>
            <a:off x="727650" y="1179525"/>
            <a:ext cx="7688700" cy="396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latin typeface="Average"/>
                <a:ea typeface="Average"/>
                <a:cs typeface="Average"/>
                <a:sym typeface="Average"/>
              </a:rPr>
              <a:t>Goal</a:t>
            </a:r>
            <a:r>
              <a:rPr lang="en" sz="1400">
                <a:solidFill>
                  <a:srgbClr val="000000"/>
                </a:solidFill>
                <a:latin typeface="Average"/>
                <a:ea typeface="Average"/>
                <a:cs typeface="Average"/>
                <a:sym typeface="Average"/>
              </a:rPr>
              <a:t>: For a given Uniform Linear Array with an arbitrary inter-element spacing, the probability that the correlation among the channel vectors of two users being above a threshold value is derived and an optimized inter-element spacing is proposed with this probability being minimized.</a:t>
            </a:r>
            <a:endParaRPr sz="1400">
              <a:solidFill>
                <a:srgbClr val="000000"/>
              </a:solidFill>
              <a:latin typeface="Average"/>
              <a:ea typeface="Average"/>
              <a:cs typeface="Average"/>
              <a:sym typeface="Average"/>
            </a:endParaRPr>
          </a:p>
          <a:p>
            <a:pPr indent="0" lvl="0" marL="0" rtl="0" algn="l">
              <a:spcBef>
                <a:spcPts val="0"/>
              </a:spcBef>
              <a:spcAft>
                <a:spcPts val="0"/>
              </a:spcAft>
              <a:buNone/>
            </a:pPr>
            <a:r>
              <a:t/>
            </a:r>
            <a:endParaRPr sz="1400">
              <a:solidFill>
                <a:srgbClr val="000000"/>
              </a:solidFill>
              <a:highlight>
                <a:srgbClr val="FFFFFF"/>
              </a:highlight>
              <a:latin typeface="Average"/>
              <a:ea typeface="Average"/>
              <a:cs typeface="Average"/>
              <a:sym typeface="Average"/>
            </a:endParaRPr>
          </a:p>
          <a:p>
            <a:pPr indent="0" lvl="0" marL="0" rtl="0" algn="l">
              <a:spcBef>
                <a:spcPts val="0"/>
              </a:spcBef>
              <a:spcAft>
                <a:spcPts val="0"/>
              </a:spcAft>
              <a:buNone/>
            </a:pPr>
            <a:r>
              <a:rPr b="1" lang="en" sz="1400">
                <a:solidFill>
                  <a:srgbClr val="000000"/>
                </a:solidFill>
                <a:latin typeface="Average"/>
                <a:ea typeface="Average"/>
                <a:cs typeface="Average"/>
                <a:sym typeface="Average"/>
              </a:rPr>
              <a:t>Assumption</a:t>
            </a:r>
            <a:r>
              <a:rPr lang="en" sz="1400">
                <a:solidFill>
                  <a:srgbClr val="000000"/>
                </a:solidFill>
                <a:latin typeface="Average"/>
                <a:ea typeface="Average"/>
                <a:cs typeface="Average"/>
                <a:sym typeface="Average"/>
              </a:rPr>
              <a:t>:</a:t>
            </a:r>
            <a:endParaRPr sz="1400">
              <a:solidFill>
                <a:srgbClr val="000000"/>
              </a:solidFill>
              <a:latin typeface="Average"/>
              <a:ea typeface="Average"/>
              <a:cs typeface="Average"/>
              <a:sym typeface="Average"/>
            </a:endParaRPr>
          </a:p>
          <a:p>
            <a:pPr indent="-317500" lvl="0" marL="457200" rtl="0" algn="l">
              <a:spcBef>
                <a:spcPts val="0"/>
              </a:spcBef>
              <a:spcAft>
                <a:spcPts val="0"/>
              </a:spcAft>
              <a:buClr>
                <a:srgbClr val="000000"/>
              </a:buClr>
              <a:buSzPts val="1400"/>
              <a:buFont typeface="Average"/>
              <a:buChar char="●"/>
            </a:pPr>
            <a:r>
              <a:rPr lang="en" sz="1400">
                <a:solidFill>
                  <a:srgbClr val="000000"/>
                </a:solidFill>
                <a:latin typeface="Average"/>
                <a:ea typeface="Average"/>
                <a:cs typeface="Average"/>
                <a:sym typeface="Average"/>
              </a:rPr>
              <a:t>N</a:t>
            </a:r>
            <a:r>
              <a:rPr lang="en" sz="1400">
                <a:solidFill>
                  <a:srgbClr val="000000"/>
                </a:solidFill>
                <a:latin typeface="Average"/>
                <a:ea typeface="Average"/>
                <a:cs typeface="Average"/>
                <a:sym typeface="Average"/>
              </a:rPr>
              <a:t>arrow-band communication system</a:t>
            </a:r>
            <a:endParaRPr sz="1400">
              <a:solidFill>
                <a:srgbClr val="000000"/>
              </a:solidFill>
              <a:latin typeface="Average"/>
              <a:ea typeface="Average"/>
              <a:cs typeface="Average"/>
              <a:sym typeface="Average"/>
            </a:endParaRPr>
          </a:p>
          <a:p>
            <a:pPr indent="-317500" lvl="0" marL="457200" rtl="0" algn="l">
              <a:spcBef>
                <a:spcPts val="0"/>
              </a:spcBef>
              <a:spcAft>
                <a:spcPts val="0"/>
              </a:spcAft>
              <a:buClr>
                <a:srgbClr val="000000"/>
              </a:buClr>
              <a:buSzPts val="1400"/>
              <a:buFont typeface="Average"/>
              <a:buChar char="●"/>
            </a:pPr>
            <a:r>
              <a:rPr lang="en" sz="1400">
                <a:solidFill>
                  <a:srgbClr val="000000"/>
                </a:solidFill>
                <a:latin typeface="Average"/>
                <a:ea typeface="Average"/>
                <a:cs typeface="Average"/>
                <a:sym typeface="Average"/>
              </a:rPr>
              <a:t>Number of antennas is fixed = 64.</a:t>
            </a:r>
            <a:endParaRPr sz="1400">
              <a:solidFill>
                <a:srgbClr val="000000"/>
              </a:solidFill>
              <a:latin typeface="Average"/>
              <a:ea typeface="Average"/>
              <a:cs typeface="Average"/>
              <a:sym typeface="Average"/>
            </a:endParaRPr>
          </a:p>
          <a:p>
            <a:pPr indent="0" lvl="0" marL="0" rtl="0" algn="l">
              <a:spcBef>
                <a:spcPts val="0"/>
              </a:spcBef>
              <a:spcAft>
                <a:spcPts val="0"/>
              </a:spcAft>
              <a:buNone/>
            </a:pPr>
            <a:r>
              <a:t/>
            </a:r>
            <a:endParaRPr sz="1400">
              <a:solidFill>
                <a:srgbClr val="000000"/>
              </a:solidFill>
              <a:latin typeface="Average"/>
              <a:ea typeface="Average"/>
              <a:cs typeface="Average"/>
              <a:sym typeface="Average"/>
            </a:endParaRPr>
          </a:p>
          <a:p>
            <a:pPr indent="0" lvl="0" marL="0" rtl="0" algn="l">
              <a:spcBef>
                <a:spcPts val="0"/>
              </a:spcBef>
              <a:spcAft>
                <a:spcPts val="0"/>
              </a:spcAft>
              <a:buNone/>
            </a:pPr>
            <a:r>
              <a:rPr b="1" lang="en" sz="1400">
                <a:solidFill>
                  <a:srgbClr val="000000"/>
                </a:solidFill>
                <a:latin typeface="Average"/>
                <a:ea typeface="Average"/>
                <a:cs typeface="Average"/>
                <a:sym typeface="Average"/>
              </a:rPr>
              <a:t>Results</a:t>
            </a:r>
            <a:r>
              <a:rPr lang="en" sz="1400">
                <a:solidFill>
                  <a:srgbClr val="000000"/>
                </a:solidFill>
                <a:latin typeface="Average"/>
                <a:ea typeface="Average"/>
                <a:cs typeface="Average"/>
                <a:sym typeface="Average"/>
              </a:rPr>
              <a:t>: By using the proposed Uniform Linear Array instead of conventional half-wavelength Uniform Linear Array , 5th percentile sum-rate for zero-forcing precoder is improved by 9.90 bits/channel use in the first scenario without dropping, and by 1.43 bits/channel use in the second scenario with dropping 1 user.</a:t>
            </a:r>
            <a:endParaRPr sz="1400">
              <a:solidFill>
                <a:srgbClr val="000000"/>
              </a:solidFill>
              <a:latin typeface="Average"/>
              <a:ea typeface="Average"/>
              <a:cs typeface="Average"/>
              <a:sym typeface="Average"/>
            </a:endParaRPr>
          </a:p>
          <a:p>
            <a:pPr indent="0" lvl="0" marL="0" rtl="0" algn="l">
              <a:spcBef>
                <a:spcPts val="0"/>
              </a:spcBef>
              <a:spcAft>
                <a:spcPts val="0"/>
              </a:spcAft>
              <a:buNone/>
            </a:pPr>
            <a:r>
              <a:t/>
            </a:r>
            <a:endParaRPr sz="1200">
              <a:solidFill>
                <a:srgbClr val="000000"/>
              </a:solidFill>
              <a:latin typeface="Average"/>
              <a:ea typeface="Average"/>
              <a:cs typeface="Average"/>
              <a:sym typeface="Average"/>
            </a:endParaRPr>
          </a:p>
          <a:p>
            <a:pPr indent="0" lvl="0" marL="0" rtl="0" algn="l">
              <a:spcBef>
                <a:spcPts val="0"/>
              </a:spcBef>
              <a:spcAft>
                <a:spcPts val="0"/>
              </a:spcAft>
              <a:buNone/>
            </a:pPr>
            <a:r>
              <a:rPr i="1" lang="en">
                <a:solidFill>
                  <a:srgbClr val="000000"/>
                </a:solidFill>
                <a:latin typeface="Average"/>
                <a:ea typeface="Average"/>
                <a:cs typeface="Average"/>
                <a:sym typeface="Average"/>
              </a:rPr>
              <a:t>** To show the effectiveness of the proposed ULA, simulation results for two scenarios are given for a 64-antenna ULA that serves 6 single-antenna users.</a:t>
            </a:r>
            <a:endParaRPr sz="1200">
              <a:solidFill>
                <a:srgbClr val="000000"/>
              </a:solidFill>
              <a:latin typeface="Average"/>
              <a:ea typeface="Average"/>
              <a:cs typeface="Average"/>
              <a:sym typeface="Average"/>
            </a:endParaRPr>
          </a:p>
          <a:p>
            <a:pPr indent="0" lvl="0" marL="0" rtl="0" algn="l">
              <a:spcBef>
                <a:spcPts val="0"/>
              </a:spcBef>
              <a:spcAft>
                <a:spcPts val="0"/>
              </a:spcAft>
              <a:buNone/>
            </a:pPr>
            <a:r>
              <a:rPr lang="en" sz="1400">
                <a:solidFill>
                  <a:srgbClr val="000000"/>
                </a:solidFill>
                <a:latin typeface="Average"/>
                <a:ea typeface="Average"/>
                <a:cs typeface="Average"/>
                <a:sym typeface="Average"/>
              </a:rPr>
              <a:t>Hence, it is a 64x6 massive MIMO.</a:t>
            </a:r>
            <a:endParaRPr sz="1400">
              <a:solidFill>
                <a:srgbClr val="000000"/>
              </a:solidFill>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txBox="1"/>
          <p:nvPr>
            <p:ph type="title"/>
          </p:nvPr>
        </p:nvSpPr>
        <p:spPr>
          <a:xfrm>
            <a:off x="727650" y="644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Review of reference papers</a:t>
            </a:r>
            <a:endParaRPr>
              <a:solidFill>
                <a:srgbClr val="000000"/>
              </a:solidFill>
            </a:endParaRPr>
          </a:p>
        </p:txBody>
      </p:sp>
      <p:sp>
        <p:nvSpPr>
          <p:cNvPr id="198" name="Google Shape;198;p27"/>
          <p:cNvSpPr txBox="1"/>
          <p:nvPr>
            <p:ph idx="1" type="body"/>
          </p:nvPr>
        </p:nvSpPr>
        <p:spPr>
          <a:xfrm>
            <a:off x="727650" y="1239275"/>
            <a:ext cx="7688700" cy="39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00000"/>
                </a:solidFill>
                <a:latin typeface="Average"/>
                <a:ea typeface="Average"/>
                <a:cs typeface="Average"/>
                <a:sym typeface="Average"/>
              </a:rPr>
              <a:t>Problem</a:t>
            </a:r>
            <a:r>
              <a:rPr lang="en" sz="1200">
                <a:solidFill>
                  <a:srgbClr val="000000"/>
                </a:solidFill>
                <a:latin typeface="Average"/>
                <a:ea typeface="Average"/>
                <a:cs typeface="Average"/>
                <a:sym typeface="Average"/>
              </a:rPr>
              <a:t>: I</a:t>
            </a:r>
            <a:r>
              <a:rPr lang="en" sz="1200">
                <a:solidFill>
                  <a:srgbClr val="000000"/>
                </a:solidFill>
                <a:latin typeface="Average"/>
                <a:ea typeface="Average"/>
                <a:cs typeface="Average"/>
                <a:sym typeface="Average"/>
              </a:rPr>
              <a:t>n line-of-sight (LOS) massive MIMO, there is a non-negligible probability that the channel vectors of some users become highly correlated, which results in a non-favorable propagation environment. The high correlation leads to a reduction in the sum-rates of linear and nonlinear precoders. The reduction of the sum-rate due to the high correlation is considerable for LOS environments with max-min power control.</a:t>
            </a:r>
            <a:endParaRPr sz="1200">
              <a:solidFill>
                <a:srgbClr val="000000"/>
              </a:solidFill>
              <a:latin typeface="Average"/>
              <a:ea typeface="Average"/>
              <a:cs typeface="Average"/>
              <a:sym typeface="Average"/>
            </a:endParaRPr>
          </a:p>
          <a:p>
            <a:pPr indent="0" lvl="0" marL="0" rtl="0" algn="l">
              <a:spcBef>
                <a:spcPts val="0"/>
              </a:spcBef>
              <a:spcAft>
                <a:spcPts val="0"/>
              </a:spcAft>
              <a:buNone/>
            </a:pPr>
            <a:r>
              <a:t/>
            </a:r>
            <a:endParaRPr sz="1200">
              <a:solidFill>
                <a:srgbClr val="000000"/>
              </a:solidFill>
              <a:latin typeface="Average"/>
              <a:ea typeface="Average"/>
              <a:cs typeface="Average"/>
              <a:sym typeface="Average"/>
            </a:endParaRPr>
          </a:p>
          <a:p>
            <a:pPr indent="0" lvl="0" marL="0" rtl="0" algn="l">
              <a:spcBef>
                <a:spcPts val="0"/>
              </a:spcBef>
              <a:spcAft>
                <a:spcPts val="0"/>
              </a:spcAft>
              <a:buNone/>
            </a:pPr>
            <a:r>
              <a:rPr lang="en" sz="1200">
                <a:solidFill>
                  <a:srgbClr val="000000"/>
                </a:solidFill>
                <a:latin typeface="Average"/>
                <a:ea typeface="Average"/>
                <a:cs typeface="Average"/>
                <a:sym typeface="Average"/>
              </a:rPr>
              <a:t>In addition, it is shown that when there is only one pair of highly correlated users, the signal to noise ratio with max-min power control will drop significantly.</a:t>
            </a:r>
            <a:endParaRPr sz="1200">
              <a:solidFill>
                <a:srgbClr val="000000"/>
              </a:solidFill>
              <a:latin typeface="Average"/>
              <a:ea typeface="Average"/>
              <a:cs typeface="Average"/>
              <a:sym typeface="Average"/>
            </a:endParaRPr>
          </a:p>
          <a:p>
            <a:pPr indent="0" lvl="0" marL="0" rtl="0" algn="l">
              <a:spcBef>
                <a:spcPts val="0"/>
              </a:spcBef>
              <a:spcAft>
                <a:spcPts val="0"/>
              </a:spcAft>
              <a:buNone/>
            </a:pPr>
            <a:r>
              <a:t/>
            </a:r>
            <a:endParaRPr sz="1200">
              <a:solidFill>
                <a:srgbClr val="000000"/>
              </a:solidFill>
              <a:latin typeface="Average"/>
              <a:ea typeface="Average"/>
              <a:cs typeface="Average"/>
              <a:sym typeface="Average"/>
            </a:endParaRPr>
          </a:p>
          <a:p>
            <a:pPr indent="0" lvl="0" marL="0" rtl="0" algn="l">
              <a:spcBef>
                <a:spcPts val="0"/>
              </a:spcBef>
              <a:spcAft>
                <a:spcPts val="0"/>
              </a:spcAft>
              <a:buNone/>
            </a:pPr>
            <a:r>
              <a:rPr b="1" lang="en" sz="1200">
                <a:solidFill>
                  <a:srgbClr val="000000"/>
                </a:solidFill>
                <a:latin typeface="Average"/>
                <a:ea typeface="Average"/>
                <a:cs typeface="Average"/>
                <a:sym typeface="Average"/>
              </a:rPr>
              <a:t>Solution1</a:t>
            </a:r>
            <a:r>
              <a:rPr lang="en" sz="1200">
                <a:solidFill>
                  <a:srgbClr val="000000"/>
                </a:solidFill>
                <a:latin typeface="Average"/>
                <a:ea typeface="Average"/>
                <a:cs typeface="Average"/>
                <a:sym typeface="Average"/>
              </a:rPr>
              <a:t>: To deal with highly correlated scenarios in LOS environments with max-min power control dropping users could be an option. However, it is not desirable.</a:t>
            </a:r>
            <a:endParaRPr sz="1200">
              <a:solidFill>
                <a:srgbClr val="000000"/>
              </a:solidFill>
              <a:latin typeface="Average"/>
              <a:ea typeface="Average"/>
              <a:cs typeface="Average"/>
              <a:sym typeface="Average"/>
            </a:endParaRPr>
          </a:p>
          <a:p>
            <a:pPr indent="0" lvl="0" marL="0" rtl="0" algn="l">
              <a:spcBef>
                <a:spcPts val="0"/>
              </a:spcBef>
              <a:spcAft>
                <a:spcPts val="0"/>
              </a:spcAft>
              <a:buNone/>
            </a:pPr>
            <a:r>
              <a:t/>
            </a:r>
            <a:endParaRPr sz="1200">
              <a:solidFill>
                <a:srgbClr val="000000"/>
              </a:solidFill>
              <a:latin typeface="Average"/>
              <a:ea typeface="Average"/>
              <a:cs typeface="Average"/>
              <a:sym typeface="Average"/>
            </a:endParaRPr>
          </a:p>
          <a:p>
            <a:pPr indent="0" lvl="0" marL="0" rtl="0" algn="l">
              <a:spcBef>
                <a:spcPts val="0"/>
              </a:spcBef>
              <a:spcAft>
                <a:spcPts val="0"/>
              </a:spcAft>
              <a:buNone/>
            </a:pPr>
            <a:r>
              <a:rPr b="1" lang="en" sz="1200">
                <a:solidFill>
                  <a:srgbClr val="000000"/>
                </a:solidFill>
                <a:latin typeface="Average"/>
                <a:ea typeface="Average"/>
                <a:cs typeface="Average"/>
                <a:sym typeface="Average"/>
              </a:rPr>
              <a:t>Solution2</a:t>
            </a:r>
            <a:r>
              <a:rPr lang="en" sz="1200">
                <a:solidFill>
                  <a:srgbClr val="000000"/>
                </a:solidFill>
                <a:latin typeface="Average"/>
                <a:ea typeface="Average"/>
                <a:cs typeface="Average"/>
                <a:sym typeface="Average"/>
              </a:rPr>
              <a:t>: To avoid dropping and improve the inter-user correlation, the aperture size can be increased to improve the angular resolution of the base station (BS) antenna array. By increasing the aperture size, the minimum resolvability angular resolution of the array, which is defined by the well-known Rayleigh’s criterion, is improved. </a:t>
            </a:r>
            <a:endParaRPr sz="1200">
              <a:solidFill>
                <a:srgbClr val="000000"/>
              </a:solidFill>
              <a:latin typeface="Average"/>
              <a:ea typeface="Average"/>
              <a:cs typeface="Average"/>
              <a:sym typeface="Average"/>
            </a:endParaRPr>
          </a:p>
          <a:p>
            <a:pPr indent="0" lvl="0" marL="0" rtl="0" algn="l">
              <a:spcBef>
                <a:spcPts val="0"/>
              </a:spcBef>
              <a:spcAft>
                <a:spcPts val="0"/>
              </a:spcAft>
              <a:buNone/>
            </a:pPr>
            <a:r>
              <a:t/>
            </a:r>
            <a:endParaRPr sz="1200">
              <a:solidFill>
                <a:srgbClr val="000000"/>
              </a:solidFill>
              <a:latin typeface="Average"/>
              <a:ea typeface="Average"/>
              <a:cs typeface="Average"/>
              <a:sym typeface="Average"/>
            </a:endParaRPr>
          </a:p>
          <a:p>
            <a:pPr indent="0" lvl="0" marL="0" rtl="0" algn="l">
              <a:spcBef>
                <a:spcPts val="0"/>
              </a:spcBef>
              <a:spcAft>
                <a:spcPts val="0"/>
              </a:spcAft>
              <a:buNone/>
            </a:pPr>
            <a:r>
              <a:rPr lang="en" sz="1200">
                <a:solidFill>
                  <a:srgbClr val="000000"/>
                </a:solidFill>
                <a:latin typeface="Average"/>
                <a:ea typeface="Average"/>
                <a:cs typeface="Average"/>
                <a:sym typeface="Average"/>
              </a:rPr>
              <a:t>Hence, by employing an inter-element spacing (δ) larger than the conventional λ/2 (λ being wavelength) the angular resolution of an array with a fixed number of elements is enhanced.</a:t>
            </a:r>
            <a:endParaRPr sz="1200">
              <a:solidFill>
                <a:srgbClr val="000000"/>
              </a:solidFill>
              <a:latin typeface="Average"/>
              <a:ea typeface="Average"/>
              <a:cs typeface="Average"/>
              <a:sym typeface="Average"/>
            </a:endParaRPr>
          </a:p>
          <a:p>
            <a:pPr indent="0" lvl="0" marL="0" rtl="0" algn="l">
              <a:spcBef>
                <a:spcPts val="0"/>
              </a:spcBef>
              <a:spcAft>
                <a:spcPts val="0"/>
              </a:spcAft>
              <a:buNone/>
            </a:pPr>
            <a:r>
              <a:t/>
            </a:r>
            <a:endParaRPr>
              <a:solidFill>
                <a:srgbClr val="000000"/>
              </a:solidFill>
              <a:latin typeface="Average"/>
              <a:ea typeface="Average"/>
              <a:cs typeface="Average"/>
              <a:sym typeface="Averag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8"/>
          <p:cNvSpPr txBox="1"/>
          <p:nvPr>
            <p:ph type="title"/>
          </p:nvPr>
        </p:nvSpPr>
        <p:spPr>
          <a:xfrm>
            <a:off x="727650" y="644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Purpose of this IEEE Communications letter</a:t>
            </a:r>
            <a:endParaRPr>
              <a:solidFill>
                <a:srgbClr val="000000"/>
              </a:solidFill>
            </a:endParaRPr>
          </a:p>
        </p:txBody>
      </p:sp>
      <p:sp>
        <p:nvSpPr>
          <p:cNvPr id="204" name="Google Shape;204;p28"/>
          <p:cNvSpPr txBox="1"/>
          <p:nvPr>
            <p:ph idx="1" type="body"/>
          </p:nvPr>
        </p:nvSpPr>
        <p:spPr>
          <a:xfrm>
            <a:off x="727650" y="1239275"/>
            <a:ext cx="7688700" cy="39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latin typeface="Average"/>
                <a:ea typeface="Average"/>
                <a:cs typeface="Average"/>
                <a:sym typeface="Average"/>
              </a:rPr>
              <a:t>Drawback of Solution2</a:t>
            </a:r>
            <a:r>
              <a:rPr lang="en" sz="1400">
                <a:solidFill>
                  <a:srgbClr val="000000"/>
                </a:solidFill>
                <a:latin typeface="Average"/>
                <a:ea typeface="Average"/>
                <a:cs typeface="Average"/>
                <a:sym typeface="Average"/>
              </a:rPr>
              <a:t>: </a:t>
            </a:r>
            <a:r>
              <a:rPr lang="en" sz="1400">
                <a:solidFill>
                  <a:srgbClr val="000000"/>
                </a:solidFill>
                <a:latin typeface="Average"/>
                <a:ea typeface="Average"/>
                <a:cs typeface="Average"/>
                <a:sym typeface="Average"/>
              </a:rPr>
              <a:t>The major drawback of increasing δ in the uniform linear arrays (ULAs) is the appearance of grating lobes (beamforming ambiguities). The grating lobes may cause a high correlation among the channel vectors of users with a large angular separation (not co-located users). </a:t>
            </a:r>
            <a:endParaRPr sz="1400">
              <a:solidFill>
                <a:srgbClr val="000000"/>
              </a:solidFill>
              <a:latin typeface="Average"/>
              <a:ea typeface="Average"/>
              <a:cs typeface="Average"/>
              <a:sym typeface="Average"/>
            </a:endParaRPr>
          </a:p>
          <a:p>
            <a:pPr indent="0" lvl="0" marL="0" rtl="0" algn="l">
              <a:spcBef>
                <a:spcPts val="0"/>
              </a:spcBef>
              <a:spcAft>
                <a:spcPts val="0"/>
              </a:spcAft>
              <a:buNone/>
            </a:pPr>
            <a:r>
              <a:t/>
            </a:r>
            <a:endParaRPr sz="1400">
              <a:solidFill>
                <a:srgbClr val="000000"/>
              </a:solidFill>
              <a:latin typeface="Average"/>
              <a:ea typeface="Average"/>
              <a:cs typeface="Average"/>
              <a:sym typeface="Average"/>
            </a:endParaRPr>
          </a:p>
          <a:p>
            <a:pPr indent="0" lvl="0" marL="0" rtl="0" algn="l">
              <a:spcBef>
                <a:spcPts val="0"/>
              </a:spcBef>
              <a:spcAft>
                <a:spcPts val="0"/>
              </a:spcAft>
              <a:buNone/>
            </a:pPr>
            <a:r>
              <a:rPr b="1" lang="en" sz="1400">
                <a:solidFill>
                  <a:srgbClr val="000000"/>
                </a:solidFill>
                <a:latin typeface="Average"/>
                <a:ea typeface="Average"/>
                <a:cs typeface="Average"/>
                <a:sym typeface="Average"/>
              </a:rPr>
              <a:t>Solution for drawback</a:t>
            </a:r>
            <a:r>
              <a:rPr lang="en" sz="1400">
                <a:solidFill>
                  <a:srgbClr val="000000"/>
                </a:solidFill>
                <a:latin typeface="Average"/>
                <a:ea typeface="Average"/>
                <a:cs typeface="Average"/>
                <a:sym typeface="Average"/>
              </a:rPr>
              <a:t>: To avoid grating lobes, a maximum allowable δ, depending on the field-of-view (FOV), is proposed, where the increase in the aperture size is minimal for wide FOVs. </a:t>
            </a:r>
            <a:endParaRPr sz="1400">
              <a:solidFill>
                <a:srgbClr val="000000"/>
              </a:solidFill>
              <a:latin typeface="Average"/>
              <a:ea typeface="Average"/>
              <a:cs typeface="Average"/>
              <a:sym typeface="Average"/>
            </a:endParaRPr>
          </a:p>
          <a:p>
            <a:pPr indent="0" lvl="0" marL="0" rtl="0" algn="l">
              <a:spcBef>
                <a:spcPts val="0"/>
              </a:spcBef>
              <a:spcAft>
                <a:spcPts val="0"/>
              </a:spcAft>
              <a:buNone/>
            </a:pPr>
            <a:r>
              <a:t/>
            </a:r>
            <a:endParaRPr sz="1400">
              <a:solidFill>
                <a:srgbClr val="000000"/>
              </a:solidFill>
              <a:latin typeface="Average"/>
              <a:ea typeface="Average"/>
              <a:cs typeface="Average"/>
              <a:sym typeface="Average"/>
            </a:endParaRPr>
          </a:p>
          <a:p>
            <a:pPr indent="0" lvl="0" marL="0" rtl="0" algn="l">
              <a:spcBef>
                <a:spcPts val="0"/>
              </a:spcBef>
              <a:spcAft>
                <a:spcPts val="0"/>
              </a:spcAft>
              <a:buNone/>
            </a:pPr>
            <a:r>
              <a:rPr lang="en" sz="1400">
                <a:solidFill>
                  <a:srgbClr val="000000"/>
                </a:solidFill>
                <a:latin typeface="Average"/>
                <a:ea typeface="Average"/>
                <a:cs typeface="Average"/>
                <a:sym typeface="Average"/>
              </a:rPr>
              <a:t>Increasing δ is reported beneficial in terms of spectral efficiency for a BS antenna array with a fixed number of antennas. A small LOS spectral efficiency improvement is also reported in by deploying ULAs with larger inter-element spacing. </a:t>
            </a:r>
            <a:endParaRPr sz="1400">
              <a:solidFill>
                <a:srgbClr val="000000"/>
              </a:solidFill>
              <a:latin typeface="Average"/>
              <a:ea typeface="Average"/>
              <a:cs typeface="Average"/>
              <a:sym typeface="Average"/>
            </a:endParaRPr>
          </a:p>
          <a:p>
            <a:pPr indent="0" lvl="0" marL="0" rtl="0" algn="l">
              <a:spcBef>
                <a:spcPts val="0"/>
              </a:spcBef>
              <a:spcAft>
                <a:spcPts val="0"/>
              </a:spcAft>
              <a:buNone/>
            </a:pPr>
            <a:r>
              <a:t/>
            </a:r>
            <a:endParaRPr sz="1400">
              <a:solidFill>
                <a:srgbClr val="000000"/>
              </a:solidFill>
              <a:latin typeface="Average"/>
              <a:ea typeface="Average"/>
              <a:cs typeface="Average"/>
              <a:sym typeface="Average"/>
            </a:endParaRPr>
          </a:p>
          <a:p>
            <a:pPr indent="0" lvl="0" marL="0" rtl="0" algn="l">
              <a:spcBef>
                <a:spcPts val="0"/>
              </a:spcBef>
              <a:spcAft>
                <a:spcPts val="0"/>
              </a:spcAft>
              <a:buNone/>
            </a:pPr>
            <a:r>
              <a:rPr b="1" i="1" lang="en" sz="1400">
                <a:solidFill>
                  <a:srgbClr val="000000"/>
                </a:solidFill>
                <a:latin typeface="Average"/>
                <a:ea typeface="Average"/>
                <a:cs typeface="Average"/>
                <a:sym typeface="Average"/>
              </a:rPr>
              <a:t>However, since none of the other papers approached the problem analytically to compute the probability of correlated users in the absence or presence of grating lobes, this letter’s aim was to do so.</a:t>
            </a:r>
            <a:endParaRPr b="1" i="1" sz="1400">
              <a:solidFill>
                <a:srgbClr val="000000"/>
              </a:solidFill>
              <a:latin typeface="Average"/>
              <a:ea typeface="Average"/>
              <a:cs typeface="Average"/>
              <a:sym typeface="Average"/>
            </a:endParaRPr>
          </a:p>
          <a:p>
            <a:pPr indent="0" lvl="0" marL="0" rtl="0" algn="l">
              <a:spcBef>
                <a:spcPts val="0"/>
              </a:spcBef>
              <a:spcAft>
                <a:spcPts val="0"/>
              </a:spcAft>
              <a:buNone/>
            </a:pPr>
            <a:r>
              <a:t/>
            </a:r>
            <a:endParaRPr sz="1400">
              <a:solidFill>
                <a:srgbClr val="000000"/>
              </a:solidFill>
              <a:latin typeface="Average"/>
              <a:ea typeface="Average"/>
              <a:cs typeface="Average"/>
              <a:sym typeface="Average"/>
            </a:endParaRPr>
          </a:p>
          <a:p>
            <a:pPr indent="0" lvl="0" marL="0" rtl="0" algn="l">
              <a:spcBef>
                <a:spcPts val="0"/>
              </a:spcBef>
              <a:spcAft>
                <a:spcPts val="0"/>
              </a:spcAft>
              <a:buNone/>
            </a:pPr>
            <a:r>
              <a:t/>
            </a:r>
            <a:endParaRPr sz="1400">
              <a:solidFill>
                <a:srgbClr val="000000"/>
              </a:solidFill>
              <a:latin typeface="Average"/>
              <a:ea typeface="Average"/>
              <a:cs typeface="Average"/>
              <a:sym typeface="Averag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9"/>
          <p:cNvSpPr txBox="1"/>
          <p:nvPr>
            <p:ph type="title"/>
          </p:nvPr>
        </p:nvSpPr>
        <p:spPr>
          <a:xfrm>
            <a:off x="727650" y="644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Aim</a:t>
            </a:r>
            <a:endParaRPr>
              <a:solidFill>
                <a:srgbClr val="000000"/>
              </a:solidFill>
            </a:endParaRPr>
          </a:p>
        </p:txBody>
      </p:sp>
      <p:sp>
        <p:nvSpPr>
          <p:cNvPr id="210" name="Google Shape;210;p29"/>
          <p:cNvSpPr txBox="1"/>
          <p:nvPr>
            <p:ph idx="1" type="body"/>
          </p:nvPr>
        </p:nvSpPr>
        <p:spPr>
          <a:xfrm>
            <a:off x="727650" y="1239275"/>
            <a:ext cx="7688700" cy="39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Average"/>
                <a:ea typeface="Average"/>
                <a:cs typeface="Average"/>
                <a:sym typeface="Average"/>
              </a:rPr>
              <a:t>In this letter, a Uniform Linear Array for Line-Of-Sight environments is proposed assuming a fixed number of omnidirectional antennas at the BS. </a:t>
            </a:r>
            <a:endParaRPr sz="1400">
              <a:solidFill>
                <a:srgbClr val="000000"/>
              </a:solidFill>
              <a:latin typeface="Average"/>
              <a:ea typeface="Average"/>
              <a:cs typeface="Average"/>
              <a:sym typeface="Average"/>
            </a:endParaRPr>
          </a:p>
          <a:p>
            <a:pPr indent="0" lvl="0" marL="0" rtl="0" algn="l">
              <a:spcBef>
                <a:spcPts val="0"/>
              </a:spcBef>
              <a:spcAft>
                <a:spcPts val="0"/>
              </a:spcAft>
              <a:buNone/>
            </a:pPr>
            <a:r>
              <a:t/>
            </a:r>
            <a:endParaRPr sz="1400">
              <a:solidFill>
                <a:srgbClr val="000000"/>
              </a:solidFill>
              <a:latin typeface="Average"/>
              <a:ea typeface="Average"/>
              <a:cs typeface="Average"/>
              <a:sym typeface="Average"/>
            </a:endParaRPr>
          </a:p>
          <a:p>
            <a:pPr indent="0" lvl="0" marL="0" rtl="0" algn="l">
              <a:spcBef>
                <a:spcPts val="0"/>
              </a:spcBef>
              <a:spcAft>
                <a:spcPts val="0"/>
              </a:spcAft>
              <a:buNone/>
            </a:pPr>
            <a:r>
              <a:rPr lang="en" sz="1400">
                <a:solidFill>
                  <a:srgbClr val="000000"/>
                </a:solidFill>
                <a:latin typeface="Average"/>
                <a:ea typeface="Average"/>
                <a:cs typeface="Average"/>
                <a:sym typeface="Average"/>
              </a:rPr>
              <a:t>The probability that the correlation among the channel vectors of two users being above a threshold for a Uniform Linear Array with an arbitrary inter-element spacing was derived. The inter-element spacing of the proposed Uniform Linear Array is the one for which this probability is minimized. </a:t>
            </a:r>
            <a:endParaRPr sz="1400">
              <a:solidFill>
                <a:srgbClr val="000000"/>
              </a:solidFill>
              <a:latin typeface="Average"/>
              <a:ea typeface="Average"/>
              <a:cs typeface="Average"/>
              <a:sym typeface="Average"/>
            </a:endParaRPr>
          </a:p>
          <a:p>
            <a:pPr indent="0" lvl="0" marL="0" rtl="0" algn="l">
              <a:spcBef>
                <a:spcPts val="0"/>
              </a:spcBef>
              <a:spcAft>
                <a:spcPts val="0"/>
              </a:spcAft>
              <a:buNone/>
            </a:pPr>
            <a:r>
              <a:t/>
            </a:r>
            <a:endParaRPr sz="1400">
              <a:solidFill>
                <a:srgbClr val="000000"/>
              </a:solidFill>
              <a:latin typeface="Average"/>
              <a:ea typeface="Average"/>
              <a:cs typeface="Average"/>
              <a:sym typeface="Average"/>
            </a:endParaRPr>
          </a:p>
          <a:p>
            <a:pPr indent="0" lvl="0" marL="0" rtl="0" algn="l">
              <a:spcBef>
                <a:spcPts val="0"/>
              </a:spcBef>
              <a:spcAft>
                <a:spcPts val="0"/>
              </a:spcAft>
              <a:buNone/>
            </a:pPr>
            <a:r>
              <a:rPr lang="en" sz="1400">
                <a:solidFill>
                  <a:srgbClr val="000000"/>
                </a:solidFill>
                <a:latin typeface="Average"/>
                <a:ea typeface="Average"/>
                <a:cs typeface="Average"/>
                <a:sym typeface="Average"/>
              </a:rPr>
              <a:t>The proposed Uniform Linear Array is optimized for the case when there are only two users. For more users, simulation results are presented for two different scenarios, to show the effectiveness of the proposed array compared to conventional half-wavelength Uniform Linear Array with a known linear precoder, i.e., zero-forcing (ZF).</a:t>
            </a:r>
            <a:endParaRPr b="1" sz="1400">
              <a:solidFill>
                <a:srgbClr val="000000"/>
              </a:solidFill>
              <a:latin typeface="Average"/>
              <a:ea typeface="Average"/>
              <a:cs typeface="Average"/>
              <a:sym typeface="Average"/>
            </a:endParaRPr>
          </a:p>
          <a:p>
            <a:pPr indent="0" lvl="0" marL="0" rtl="0" algn="l">
              <a:spcBef>
                <a:spcPts val="0"/>
              </a:spcBef>
              <a:spcAft>
                <a:spcPts val="0"/>
              </a:spcAft>
              <a:buNone/>
            </a:pPr>
            <a:r>
              <a:t/>
            </a:r>
            <a:endParaRPr sz="1400">
              <a:solidFill>
                <a:srgbClr val="000000"/>
              </a:solidFill>
              <a:latin typeface="Average"/>
              <a:ea typeface="Average"/>
              <a:cs typeface="Average"/>
              <a:sym typeface="Average"/>
            </a:endParaRPr>
          </a:p>
          <a:p>
            <a:pPr indent="0" lvl="0" marL="0" rtl="0" algn="l">
              <a:spcBef>
                <a:spcPts val="0"/>
              </a:spcBef>
              <a:spcAft>
                <a:spcPts val="0"/>
              </a:spcAft>
              <a:buNone/>
            </a:pPr>
            <a:r>
              <a:t/>
            </a:r>
            <a:endParaRPr sz="1400">
              <a:solidFill>
                <a:srgbClr val="000000"/>
              </a:solidFill>
              <a:latin typeface="Average"/>
              <a:ea typeface="Average"/>
              <a:cs typeface="Average"/>
              <a:sym typeface="Average"/>
            </a:endParaRPr>
          </a:p>
          <a:p>
            <a:pPr indent="0" lvl="0" marL="0" rtl="0" algn="l">
              <a:spcBef>
                <a:spcPts val="0"/>
              </a:spcBef>
              <a:spcAft>
                <a:spcPts val="0"/>
              </a:spcAft>
              <a:buNone/>
            </a:pPr>
            <a:r>
              <a:t/>
            </a:r>
            <a:endParaRPr sz="1400">
              <a:solidFill>
                <a:srgbClr val="000000"/>
              </a:solidFill>
              <a:latin typeface="Average"/>
              <a:ea typeface="Average"/>
              <a:cs typeface="Average"/>
              <a:sym typeface="Averag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0"/>
          <p:cNvSpPr txBox="1"/>
          <p:nvPr>
            <p:ph type="title"/>
          </p:nvPr>
        </p:nvSpPr>
        <p:spPr>
          <a:xfrm>
            <a:off x="727650" y="644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System Model</a:t>
            </a:r>
            <a:endParaRPr>
              <a:solidFill>
                <a:srgbClr val="000000"/>
              </a:solidFill>
            </a:endParaRPr>
          </a:p>
        </p:txBody>
      </p:sp>
      <p:sp>
        <p:nvSpPr>
          <p:cNvPr id="216" name="Google Shape;216;p30"/>
          <p:cNvSpPr txBox="1"/>
          <p:nvPr>
            <p:ph idx="1" type="body"/>
          </p:nvPr>
        </p:nvSpPr>
        <p:spPr>
          <a:xfrm>
            <a:off x="727650" y="1239275"/>
            <a:ext cx="7688700" cy="31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Average"/>
                <a:ea typeface="Average"/>
                <a:cs typeface="Average"/>
                <a:sym typeface="Average"/>
              </a:rPr>
              <a:t>We consider a BS equipped with a ULA of M antennas located on the x-axis.</a:t>
            </a:r>
            <a:endParaRPr sz="1200">
              <a:solidFill>
                <a:srgbClr val="000000"/>
              </a:solidFill>
              <a:latin typeface="Average"/>
              <a:ea typeface="Average"/>
              <a:cs typeface="Average"/>
              <a:sym typeface="Average"/>
            </a:endParaRPr>
          </a:p>
        </p:txBody>
      </p:sp>
      <p:pic>
        <p:nvPicPr>
          <p:cNvPr id="217" name="Google Shape;217;p30"/>
          <p:cNvPicPr preferRelativeResize="0"/>
          <p:nvPr/>
        </p:nvPicPr>
        <p:blipFill rotWithShape="1">
          <a:blip r:embed="rId3">
            <a:alphaModFix/>
          </a:blip>
          <a:srcRect b="0" l="0" r="0" t="8122"/>
          <a:stretch/>
        </p:blipFill>
        <p:spPr>
          <a:xfrm>
            <a:off x="5082750" y="1552775"/>
            <a:ext cx="3809024" cy="1839850"/>
          </a:xfrm>
          <a:prstGeom prst="rect">
            <a:avLst/>
          </a:prstGeom>
          <a:noFill/>
          <a:ln>
            <a:noFill/>
          </a:ln>
        </p:spPr>
      </p:pic>
      <p:sp>
        <p:nvSpPr>
          <p:cNvPr id="218" name="Google Shape;218;p30"/>
          <p:cNvSpPr txBox="1"/>
          <p:nvPr/>
        </p:nvSpPr>
        <p:spPr>
          <a:xfrm>
            <a:off x="727650" y="1612525"/>
            <a:ext cx="4671900" cy="206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latin typeface="Average"/>
                <a:ea typeface="Average"/>
                <a:cs typeface="Average"/>
                <a:sym typeface="Average"/>
              </a:rPr>
              <a:t>Two users are assumed to be in the x-y plane</a:t>
            </a:r>
            <a:endParaRPr sz="1200">
              <a:latin typeface="Average"/>
              <a:ea typeface="Average"/>
              <a:cs typeface="Average"/>
              <a:sym typeface="Average"/>
            </a:endParaRPr>
          </a:p>
          <a:p>
            <a:pPr indent="0" lvl="0" marL="0" rtl="0" algn="l">
              <a:lnSpc>
                <a:spcPct val="115000"/>
              </a:lnSpc>
              <a:spcBef>
                <a:spcPts val="0"/>
              </a:spcBef>
              <a:spcAft>
                <a:spcPts val="0"/>
              </a:spcAft>
              <a:buNone/>
            </a:pPr>
            <a:r>
              <a:rPr lang="en" sz="1200">
                <a:latin typeface="Average"/>
                <a:ea typeface="Average"/>
                <a:cs typeface="Average"/>
                <a:sym typeface="Average"/>
              </a:rPr>
              <a:t>R1 and R2: distance from the users to the first element of the array</a:t>
            </a:r>
            <a:endParaRPr sz="1200">
              <a:latin typeface="Average"/>
              <a:ea typeface="Average"/>
              <a:cs typeface="Average"/>
              <a:sym typeface="Average"/>
            </a:endParaRPr>
          </a:p>
          <a:p>
            <a:pPr indent="0" lvl="0" marL="0" rtl="0" algn="l">
              <a:lnSpc>
                <a:spcPct val="115000"/>
              </a:lnSpc>
              <a:spcBef>
                <a:spcPts val="0"/>
              </a:spcBef>
              <a:spcAft>
                <a:spcPts val="0"/>
              </a:spcAft>
              <a:buNone/>
            </a:pPr>
            <a:r>
              <a:rPr lang="en" sz="1200">
                <a:latin typeface="Average"/>
                <a:ea typeface="Average"/>
                <a:cs typeface="Average"/>
                <a:sym typeface="Average"/>
              </a:rPr>
              <a:t>φ1 and φ2: angles of the users</a:t>
            </a:r>
            <a:endParaRPr sz="1200">
              <a:latin typeface="Average"/>
              <a:ea typeface="Average"/>
              <a:cs typeface="Average"/>
              <a:sym typeface="Average"/>
            </a:endParaRPr>
          </a:p>
          <a:p>
            <a:pPr indent="0" lvl="0" marL="0" rtl="0" algn="l">
              <a:lnSpc>
                <a:spcPct val="115000"/>
              </a:lnSpc>
              <a:spcBef>
                <a:spcPts val="0"/>
              </a:spcBef>
              <a:spcAft>
                <a:spcPts val="0"/>
              </a:spcAft>
              <a:buNone/>
            </a:pPr>
            <a:r>
              <a:t/>
            </a:r>
            <a:endParaRPr sz="1200">
              <a:latin typeface="Average"/>
              <a:ea typeface="Average"/>
              <a:cs typeface="Average"/>
              <a:sym typeface="Average"/>
            </a:endParaRPr>
          </a:p>
          <a:p>
            <a:pPr indent="0" lvl="0" marL="0" rtl="0" algn="l">
              <a:lnSpc>
                <a:spcPct val="115000"/>
              </a:lnSpc>
              <a:spcBef>
                <a:spcPts val="0"/>
              </a:spcBef>
              <a:spcAft>
                <a:spcPts val="0"/>
              </a:spcAft>
              <a:buNone/>
            </a:pPr>
            <a:r>
              <a:rPr i="1" lang="en" sz="1200">
                <a:latin typeface="Average"/>
                <a:ea typeface="Average"/>
                <a:cs typeface="Average"/>
                <a:sym typeface="Average"/>
              </a:rPr>
              <a:t>Assumption</a:t>
            </a:r>
            <a:r>
              <a:rPr lang="en" sz="1200">
                <a:latin typeface="Average"/>
                <a:ea typeface="Average"/>
                <a:cs typeface="Average"/>
                <a:sym typeface="Average"/>
              </a:rPr>
              <a:t>: φ1 and φ2 are independent random variables that are uniformly distributed in a FoV of </a:t>
            </a:r>
            <a:r>
              <a:rPr i="1" lang="en" sz="1200">
                <a:solidFill>
                  <a:srgbClr val="4D5156"/>
                </a:solidFill>
                <a:highlight>
                  <a:srgbClr val="FFFFFF"/>
                </a:highlight>
              </a:rPr>
              <a:t>Φ</a:t>
            </a:r>
            <a:r>
              <a:rPr lang="en" sz="1200">
                <a:latin typeface="Average"/>
                <a:ea typeface="Average"/>
                <a:cs typeface="Average"/>
                <a:sym typeface="Average"/>
              </a:rPr>
              <a:t>l ∈ (π/2 − </a:t>
            </a:r>
            <a:r>
              <a:rPr i="1" lang="en" sz="1200">
                <a:solidFill>
                  <a:srgbClr val="4D5156"/>
                </a:solidFill>
                <a:highlight>
                  <a:srgbClr val="FFFFFF"/>
                </a:highlight>
              </a:rPr>
              <a:t>Φ</a:t>
            </a:r>
            <a:r>
              <a:rPr lang="en" sz="1200">
                <a:latin typeface="Average"/>
                <a:ea typeface="Average"/>
                <a:cs typeface="Average"/>
                <a:sym typeface="Average"/>
              </a:rPr>
              <a:t>o, π/2 + </a:t>
            </a:r>
            <a:r>
              <a:rPr i="1" lang="en" sz="1200">
                <a:solidFill>
                  <a:srgbClr val="4D5156"/>
                </a:solidFill>
                <a:highlight>
                  <a:srgbClr val="FFFFFF"/>
                </a:highlight>
              </a:rPr>
              <a:t>Φ</a:t>
            </a:r>
            <a:r>
              <a:rPr lang="en" sz="1200">
                <a:latin typeface="Average"/>
                <a:ea typeface="Average"/>
                <a:cs typeface="Average"/>
                <a:sym typeface="Average"/>
              </a:rPr>
              <a:t>o), where </a:t>
            </a:r>
            <a:endParaRPr sz="1200">
              <a:latin typeface="Average"/>
              <a:ea typeface="Average"/>
              <a:cs typeface="Average"/>
              <a:sym typeface="Average"/>
            </a:endParaRPr>
          </a:p>
          <a:p>
            <a:pPr indent="0" lvl="0" marL="0" rtl="0" algn="l">
              <a:lnSpc>
                <a:spcPct val="115000"/>
              </a:lnSpc>
              <a:spcBef>
                <a:spcPts val="0"/>
              </a:spcBef>
              <a:spcAft>
                <a:spcPts val="0"/>
              </a:spcAft>
              <a:buNone/>
            </a:pPr>
            <a:r>
              <a:rPr i="1" lang="en" sz="1200">
                <a:solidFill>
                  <a:srgbClr val="4D5156"/>
                </a:solidFill>
                <a:highlight>
                  <a:srgbClr val="FFFFFF"/>
                </a:highlight>
              </a:rPr>
              <a:t>Φ</a:t>
            </a:r>
            <a:r>
              <a:rPr lang="en" sz="1200">
                <a:latin typeface="Average"/>
                <a:ea typeface="Average"/>
                <a:cs typeface="Average"/>
                <a:sym typeface="Average"/>
              </a:rPr>
              <a:t>o ∈ (0, π/2). </a:t>
            </a:r>
            <a:endParaRPr sz="1200">
              <a:latin typeface="Average"/>
              <a:ea typeface="Average"/>
              <a:cs typeface="Average"/>
              <a:sym typeface="Average"/>
            </a:endParaRPr>
          </a:p>
          <a:p>
            <a:pPr indent="0" lvl="0" marL="0" rtl="0" algn="l">
              <a:lnSpc>
                <a:spcPct val="115000"/>
              </a:lnSpc>
              <a:spcBef>
                <a:spcPts val="0"/>
              </a:spcBef>
              <a:spcAft>
                <a:spcPts val="0"/>
              </a:spcAft>
              <a:buNone/>
            </a:pPr>
            <a:r>
              <a:t/>
            </a:r>
            <a:endParaRPr sz="1200">
              <a:latin typeface="Average"/>
              <a:ea typeface="Average"/>
              <a:cs typeface="Average"/>
              <a:sym typeface="Average"/>
            </a:endParaRPr>
          </a:p>
          <a:p>
            <a:pPr indent="0" lvl="0" marL="0" rtl="0" algn="l">
              <a:spcBef>
                <a:spcPts val="0"/>
              </a:spcBef>
              <a:spcAft>
                <a:spcPts val="0"/>
              </a:spcAft>
              <a:buNone/>
            </a:pPr>
            <a:r>
              <a:t/>
            </a:r>
            <a:endParaRPr sz="1200">
              <a:latin typeface="Lato"/>
              <a:ea typeface="Lato"/>
              <a:cs typeface="Lato"/>
              <a:sym typeface="Lato"/>
            </a:endParaRPr>
          </a:p>
        </p:txBody>
      </p:sp>
      <p:sp>
        <p:nvSpPr>
          <p:cNvPr id="219" name="Google Shape;219;p30"/>
          <p:cNvSpPr txBox="1"/>
          <p:nvPr/>
        </p:nvSpPr>
        <p:spPr>
          <a:xfrm>
            <a:off x="778650" y="3291800"/>
            <a:ext cx="79401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Average"/>
                <a:ea typeface="Average"/>
                <a:cs typeface="Average"/>
                <a:sym typeface="Average"/>
              </a:rPr>
              <a:t>The channel between user l (l ∈ {1, 2}) and antenna m (m ∈ {1, 2,...,M}) is modeled as:</a:t>
            </a:r>
            <a:endParaRPr sz="1200">
              <a:latin typeface="Average"/>
              <a:ea typeface="Average"/>
              <a:cs typeface="Average"/>
              <a:sym typeface="Average"/>
            </a:endParaRPr>
          </a:p>
          <a:p>
            <a:pPr indent="0" lvl="0" marL="0" rtl="0" algn="l">
              <a:spcBef>
                <a:spcPts val="0"/>
              </a:spcBef>
              <a:spcAft>
                <a:spcPts val="0"/>
              </a:spcAft>
              <a:buNone/>
            </a:pPr>
            <a:r>
              <a:t/>
            </a:r>
            <a:endParaRPr sz="1200">
              <a:latin typeface="Average"/>
              <a:ea typeface="Average"/>
              <a:cs typeface="Average"/>
              <a:sym typeface="Average"/>
            </a:endParaRPr>
          </a:p>
          <a:p>
            <a:pPr indent="0" lvl="0" marL="0" rtl="0" algn="l">
              <a:spcBef>
                <a:spcPts val="0"/>
              </a:spcBef>
              <a:spcAft>
                <a:spcPts val="0"/>
              </a:spcAft>
              <a:buNone/>
            </a:pPr>
            <a:r>
              <a:t/>
            </a:r>
            <a:endParaRPr sz="1200">
              <a:latin typeface="Average"/>
              <a:ea typeface="Average"/>
              <a:cs typeface="Average"/>
              <a:sym typeface="Average"/>
            </a:endParaRPr>
          </a:p>
          <a:p>
            <a:pPr indent="0" lvl="0" marL="0" rtl="0" algn="l">
              <a:spcBef>
                <a:spcPts val="0"/>
              </a:spcBef>
              <a:spcAft>
                <a:spcPts val="0"/>
              </a:spcAft>
              <a:buNone/>
            </a:pPr>
            <a:r>
              <a:rPr lang="en" sz="1200">
                <a:latin typeface="Average"/>
                <a:ea typeface="Average"/>
                <a:cs typeface="Average"/>
                <a:sym typeface="Average"/>
              </a:rPr>
              <a:t>where </a:t>
            </a:r>
            <a:endParaRPr sz="1200">
              <a:latin typeface="Average"/>
              <a:ea typeface="Average"/>
              <a:cs typeface="Average"/>
              <a:sym typeface="Average"/>
            </a:endParaRPr>
          </a:p>
          <a:p>
            <a:pPr indent="0" lvl="0" marL="0" rtl="0" algn="l">
              <a:spcBef>
                <a:spcPts val="0"/>
              </a:spcBef>
              <a:spcAft>
                <a:spcPts val="0"/>
              </a:spcAft>
              <a:buNone/>
            </a:pPr>
            <a:r>
              <a:rPr lang="en" sz="1200">
                <a:latin typeface="Average"/>
                <a:ea typeface="Average"/>
                <a:cs typeface="Average"/>
                <a:sym typeface="Average"/>
              </a:rPr>
              <a:t>βl =large-scale fading for user l</a:t>
            </a:r>
            <a:endParaRPr sz="1200">
              <a:latin typeface="Average"/>
              <a:ea typeface="Average"/>
              <a:cs typeface="Average"/>
              <a:sym typeface="Average"/>
            </a:endParaRPr>
          </a:p>
          <a:p>
            <a:pPr indent="0" lvl="0" marL="0" rtl="0" algn="l">
              <a:spcBef>
                <a:spcPts val="0"/>
              </a:spcBef>
              <a:spcAft>
                <a:spcPts val="0"/>
              </a:spcAft>
              <a:buNone/>
            </a:pPr>
            <a:r>
              <a:rPr lang="en" sz="1200">
                <a:latin typeface="Average"/>
                <a:ea typeface="Average"/>
                <a:cs typeface="Average"/>
                <a:sym typeface="Average"/>
              </a:rPr>
              <a:t>k =wavenumber</a:t>
            </a:r>
            <a:endParaRPr sz="1200">
              <a:latin typeface="Average"/>
              <a:ea typeface="Average"/>
              <a:cs typeface="Average"/>
              <a:sym typeface="Average"/>
            </a:endParaRPr>
          </a:p>
          <a:p>
            <a:pPr indent="0" lvl="0" marL="0" rtl="0" algn="l">
              <a:spcBef>
                <a:spcPts val="0"/>
              </a:spcBef>
              <a:spcAft>
                <a:spcPts val="0"/>
              </a:spcAft>
              <a:buNone/>
            </a:pPr>
            <a:r>
              <a:rPr lang="en" sz="1200">
                <a:latin typeface="Average"/>
                <a:ea typeface="Average"/>
                <a:cs typeface="Average"/>
                <a:sym typeface="Average"/>
              </a:rPr>
              <a:t>δ = inter-element spacing of ULA. (Typically, δ is assumed to be λ/2)</a:t>
            </a:r>
            <a:endParaRPr sz="1200">
              <a:latin typeface="Average"/>
              <a:ea typeface="Average"/>
              <a:cs typeface="Average"/>
              <a:sym typeface="Average"/>
            </a:endParaRPr>
          </a:p>
          <a:p>
            <a:pPr indent="0" lvl="0" marL="0" rtl="0" algn="l">
              <a:spcBef>
                <a:spcPts val="0"/>
              </a:spcBef>
              <a:spcAft>
                <a:spcPts val="0"/>
              </a:spcAft>
              <a:buNone/>
            </a:pPr>
            <a:r>
              <a:t/>
            </a:r>
            <a:endParaRPr sz="1200">
              <a:latin typeface="Average"/>
              <a:ea typeface="Average"/>
              <a:cs typeface="Average"/>
              <a:sym typeface="Average"/>
            </a:endParaRPr>
          </a:p>
          <a:p>
            <a:pPr indent="0" lvl="0" marL="0" rtl="0" algn="l">
              <a:spcBef>
                <a:spcPts val="0"/>
              </a:spcBef>
              <a:spcAft>
                <a:spcPts val="0"/>
              </a:spcAft>
              <a:buNone/>
            </a:pPr>
            <a:r>
              <a:rPr lang="en" sz="1200">
                <a:latin typeface="Average"/>
                <a:ea typeface="Average"/>
                <a:cs typeface="Average"/>
                <a:sym typeface="Average"/>
              </a:rPr>
              <a:t>Using (1), the channel vector </a:t>
            </a:r>
            <a:r>
              <a:rPr lang="en" sz="1100">
                <a:latin typeface="Average"/>
                <a:ea typeface="Average"/>
                <a:cs typeface="Average"/>
                <a:sym typeface="Average"/>
              </a:rPr>
              <a:t>h</a:t>
            </a:r>
            <a:r>
              <a:rPr baseline="-25000" lang="en" sz="1100">
                <a:latin typeface="Average"/>
                <a:ea typeface="Average"/>
                <a:cs typeface="Average"/>
                <a:sym typeface="Average"/>
              </a:rPr>
              <a:t>l</a:t>
            </a:r>
            <a:r>
              <a:rPr lang="en" sz="1100">
                <a:latin typeface="Average"/>
                <a:ea typeface="Average"/>
                <a:cs typeface="Average"/>
                <a:sym typeface="Average"/>
              </a:rPr>
              <a:t> = (hl</a:t>
            </a:r>
            <a:r>
              <a:rPr baseline="-25000" lang="en" sz="1100">
                <a:latin typeface="Average"/>
                <a:ea typeface="Average"/>
                <a:cs typeface="Average"/>
                <a:sym typeface="Average"/>
              </a:rPr>
              <a:t>1</a:t>
            </a:r>
            <a:r>
              <a:rPr lang="en" sz="1100">
                <a:latin typeface="Average"/>
                <a:ea typeface="Average"/>
                <a:cs typeface="Average"/>
                <a:sym typeface="Average"/>
              </a:rPr>
              <a:t>, hl</a:t>
            </a:r>
            <a:r>
              <a:rPr baseline="-25000" lang="en" sz="1100">
                <a:latin typeface="Average"/>
                <a:ea typeface="Average"/>
                <a:cs typeface="Average"/>
                <a:sym typeface="Average"/>
              </a:rPr>
              <a:t>2</a:t>
            </a:r>
            <a:r>
              <a:rPr lang="en" sz="1100">
                <a:latin typeface="Average"/>
                <a:ea typeface="Average"/>
                <a:cs typeface="Average"/>
                <a:sym typeface="Average"/>
              </a:rPr>
              <a:t>,...,hl</a:t>
            </a:r>
            <a:r>
              <a:rPr baseline="-25000" lang="en" sz="1100">
                <a:latin typeface="Average"/>
                <a:ea typeface="Average"/>
                <a:cs typeface="Average"/>
                <a:sym typeface="Average"/>
              </a:rPr>
              <a:t>M</a:t>
            </a:r>
            <a:r>
              <a:rPr lang="en" sz="1100">
                <a:latin typeface="Average"/>
                <a:ea typeface="Average"/>
                <a:cs typeface="Average"/>
                <a:sym typeface="Average"/>
              </a:rPr>
              <a:t>)</a:t>
            </a:r>
            <a:r>
              <a:rPr baseline="30000" lang="en" sz="1100">
                <a:latin typeface="Average"/>
                <a:ea typeface="Average"/>
                <a:cs typeface="Average"/>
                <a:sym typeface="Average"/>
              </a:rPr>
              <a:t>T</a:t>
            </a:r>
            <a:r>
              <a:rPr lang="en" sz="1200">
                <a:latin typeface="Average"/>
                <a:ea typeface="Average"/>
                <a:cs typeface="Average"/>
                <a:sym typeface="Average"/>
              </a:rPr>
              <a:t> is found. </a:t>
            </a:r>
            <a:endParaRPr sz="1200">
              <a:latin typeface="Average"/>
              <a:ea typeface="Average"/>
              <a:cs typeface="Average"/>
              <a:sym typeface="Average"/>
            </a:endParaRPr>
          </a:p>
        </p:txBody>
      </p:sp>
      <p:pic>
        <p:nvPicPr>
          <p:cNvPr id="220" name="Google Shape;220;p30"/>
          <p:cNvPicPr preferRelativeResize="0"/>
          <p:nvPr/>
        </p:nvPicPr>
        <p:blipFill>
          <a:blip r:embed="rId4">
            <a:alphaModFix/>
          </a:blip>
          <a:stretch>
            <a:fillRect/>
          </a:stretch>
        </p:blipFill>
        <p:spPr>
          <a:xfrm>
            <a:off x="3242081" y="3606250"/>
            <a:ext cx="2659845" cy="313500"/>
          </a:xfrm>
          <a:prstGeom prst="rect">
            <a:avLst/>
          </a:prstGeom>
          <a:noFill/>
          <a:ln>
            <a:noFill/>
          </a:ln>
        </p:spPr>
      </p:pic>
      <p:sp>
        <p:nvSpPr>
          <p:cNvPr id="221" name="Google Shape;221;p30"/>
          <p:cNvSpPr txBox="1"/>
          <p:nvPr/>
        </p:nvSpPr>
        <p:spPr>
          <a:xfrm>
            <a:off x="5944100" y="3606238"/>
            <a:ext cx="647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Average"/>
                <a:ea typeface="Average"/>
                <a:cs typeface="Average"/>
                <a:sym typeface="Average"/>
              </a:rPr>
              <a:t>-----(1)</a:t>
            </a:r>
            <a:endParaRPr sz="1300">
              <a:latin typeface="Average"/>
              <a:ea typeface="Average"/>
              <a:cs typeface="Average"/>
              <a:sym typeface="Averag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1"/>
          <p:cNvSpPr txBox="1"/>
          <p:nvPr>
            <p:ph type="title"/>
          </p:nvPr>
        </p:nvSpPr>
        <p:spPr>
          <a:xfrm>
            <a:off x="727650" y="644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System Model</a:t>
            </a:r>
            <a:endParaRPr>
              <a:solidFill>
                <a:srgbClr val="000000"/>
              </a:solidFill>
            </a:endParaRPr>
          </a:p>
        </p:txBody>
      </p:sp>
      <p:sp>
        <p:nvSpPr>
          <p:cNvPr id="227" name="Google Shape;227;p31"/>
          <p:cNvSpPr txBox="1"/>
          <p:nvPr>
            <p:ph idx="1" type="body"/>
          </p:nvPr>
        </p:nvSpPr>
        <p:spPr>
          <a:xfrm>
            <a:off x="727650" y="1239275"/>
            <a:ext cx="7688700" cy="3904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solidFill>
                  <a:srgbClr val="000000"/>
                </a:solidFill>
                <a:latin typeface="Average"/>
                <a:ea typeface="Average"/>
                <a:cs typeface="Average"/>
                <a:sym typeface="Average"/>
              </a:rPr>
              <a:t>The spatial correlation between the channel vectors h1 and h2 is given by:</a:t>
            </a:r>
            <a:endParaRPr sz="1500">
              <a:solidFill>
                <a:srgbClr val="000000"/>
              </a:solidFill>
              <a:latin typeface="Average"/>
              <a:ea typeface="Average"/>
              <a:cs typeface="Average"/>
              <a:sym typeface="Average"/>
            </a:endParaRPr>
          </a:p>
          <a:p>
            <a:pPr indent="0" lvl="0" marL="0" rtl="0" algn="l">
              <a:spcBef>
                <a:spcPts val="0"/>
              </a:spcBef>
              <a:spcAft>
                <a:spcPts val="0"/>
              </a:spcAft>
              <a:buNone/>
            </a:pPr>
            <a:r>
              <a:t/>
            </a:r>
            <a:endParaRPr sz="1500">
              <a:solidFill>
                <a:srgbClr val="000000"/>
              </a:solidFill>
              <a:latin typeface="Average"/>
              <a:ea typeface="Average"/>
              <a:cs typeface="Average"/>
              <a:sym typeface="Average"/>
            </a:endParaRPr>
          </a:p>
          <a:p>
            <a:pPr indent="0" lvl="0" marL="0" rtl="0" algn="l">
              <a:spcBef>
                <a:spcPts val="0"/>
              </a:spcBef>
              <a:spcAft>
                <a:spcPts val="0"/>
              </a:spcAft>
              <a:buNone/>
            </a:pPr>
            <a:r>
              <a:t/>
            </a:r>
            <a:endParaRPr sz="1500">
              <a:solidFill>
                <a:srgbClr val="000000"/>
              </a:solidFill>
              <a:latin typeface="Average"/>
              <a:ea typeface="Average"/>
              <a:cs typeface="Average"/>
              <a:sym typeface="Average"/>
            </a:endParaRPr>
          </a:p>
          <a:p>
            <a:pPr indent="0" lvl="0" marL="0" rtl="0" algn="l">
              <a:spcBef>
                <a:spcPts val="0"/>
              </a:spcBef>
              <a:spcAft>
                <a:spcPts val="0"/>
              </a:spcAft>
              <a:buNone/>
            </a:pPr>
            <a:r>
              <a:t/>
            </a:r>
            <a:endParaRPr sz="1500">
              <a:solidFill>
                <a:srgbClr val="000000"/>
              </a:solidFill>
              <a:latin typeface="Average"/>
              <a:ea typeface="Average"/>
              <a:cs typeface="Average"/>
              <a:sym typeface="Average"/>
            </a:endParaRPr>
          </a:p>
          <a:p>
            <a:pPr indent="0" lvl="0" marL="0" rtl="0" algn="l">
              <a:spcBef>
                <a:spcPts val="0"/>
              </a:spcBef>
              <a:spcAft>
                <a:spcPts val="0"/>
              </a:spcAft>
              <a:buNone/>
            </a:pPr>
            <a:r>
              <a:rPr lang="en" sz="1500">
                <a:solidFill>
                  <a:srgbClr val="000000"/>
                </a:solidFill>
                <a:latin typeface="Average"/>
                <a:ea typeface="Average"/>
                <a:cs typeface="Average"/>
                <a:sym typeface="Average"/>
              </a:rPr>
              <a:t>This is the inner-product of normalized h1 and h2 for a given coherence interval. </a:t>
            </a:r>
            <a:endParaRPr sz="1500">
              <a:solidFill>
                <a:srgbClr val="000000"/>
              </a:solidFill>
              <a:latin typeface="Average"/>
              <a:ea typeface="Average"/>
              <a:cs typeface="Average"/>
              <a:sym typeface="Average"/>
            </a:endParaRPr>
          </a:p>
          <a:p>
            <a:pPr indent="0" lvl="0" marL="0" rtl="0" algn="l">
              <a:spcBef>
                <a:spcPts val="0"/>
              </a:spcBef>
              <a:spcAft>
                <a:spcPts val="0"/>
              </a:spcAft>
              <a:buNone/>
            </a:pPr>
            <a:r>
              <a:t/>
            </a:r>
            <a:endParaRPr sz="1500">
              <a:solidFill>
                <a:srgbClr val="000000"/>
              </a:solidFill>
              <a:latin typeface="Average"/>
              <a:ea typeface="Average"/>
              <a:cs typeface="Average"/>
              <a:sym typeface="Average"/>
            </a:endParaRPr>
          </a:p>
          <a:p>
            <a:pPr indent="0" lvl="0" marL="0" rtl="0" algn="l">
              <a:spcBef>
                <a:spcPts val="0"/>
              </a:spcBef>
              <a:spcAft>
                <a:spcPts val="0"/>
              </a:spcAft>
              <a:buNone/>
            </a:pPr>
            <a:r>
              <a:rPr lang="en" sz="1500">
                <a:solidFill>
                  <a:srgbClr val="000000"/>
                </a:solidFill>
                <a:latin typeface="Average"/>
                <a:ea typeface="Average"/>
                <a:cs typeface="Average"/>
                <a:sym typeface="Average"/>
              </a:rPr>
              <a:t>By replacing the elements of the channel vectors h1 and h2 using (1), in (2), |ρ| is found by:</a:t>
            </a:r>
            <a:endParaRPr sz="1500">
              <a:solidFill>
                <a:srgbClr val="000000"/>
              </a:solidFill>
              <a:latin typeface="Average"/>
              <a:ea typeface="Average"/>
              <a:cs typeface="Average"/>
              <a:sym typeface="Average"/>
            </a:endParaRPr>
          </a:p>
          <a:p>
            <a:pPr indent="0" lvl="0" marL="0" rtl="0" algn="l">
              <a:spcBef>
                <a:spcPts val="0"/>
              </a:spcBef>
              <a:spcAft>
                <a:spcPts val="0"/>
              </a:spcAft>
              <a:buNone/>
            </a:pPr>
            <a:r>
              <a:t/>
            </a:r>
            <a:endParaRPr sz="1500">
              <a:solidFill>
                <a:srgbClr val="000000"/>
              </a:solidFill>
              <a:latin typeface="Average"/>
              <a:ea typeface="Average"/>
              <a:cs typeface="Average"/>
              <a:sym typeface="Average"/>
            </a:endParaRPr>
          </a:p>
          <a:p>
            <a:pPr indent="0" lvl="0" marL="0" rtl="0" algn="l">
              <a:spcBef>
                <a:spcPts val="0"/>
              </a:spcBef>
              <a:spcAft>
                <a:spcPts val="0"/>
              </a:spcAft>
              <a:buNone/>
            </a:pPr>
            <a:r>
              <a:t/>
            </a:r>
            <a:endParaRPr sz="1500">
              <a:solidFill>
                <a:srgbClr val="000000"/>
              </a:solidFill>
              <a:latin typeface="Average"/>
              <a:ea typeface="Average"/>
              <a:cs typeface="Average"/>
              <a:sym typeface="Average"/>
            </a:endParaRPr>
          </a:p>
          <a:p>
            <a:pPr indent="0" lvl="0" marL="0" rtl="0" algn="l">
              <a:spcBef>
                <a:spcPts val="0"/>
              </a:spcBef>
              <a:spcAft>
                <a:spcPts val="0"/>
              </a:spcAft>
              <a:buNone/>
            </a:pPr>
            <a:r>
              <a:t/>
            </a:r>
            <a:endParaRPr sz="1500">
              <a:solidFill>
                <a:srgbClr val="000000"/>
              </a:solidFill>
              <a:latin typeface="Average"/>
              <a:ea typeface="Average"/>
              <a:cs typeface="Average"/>
              <a:sym typeface="Average"/>
            </a:endParaRPr>
          </a:p>
          <a:p>
            <a:pPr indent="0" lvl="0" marL="0" rtl="0" algn="l">
              <a:spcBef>
                <a:spcPts val="0"/>
              </a:spcBef>
              <a:spcAft>
                <a:spcPts val="0"/>
              </a:spcAft>
              <a:buNone/>
            </a:pPr>
            <a:r>
              <a:rPr lang="en" sz="1500">
                <a:solidFill>
                  <a:srgbClr val="000000"/>
                </a:solidFill>
                <a:latin typeface="Average"/>
                <a:ea typeface="Average"/>
                <a:cs typeface="Average"/>
                <a:sym typeface="Average"/>
              </a:rPr>
              <a:t>where ψ = cos(</a:t>
            </a:r>
            <a:r>
              <a:rPr i="1" lang="en" sz="1500">
                <a:solidFill>
                  <a:srgbClr val="4D5156"/>
                </a:solidFill>
                <a:highlight>
                  <a:srgbClr val="FFFFFF"/>
                </a:highlight>
                <a:latin typeface="Average"/>
                <a:ea typeface="Average"/>
                <a:cs typeface="Average"/>
                <a:sym typeface="Average"/>
              </a:rPr>
              <a:t>Φ</a:t>
            </a:r>
            <a:r>
              <a:rPr lang="en" sz="1500">
                <a:solidFill>
                  <a:srgbClr val="000000"/>
                </a:solidFill>
                <a:latin typeface="Average"/>
                <a:ea typeface="Average"/>
                <a:cs typeface="Average"/>
                <a:sym typeface="Average"/>
              </a:rPr>
              <a:t>1)−cos(</a:t>
            </a:r>
            <a:r>
              <a:rPr i="1" lang="en" sz="1500">
                <a:solidFill>
                  <a:srgbClr val="4D5156"/>
                </a:solidFill>
                <a:highlight>
                  <a:srgbClr val="FFFFFF"/>
                </a:highlight>
                <a:latin typeface="Average"/>
                <a:ea typeface="Average"/>
                <a:cs typeface="Average"/>
                <a:sym typeface="Average"/>
              </a:rPr>
              <a:t>Φ</a:t>
            </a:r>
            <a:r>
              <a:rPr lang="en" sz="1500">
                <a:solidFill>
                  <a:srgbClr val="000000"/>
                </a:solidFill>
                <a:latin typeface="Average"/>
                <a:ea typeface="Average"/>
                <a:cs typeface="Average"/>
                <a:sym typeface="Average"/>
              </a:rPr>
              <a:t>2). Using (3), |ρ| is expressed as a function of ψ with the inter-element spacing of δ as follows: </a:t>
            </a:r>
            <a:endParaRPr sz="1500">
              <a:solidFill>
                <a:srgbClr val="000000"/>
              </a:solidFill>
              <a:latin typeface="Average"/>
              <a:ea typeface="Average"/>
              <a:cs typeface="Average"/>
              <a:sym typeface="Average"/>
            </a:endParaRPr>
          </a:p>
          <a:p>
            <a:pPr indent="0" lvl="0" marL="0" rtl="0" algn="l">
              <a:spcBef>
                <a:spcPts val="0"/>
              </a:spcBef>
              <a:spcAft>
                <a:spcPts val="0"/>
              </a:spcAft>
              <a:buNone/>
            </a:pPr>
            <a:r>
              <a:t/>
            </a:r>
            <a:endParaRPr sz="1500">
              <a:solidFill>
                <a:srgbClr val="000000"/>
              </a:solidFill>
              <a:latin typeface="Average"/>
              <a:ea typeface="Average"/>
              <a:cs typeface="Average"/>
              <a:sym typeface="Average"/>
            </a:endParaRPr>
          </a:p>
          <a:p>
            <a:pPr indent="0" lvl="0" marL="0" rtl="0" algn="l">
              <a:spcBef>
                <a:spcPts val="0"/>
              </a:spcBef>
              <a:spcAft>
                <a:spcPts val="0"/>
              </a:spcAft>
              <a:buNone/>
            </a:pPr>
            <a:r>
              <a:rPr lang="en" sz="1500">
                <a:solidFill>
                  <a:srgbClr val="000000"/>
                </a:solidFill>
                <a:latin typeface="Average"/>
                <a:ea typeface="Average"/>
                <a:cs typeface="Average"/>
                <a:sym typeface="Average"/>
              </a:rPr>
              <a:t>Note f</a:t>
            </a:r>
            <a:r>
              <a:rPr baseline="-25000" lang="en" sz="1500">
                <a:solidFill>
                  <a:srgbClr val="000000"/>
                </a:solidFill>
                <a:latin typeface="Average"/>
                <a:ea typeface="Average"/>
                <a:cs typeface="Average"/>
                <a:sym typeface="Average"/>
              </a:rPr>
              <a:t>δ</a:t>
            </a:r>
            <a:r>
              <a:rPr lang="en" sz="1500">
                <a:solidFill>
                  <a:srgbClr val="000000"/>
                </a:solidFill>
                <a:latin typeface="Average"/>
                <a:ea typeface="Average"/>
                <a:cs typeface="Average"/>
                <a:sym typeface="Average"/>
              </a:rPr>
              <a:t>(ψ) is periodic with period T = λ/δ</a:t>
            </a:r>
            <a:endParaRPr sz="1500">
              <a:solidFill>
                <a:srgbClr val="000000"/>
              </a:solidFill>
              <a:latin typeface="Average"/>
              <a:ea typeface="Average"/>
              <a:cs typeface="Average"/>
              <a:sym typeface="Average"/>
            </a:endParaRPr>
          </a:p>
          <a:p>
            <a:pPr indent="0" lvl="0" marL="0" rtl="0" algn="l">
              <a:spcBef>
                <a:spcPts val="0"/>
              </a:spcBef>
              <a:spcAft>
                <a:spcPts val="0"/>
              </a:spcAft>
              <a:buNone/>
            </a:pPr>
            <a:r>
              <a:t/>
            </a:r>
            <a:endParaRPr sz="1500">
              <a:solidFill>
                <a:srgbClr val="000000"/>
              </a:solidFill>
              <a:latin typeface="Average"/>
              <a:ea typeface="Average"/>
              <a:cs typeface="Average"/>
              <a:sym typeface="Average"/>
            </a:endParaRPr>
          </a:p>
          <a:p>
            <a:pPr indent="0" lvl="0" marL="0" rtl="0" algn="l">
              <a:spcBef>
                <a:spcPts val="0"/>
              </a:spcBef>
              <a:spcAft>
                <a:spcPts val="0"/>
              </a:spcAft>
              <a:buNone/>
            </a:pPr>
            <a:r>
              <a:t/>
            </a:r>
            <a:endParaRPr sz="1500">
              <a:solidFill>
                <a:srgbClr val="000000"/>
              </a:solidFill>
              <a:latin typeface="Average"/>
              <a:ea typeface="Average"/>
              <a:cs typeface="Average"/>
              <a:sym typeface="Average"/>
            </a:endParaRPr>
          </a:p>
        </p:txBody>
      </p:sp>
      <p:pic>
        <p:nvPicPr>
          <p:cNvPr id="228" name="Google Shape;228;p31"/>
          <p:cNvPicPr preferRelativeResize="0"/>
          <p:nvPr/>
        </p:nvPicPr>
        <p:blipFill>
          <a:blip r:embed="rId3">
            <a:alphaModFix/>
          </a:blip>
          <a:stretch>
            <a:fillRect/>
          </a:stretch>
        </p:blipFill>
        <p:spPr>
          <a:xfrm>
            <a:off x="3789012" y="1576525"/>
            <a:ext cx="1565975" cy="647100"/>
          </a:xfrm>
          <a:prstGeom prst="rect">
            <a:avLst/>
          </a:prstGeom>
          <a:noFill/>
          <a:ln>
            <a:noFill/>
          </a:ln>
        </p:spPr>
      </p:pic>
      <p:pic>
        <p:nvPicPr>
          <p:cNvPr id="229" name="Google Shape;229;p31"/>
          <p:cNvPicPr preferRelativeResize="0"/>
          <p:nvPr/>
        </p:nvPicPr>
        <p:blipFill>
          <a:blip r:embed="rId4">
            <a:alphaModFix/>
          </a:blip>
          <a:stretch>
            <a:fillRect/>
          </a:stretch>
        </p:blipFill>
        <p:spPr>
          <a:xfrm>
            <a:off x="3436613" y="3076000"/>
            <a:ext cx="2270750" cy="738600"/>
          </a:xfrm>
          <a:prstGeom prst="rect">
            <a:avLst/>
          </a:prstGeom>
          <a:noFill/>
          <a:ln>
            <a:noFill/>
          </a:ln>
        </p:spPr>
      </p:pic>
      <p:pic>
        <p:nvPicPr>
          <p:cNvPr id="230" name="Google Shape;230;p31"/>
          <p:cNvPicPr preferRelativeResize="0"/>
          <p:nvPr/>
        </p:nvPicPr>
        <p:blipFill>
          <a:blip r:embed="rId5">
            <a:alphaModFix/>
          </a:blip>
          <a:stretch>
            <a:fillRect/>
          </a:stretch>
        </p:blipFill>
        <p:spPr>
          <a:xfrm>
            <a:off x="3786525" y="4186650"/>
            <a:ext cx="4617763" cy="535200"/>
          </a:xfrm>
          <a:prstGeom prst="rect">
            <a:avLst/>
          </a:prstGeom>
          <a:noFill/>
          <a:ln>
            <a:noFill/>
          </a:ln>
        </p:spPr>
      </p:pic>
      <p:sp>
        <p:nvSpPr>
          <p:cNvPr id="231" name="Google Shape;231;p31"/>
          <p:cNvSpPr txBox="1"/>
          <p:nvPr/>
        </p:nvSpPr>
        <p:spPr>
          <a:xfrm>
            <a:off x="6097650" y="1707625"/>
            <a:ext cx="800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Average"/>
                <a:ea typeface="Average"/>
                <a:cs typeface="Average"/>
                <a:sym typeface="Average"/>
              </a:rPr>
              <a:t>-----(2)</a:t>
            </a:r>
            <a:endParaRPr sz="1300">
              <a:latin typeface="Average"/>
              <a:ea typeface="Average"/>
              <a:cs typeface="Average"/>
              <a:sym typeface="Average"/>
            </a:endParaRPr>
          </a:p>
        </p:txBody>
      </p:sp>
      <p:sp>
        <p:nvSpPr>
          <p:cNvPr id="232" name="Google Shape;232;p31"/>
          <p:cNvSpPr txBox="1"/>
          <p:nvPr/>
        </p:nvSpPr>
        <p:spPr>
          <a:xfrm>
            <a:off x="6196350" y="3252850"/>
            <a:ext cx="800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Average"/>
                <a:ea typeface="Average"/>
                <a:cs typeface="Average"/>
                <a:sym typeface="Average"/>
              </a:rPr>
              <a:t>-----(3)</a:t>
            </a:r>
            <a:endParaRPr sz="1300">
              <a:latin typeface="Average"/>
              <a:ea typeface="Average"/>
              <a:cs typeface="Average"/>
              <a:sym typeface="Average"/>
            </a:endParaRPr>
          </a:p>
        </p:txBody>
      </p:sp>
      <p:sp>
        <p:nvSpPr>
          <p:cNvPr id="233" name="Google Shape;233;p31"/>
          <p:cNvSpPr txBox="1"/>
          <p:nvPr/>
        </p:nvSpPr>
        <p:spPr>
          <a:xfrm>
            <a:off x="8404275" y="4261800"/>
            <a:ext cx="800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Average"/>
                <a:ea typeface="Average"/>
                <a:cs typeface="Average"/>
                <a:sym typeface="Average"/>
              </a:rPr>
              <a:t>-----(4)</a:t>
            </a:r>
            <a:endParaRPr sz="1300">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670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Literature Review</a:t>
            </a:r>
            <a:endParaRPr>
              <a:solidFill>
                <a:srgbClr val="000000"/>
              </a:solidFill>
            </a:endParaRPr>
          </a:p>
        </p:txBody>
      </p:sp>
      <p:sp>
        <p:nvSpPr>
          <p:cNvPr id="93" name="Google Shape;93;p14"/>
          <p:cNvSpPr txBox="1"/>
          <p:nvPr>
            <p:ph idx="1" type="body"/>
          </p:nvPr>
        </p:nvSpPr>
        <p:spPr>
          <a:xfrm>
            <a:off x="727650" y="1361850"/>
            <a:ext cx="7688700" cy="3781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523"/>
              <a:buNone/>
            </a:pPr>
            <a:r>
              <a:rPr lang="en" sz="1200">
                <a:solidFill>
                  <a:srgbClr val="000000"/>
                </a:solidFill>
                <a:latin typeface="Average"/>
                <a:ea typeface="Average"/>
                <a:cs typeface="Average"/>
                <a:sym typeface="Average"/>
              </a:rPr>
              <a:t>Main IEEE paper: Uniform Linear Arrays With Optimized Inter-Element Spacing for Line-Of-Sight Massive MIMO</a:t>
            </a:r>
            <a:endParaRPr sz="1200">
              <a:solidFill>
                <a:srgbClr val="000000"/>
              </a:solidFill>
              <a:latin typeface="Average"/>
              <a:ea typeface="Average"/>
              <a:cs typeface="Average"/>
              <a:sym typeface="Average"/>
            </a:endParaRPr>
          </a:p>
          <a:p>
            <a:pPr indent="0" lvl="0" marL="0" rtl="0" algn="l">
              <a:lnSpc>
                <a:spcPct val="105000"/>
              </a:lnSpc>
              <a:spcBef>
                <a:spcPts val="1200"/>
              </a:spcBef>
              <a:spcAft>
                <a:spcPts val="0"/>
              </a:spcAft>
              <a:buSzPts val="523"/>
              <a:buNone/>
            </a:pPr>
            <a:r>
              <a:rPr lang="en" sz="1200">
                <a:solidFill>
                  <a:srgbClr val="000000"/>
                </a:solidFill>
                <a:latin typeface="Average"/>
                <a:ea typeface="Average"/>
                <a:cs typeface="Average"/>
                <a:sym typeface="Average"/>
              </a:rPr>
              <a:t>References reviewed:</a:t>
            </a:r>
            <a:endParaRPr sz="1200">
              <a:solidFill>
                <a:srgbClr val="000000"/>
              </a:solidFill>
              <a:latin typeface="Average"/>
              <a:ea typeface="Average"/>
              <a:cs typeface="Average"/>
              <a:sym typeface="Average"/>
            </a:endParaRPr>
          </a:p>
          <a:p>
            <a:pPr indent="-304800" lvl="0" marL="457200" rtl="0" algn="l">
              <a:lnSpc>
                <a:spcPct val="120000"/>
              </a:lnSpc>
              <a:spcBef>
                <a:spcPts val="1200"/>
              </a:spcBef>
              <a:spcAft>
                <a:spcPts val="0"/>
              </a:spcAft>
              <a:buClr>
                <a:srgbClr val="000000"/>
              </a:buClr>
              <a:buSzPts val="1200"/>
              <a:buFont typeface="Average"/>
              <a:buAutoNum type="arabicPeriod"/>
            </a:pPr>
            <a:r>
              <a:rPr lang="en" sz="1200">
                <a:solidFill>
                  <a:srgbClr val="000000"/>
                </a:solidFill>
                <a:highlight>
                  <a:srgbClr val="FFFFFF"/>
                </a:highlight>
                <a:latin typeface="Average"/>
                <a:ea typeface="Average"/>
                <a:cs typeface="Average"/>
                <a:sym typeface="Average"/>
              </a:rPr>
              <a:t>“Noncooperative cellular wireless with unlimited numbers of base station antennas”</a:t>
            </a:r>
            <a:endParaRPr sz="1200">
              <a:solidFill>
                <a:srgbClr val="000000"/>
              </a:solidFill>
              <a:highlight>
                <a:srgbClr val="FFFFFF"/>
              </a:highlight>
              <a:latin typeface="Average"/>
              <a:ea typeface="Average"/>
              <a:cs typeface="Average"/>
              <a:sym typeface="Average"/>
            </a:endParaRPr>
          </a:p>
          <a:p>
            <a:pPr indent="-304800" lvl="0" marL="457200" rtl="0" algn="l">
              <a:lnSpc>
                <a:spcPct val="120000"/>
              </a:lnSpc>
              <a:spcBef>
                <a:spcPts val="0"/>
              </a:spcBef>
              <a:spcAft>
                <a:spcPts val="0"/>
              </a:spcAft>
              <a:buClr>
                <a:srgbClr val="000000"/>
              </a:buClr>
              <a:buSzPts val="1200"/>
              <a:buFont typeface="Average"/>
              <a:buAutoNum type="arabicPeriod"/>
            </a:pPr>
            <a:r>
              <a:rPr lang="en" sz="1200">
                <a:solidFill>
                  <a:srgbClr val="000000"/>
                </a:solidFill>
                <a:highlight>
                  <a:srgbClr val="FFFFFF"/>
                </a:highlight>
                <a:latin typeface="Average"/>
                <a:ea typeface="Average"/>
                <a:cs typeface="Average"/>
                <a:sym typeface="Average"/>
              </a:rPr>
              <a:t>“Massive MIMO for next generation wireless systems”</a:t>
            </a:r>
            <a:endParaRPr sz="1200">
              <a:solidFill>
                <a:srgbClr val="000000"/>
              </a:solidFill>
              <a:highlight>
                <a:srgbClr val="FFFFFF"/>
              </a:highlight>
              <a:latin typeface="Average"/>
              <a:ea typeface="Average"/>
              <a:cs typeface="Average"/>
              <a:sym typeface="Average"/>
            </a:endParaRPr>
          </a:p>
          <a:p>
            <a:pPr indent="-304800" lvl="0" marL="457200" rtl="0" algn="l">
              <a:lnSpc>
                <a:spcPct val="120000"/>
              </a:lnSpc>
              <a:spcBef>
                <a:spcPts val="0"/>
              </a:spcBef>
              <a:spcAft>
                <a:spcPts val="0"/>
              </a:spcAft>
              <a:buClr>
                <a:srgbClr val="000000"/>
              </a:buClr>
              <a:buSzPts val="1200"/>
              <a:buFont typeface="Average"/>
              <a:buAutoNum type="arabicPeriod"/>
            </a:pPr>
            <a:r>
              <a:rPr lang="en" sz="1200">
                <a:solidFill>
                  <a:srgbClr val="000000"/>
                </a:solidFill>
                <a:highlight>
                  <a:srgbClr val="FFFFFF"/>
                </a:highlight>
                <a:latin typeface="Average"/>
                <a:ea typeface="Average"/>
                <a:cs typeface="Average"/>
                <a:sym typeface="Average"/>
              </a:rPr>
              <a:t>“Massive MIMO with max-min power control in line-of-sight propagation environment”</a:t>
            </a:r>
            <a:endParaRPr sz="1200">
              <a:solidFill>
                <a:srgbClr val="000000"/>
              </a:solidFill>
              <a:highlight>
                <a:srgbClr val="FFFFFF"/>
              </a:highlight>
              <a:latin typeface="Average"/>
              <a:ea typeface="Average"/>
              <a:cs typeface="Average"/>
              <a:sym typeface="Average"/>
            </a:endParaRPr>
          </a:p>
          <a:p>
            <a:pPr indent="-304800" lvl="0" marL="457200" rtl="0" algn="l">
              <a:lnSpc>
                <a:spcPct val="120000"/>
              </a:lnSpc>
              <a:spcBef>
                <a:spcPts val="0"/>
              </a:spcBef>
              <a:spcAft>
                <a:spcPts val="0"/>
              </a:spcAft>
              <a:buClr>
                <a:srgbClr val="000000"/>
              </a:buClr>
              <a:buSzPts val="1200"/>
              <a:buFont typeface="Average"/>
              <a:buAutoNum type="arabicPeriod"/>
            </a:pPr>
            <a:r>
              <a:rPr lang="en" sz="1200">
                <a:solidFill>
                  <a:srgbClr val="000000"/>
                </a:solidFill>
                <a:highlight>
                  <a:srgbClr val="FFFFFF"/>
                </a:highlight>
                <a:latin typeface="Average"/>
                <a:ea typeface="Average"/>
                <a:cs typeface="Average"/>
                <a:sym typeface="Average"/>
              </a:rPr>
              <a:t>“Linear precoding performance in measured very-large MIMO channels” </a:t>
            </a:r>
            <a:endParaRPr sz="1200">
              <a:solidFill>
                <a:srgbClr val="000000"/>
              </a:solidFill>
              <a:highlight>
                <a:srgbClr val="FFFFFF"/>
              </a:highlight>
              <a:latin typeface="Average"/>
              <a:ea typeface="Average"/>
              <a:cs typeface="Average"/>
              <a:sym typeface="Average"/>
            </a:endParaRPr>
          </a:p>
          <a:p>
            <a:pPr indent="-304800" lvl="0" marL="457200" rtl="0" algn="l">
              <a:lnSpc>
                <a:spcPct val="120000"/>
              </a:lnSpc>
              <a:spcBef>
                <a:spcPts val="0"/>
              </a:spcBef>
              <a:spcAft>
                <a:spcPts val="0"/>
              </a:spcAft>
              <a:buClr>
                <a:srgbClr val="000000"/>
              </a:buClr>
              <a:buSzPts val="1200"/>
              <a:buFont typeface="Average"/>
              <a:buAutoNum type="arabicPeriod"/>
            </a:pPr>
            <a:r>
              <a:rPr lang="en" sz="1200">
                <a:solidFill>
                  <a:srgbClr val="000000"/>
                </a:solidFill>
                <a:highlight>
                  <a:srgbClr val="FFFFFF"/>
                </a:highlight>
                <a:latin typeface="Average"/>
                <a:ea typeface="Average"/>
                <a:cs typeface="Average"/>
                <a:sym typeface="Average"/>
              </a:rPr>
              <a:t>“An improved dropping algorithm for line-of-sight massive MIMO with max-min power control”</a:t>
            </a:r>
            <a:endParaRPr sz="1200">
              <a:solidFill>
                <a:srgbClr val="000000"/>
              </a:solidFill>
              <a:highlight>
                <a:srgbClr val="FFFFFF"/>
              </a:highlight>
              <a:latin typeface="Average"/>
              <a:ea typeface="Average"/>
              <a:cs typeface="Average"/>
              <a:sym typeface="Average"/>
            </a:endParaRPr>
          </a:p>
          <a:p>
            <a:pPr indent="-304800" lvl="0" marL="457200" rtl="0" algn="l">
              <a:lnSpc>
                <a:spcPct val="120000"/>
              </a:lnSpc>
              <a:spcBef>
                <a:spcPts val="0"/>
              </a:spcBef>
              <a:spcAft>
                <a:spcPts val="0"/>
              </a:spcAft>
              <a:buClr>
                <a:srgbClr val="000000"/>
              </a:buClr>
              <a:buSzPts val="1200"/>
              <a:buFont typeface="Average"/>
              <a:buAutoNum type="arabicPeriod"/>
            </a:pPr>
            <a:r>
              <a:rPr lang="en" sz="1200">
                <a:solidFill>
                  <a:srgbClr val="000000"/>
                </a:solidFill>
                <a:highlight>
                  <a:srgbClr val="FFFFFF"/>
                </a:highlight>
                <a:latin typeface="Average"/>
                <a:ea typeface="Average"/>
                <a:cs typeface="Average"/>
                <a:sym typeface="Average"/>
              </a:rPr>
              <a:t>“An improved dropping algorithm for Line-of-Sight massive MIMO with Tomlinson–Harashima precoding”</a:t>
            </a:r>
            <a:endParaRPr sz="1200">
              <a:solidFill>
                <a:srgbClr val="000000"/>
              </a:solidFill>
              <a:highlight>
                <a:srgbClr val="FFFFFF"/>
              </a:highlight>
              <a:latin typeface="Average"/>
              <a:ea typeface="Average"/>
              <a:cs typeface="Average"/>
              <a:sym typeface="Average"/>
            </a:endParaRPr>
          </a:p>
          <a:p>
            <a:pPr indent="-304800" lvl="0" marL="457200" rtl="0" algn="l">
              <a:lnSpc>
                <a:spcPct val="120000"/>
              </a:lnSpc>
              <a:spcBef>
                <a:spcPts val="0"/>
              </a:spcBef>
              <a:spcAft>
                <a:spcPts val="0"/>
              </a:spcAft>
              <a:buClr>
                <a:srgbClr val="000000"/>
              </a:buClr>
              <a:buSzPts val="1200"/>
              <a:buFont typeface="Average"/>
              <a:buAutoNum type="arabicPeriod"/>
            </a:pPr>
            <a:r>
              <a:rPr lang="en" sz="1200">
                <a:solidFill>
                  <a:srgbClr val="000000"/>
                </a:solidFill>
                <a:highlight>
                  <a:srgbClr val="FFFFFF"/>
                </a:highlight>
                <a:latin typeface="Average"/>
                <a:ea typeface="Average"/>
                <a:cs typeface="Average"/>
                <a:sym typeface="Average"/>
              </a:rPr>
              <a:t>“Does a large array aperture pay off in line-of-sight massive MIMO?”</a:t>
            </a:r>
            <a:endParaRPr sz="1200">
              <a:solidFill>
                <a:srgbClr val="000000"/>
              </a:solidFill>
              <a:highlight>
                <a:srgbClr val="FFFFFF"/>
              </a:highlight>
              <a:latin typeface="Average"/>
              <a:ea typeface="Average"/>
              <a:cs typeface="Average"/>
              <a:sym typeface="Average"/>
            </a:endParaRPr>
          </a:p>
          <a:p>
            <a:pPr indent="-304800" lvl="0" marL="457200" rtl="0" algn="l">
              <a:lnSpc>
                <a:spcPct val="120000"/>
              </a:lnSpc>
              <a:spcBef>
                <a:spcPts val="0"/>
              </a:spcBef>
              <a:spcAft>
                <a:spcPts val="0"/>
              </a:spcAft>
              <a:buClr>
                <a:srgbClr val="000000"/>
              </a:buClr>
              <a:buSzPts val="1200"/>
              <a:buFont typeface="Average"/>
              <a:buAutoNum type="arabicPeriod"/>
            </a:pPr>
            <a:r>
              <a:rPr lang="en" sz="1200">
                <a:solidFill>
                  <a:srgbClr val="000000"/>
                </a:solidFill>
                <a:highlight>
                  <a:srgbClr val="FFFFFF"/>
                </a:highlight>
                <a:latin typeface="Average"/>
                <a:ea typeface="Average"/>
                <a:cs typeface="Average"/>
                <a:sym typeface="Average"/>
              </a:rPr>
              <a:t>“Per antenna power distribution of a zero-forcing beamformed ULA in pure LOS MU-MIMO” </a:t>
            </a:r>
            <a:endParaRPr sz="1200">
              <a:solidFill>
                <a:srgbClr val="000000"/>
              </a:solidFill>
              <a:highlight>
                <a:srgbClr val="FFFFFF"/>
              </a:highlight>
              <a:latin typeface="Average"/>
              <a:ea typeface="Average"/>
              <a:cs typeface="Average"/>
              <a:sym typeface="Average"/>
            </a:endParaRPr>
          </a:p>
          <a:p>
            <a:pPr indent="-304800" lvl="0" marL="457200" rtl="0" algn="l">
              <a:lnSpc>
                <a:spcPct val="120000"/>
              </a:lnSpc>
              <a:spcBef>
                <a:spcPts val="0"/>
              </a:spcBef>
              <a:spcAft>
                <a:spcPts val="0"/>
              </a:spcAft>
              <a:buClr>
                <a:srgbClr val="000000"/>
              </a:buClr>
              <a:buSzPts val="1200"/>
              <a:buFont typeface="Average"/>
              <a:buAutoNum type="arabicPeriod"/>
            </a:pPr>
            <a:r>
              <a:rPr lang="en" sz="1200">
                <a:solidFill>
                  <a:srgbClr val="000000"/>
                </a:solidFill>
                <a:highlight>
                  <a:srgbClr val="FFFFFF"/>
                </a:highlight>
                <a:latin typeface="Average"/>
                <a:ea typeface="Average"/>
                <a:cs typeface="Average"/>
                <a:sym typeface="Average"/>
              </a:rPr>
              <a:t>“Antenna arrays for line-of-sight massive MIMO: Half wavelength is not enough” </a:t>
            </a:r>
            <a:endParaRPr sz="1200">
              <a:solidFill>
                <a:srgbClr val="000000"/>
              </a:solidFill>
              <a:highlight>
                <a:srgbClr val="FFFFFF"/>
              </a:highlight>
              <a:latin typeface="Average"/>
              <a:ea typeface="Average"/>
              <a:cs typeface="Average"/>
              <a:sym typeface="Average"/>
            </a:endParaRPr>
          </a:p>
          <a:p>
            <a:pPr indent="-304800" lvl="0" marL="457200" rtl="0" algn="l">
              <a:lnSpc>
                <a:spcPct val="120000"/>
              </a:lnSpc>
              <a:spcBef>
                <a:spcPts val="0"/>
              </a:spcBef>
              <a:spcAft>
                <a:spcPts val="0"/>
              </a:spcAft>
              <a:buClr>
                <a:srgbClr val="000000"/>
              </a:buClr>
              <a:buSzPts val="1200"/>
              <a:buFont typeface="Average"/>
              <a:buAutoNum type="arabicPeriod"/>
            </a:pPr>
            <a:r>
              <a:rPr lang="en" sz="1200">
                <a:solidFill>
                  <a:srgbClr val="000000"/>
                </a:solidFill>
                <a:highlight>
                  <a:srgbClr val="FFFFFF"/>
                </a:highlight>
                <a:latin typeface="Average"/>
                <a:ea typeface="Average"/>
                <a:cs typeface="Average"/>
                <a:sym typeface="Average"/>
              </a:rPr>
              <a:t>“Array configuration effect on the spatial correlation of MU-MIMO channels in NLoS environments” </a:t>
            </a:r>
            <a:endParaRPr sz="1200">
              <a:solidFill>
                <a:srgbClr val="000000"/>
              </a:solidFill>
              <a:highlight>
                <a:srgbClr val="FFFFFF"/>
              </a:highlight>
              <a:latin typeface="Average"/>
              <a:ea typeface="Average"/>
              <a:cs typeface="Average"/>
              <a:sym typeface="Average"/>
            </a:endParaRPr>
          </a:p>
          <a:p>
            <a:pPr indent="-304800" lvl="0" marL="457200" rtl="0" algn="l">
              <a:lnSpc>
                <a:spcPct val="120000"/>
              </a:lnSpc>
              <a:spcBef>
                <a:spcPts val="0"/>
              </a:spcBef>
              <a:spcAft>
                <a:spcPts val="0"/>
              </a:spcAft>
              <a:buClr>
                <a:srgbClr val="000000"/>
              </a:buClr>
              <a:buSzPts val="1200"/>
              <a:buFont typeface="Average"/>
              <a:buAutoNum type="arabicPeriod"/>
            </a:pPr>
            <a:r>
              <a:rPr lang="en" sz="1200">
                <a:solidFill>
                  <a:srgbClr val="000000"/>
                </a:solidFill>
                <a:highlight>
                  <a:srgbClr val="FFFFFF"/>
                </a:highlight>
                <a:latin typeface="Average"/>
                <a:ea typeface="Average"/>
                <a:cs typeface="Average"/>
                <a:sym typeface="Average"/>
              </a:rPr>
              <a:t>“Aspects of favorable propagation in massive MIMO” </a:t>
            </a:r>
            <a:endParaRPr sz="1200">
              <a:solidFill>
                <a:srgbClr val="000000"/>
              </a:solidFill>
              <a:latin typeface="Average"/>
              <a:ea typeface="Average"/>
              <a:cs typeface="Average"/>
              <a:sym typeface="Averag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2"/>
          <p:cNvSpPr txBox="1"/>
          <p:nvPr>
            <p:ph type="title"/>
          </p:nvPr>
        </p:nvSpPr>
        <p:spPr>
          <a:xfrm>
            <a:off x="727650" y="644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System Model</a:t>
            </a:r>
            <a:endParaRPr>
              <a:solidFill>
                <a:srgbClr val="000000"/>
              </a:solidFill>
            </a:endParaRPr>
          </a:p>
        </p:txBody>
      </p:sp>
      <p:sp>
        <p:nvSpPr>
          <p:cNvPr id="239" name="Google Shape;239;p32"/>
          <p:cNvSpPr txBox="1"/>
          <p:nvPr>
            <p:ph idx="1" type="body"/>
          </p:nvPr>
        </p:nvSpPr>
        <p:spPr>
          <a:xfrm>
            <a:off x="727650" y="1239275"/>
            <a:ext cx="7688700" cy="3904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solidFill>
                  <a:srgbClr val="000000"/>
                </a:solidFill>
                <a:latin typeface="Average"/>
                <a:ea typeface="Average"/>
                <a:cs typeface="Average"/>
                <a:sym typeface="Average"/>
              </a:rPr>
              <a:t>For a given realization of a channel of two users, assume that the angular separation of the users is ψ = Δ. One can find the inter-element spacing δ1 such that the users become orthogonal, i.e., |ρ| = f</a:t>
            </a:r>
            <a:r>
              <a:rPr baseline="-25000" lang="en" sz="1400">
                <a:solidFill>
                  <a:srgbClr val="000000"/>
                </a:solidFill>
                <a:latin typeface="Average"/>
                <a:ea typeface="Average"/>
                <a:cs typeface="Average"/>
                <a:sym typeface="Average"/>
              </a:rPr>
              <a:t>δ1</a:t>
            </a:r>
            <a:r>
              <a:rPr lang="en" sz="1400">
                <a:solidFill>
                  <a:srgbClr val="000000"/>
                </a:solidFill>
                <a:latin typeface="Average"/>
                <a:ea typeface="Average"/>
                <a:cs typeface="Average"/>
                <a:sym typeface="Average"/>
              </a:rPr>
              <a:t> (Δ) = 0. </a:t>
            </a:r>
            <a:endParaRPr sz="1400">
              <a:solidFill>
                <a:srgbClr val="000000"/>
              </a:solidFill>
              <a:latin typeface="Average"/>
              <a:ea typeface="Average"/>
              <a:cs typeface="Average"/>
              <a:sym typeface="Average"/>
            </a:endParaRPr>
          </a:p>
          <a:p>
            <a:pPr indent="0" lvl="0" marL="0" rtl="0" algn="l">
              <a:spcBef>
                <a:spcPts val="1200"/>
              </a:spcBef>
              <a:spcAft>
                <a:spcPts val="0"/>
              </a:spcAft>
              <a:buNone/>
            </a:pPr>
            <a:r>
              <a:t/>
            </a:r>
            <a:endParaRPr sz="1400">
              <a:solidFill>
                <a:srgbClr val="000000"/>
              </a:solidFill>
              <a:latin typeface="Average"/>
              <a:ea typeface="Average"/>
              <a:cs typeface="Average"/>
              <a:sym typeface="Average"/>
            </a:endParaRPr>
          </a:p>
          <a:p>
            <a:pPr indent="0" lvl="0" marL="0" rtl="0" algn="l">
              <a:spcBef>
                <a:spcPts val="1200"/>
              </a:spcBef>
              <a:spcAft>
                <a:spcPts val="0"/>
              </a:spcAft>
              <a:buNone/>
            </a:pPr>
            <a:r>
              <a:rPr b="1" lang="en" sz="1400">
                <a:solidFill>
                  <a:srgbClr val="000000"/>
                </a:solidFill>
                <a:latin typeface="Average"/>
                <a:ea typeface="Average"/>
                <a:cs typeface="Average"/>
                <a:sym typeface="Average"/>
              </a:rPr>
              <a:t>But why take probabilities and not the actual inter-element spacing?</a:t>
            </a:r>
            <a:endParaRPr b="1" sz="1400">
              <a:solidFill>
                <a:srgbClr val="000000"/>
              </a:solidFill>
              <a:latin typeface="Average"/>
              <a:ea typeface="Average"/>
              <a:cs typeface="Average"/>
              <a:sym typeface="Average"/>
            </a:endParaRPr>
          </a:p>
          <a:p>
            <a:pPr indent="0" lvl="0" marL="0" rtl="0" algn="l">
              <a:spcBef>
                <a:spcPts val="1200"/>
              </a:spcBef>
              <a:spcAft>
                <a:spcPts val="0"/>
              </a:spcAft>
              <a:buNone/>
            </a:pPr>
            <a:r>
              <a:rPr lang="en" sz="1400">
                <a:solidFill>
                  <a:srgbClr val="000000"/>
                </a:solidFill>
                <a:latin typeface="Average"/>
                <a:ea typeface="Average"/>
                <a:cs typeface="Average"/>
                <a:sym typeface="Average"/>
              </a:rPr>
              <a:t>Suppose the users move and the angular separation of the users becomes Δ’ </a:t>
            </a:r>
            <a:r>
              <a:rPr lang="en" sz="1400">
                <a:solidFill>
                  <a:srgbClr val="202124"/>
                </a:solidFill>
                <a:highlight>
                  <a:srgbClr val="FFFFFF"/>
                </a:highlight>
                <a:latin typeface="Average"/>
                <a:ea typeface="Average"/>
                <a:cs typeface="Average"/>
                <a:sym typeface="Average"/>
              </a:rPr>
              <a:t>≠</a:t>
            </a:r>
            <a:r>
              <a:rPr lang="en" sz="1400">
                <a:solidFill>
                  <a:srgbClr val="000000"/>
                </a:solidFill>
                <a:latin typeface="Average"/>
                <a:ea typeface="Average"/>
                <a:cs typeface="Average"/>
                <a:sym typeface="Average"/>
              </a:rPr>
              <a:t>Δ. In this case, another inter-element spacing δ2 </a:t>
            </a:r>
            <a:r>
              <a:rPr lang="en" sz="1400">
                <a:solidFill>
                  <a:srgbClr val="202124"/>
                </a:solidFill>
                <a:highlight>
                  <a:srgbClr val="FFFFFF"/>
                </a:highlight>
                <a:latin typeface="Average"/>
                <a:ea typeface="Average"/>
                <a:cs typeface="Average"/>
                <a:sym typeface="Average"/>
              </a:rPr>
              <a:t>≠</a:t>
            </a:r>
            <a:r>
              <a:rPr lang="en" sz="1400">
                <a:solidFill>
                  <a:srgbClr val="000000"/>
                </a:solidFill>
                <a:latin typeface="Average"/>
                <a:ea typeface="Average"/>
                <a:cs typeface="Average"/>
                <a:sym typeface="Average"/>
              </a:rPr>
              <a:t> δ1 has to be used to make the users orthogonal. </a:t>
            </a:r>
            <a:endParaRPr sz="1400">
              <a:solidFill>
                <a:srgbClr val="000000"/>
              </a:solidFill>
              <a:latin typeface="Average"/>
              <a:ea typeface="Average"/>
              <a:cs typeface="Average"/>
              <a:sym typeface="Average"/>
            </a:endParaRPr>
          </a:p>
          <a:p>
            <a:pPr indent="0" lvl="0" marL="0" rtl="0" algn="l">
              <a:spcBef>
                <a:spcPts val="1200"/>
              </a:spcBef>
              <a:spcAft>
                <a:spcPts val="0"/>
              </a:spcAft>
              <a:buNone/>
            </a:pPr>
            <a:r>
              <a:rPr lang="en" sz="1400">
                <a:solidFill>
                  <a:srgbClr val="000000"/>
                </a:solidFill>
                <a:latin typeface="Average"/>
                <a:ea typeface="Average"/>
                <a:cs typeface="Average"/>
                <a:sym typeface="Average"/>
              </a:rPr>
              <a:t>However, changing the inter-element spacing for each realization of users is not practical. </a:t>
            </a:r>
            <a:endParaRPr sz="1400">
              <a:solidFill>
                <a:srgbClr val="000000"/>
              </a:solidFill>
              <a:latin typeface="Average"/>
              <a:ea typeface="Average"/>
              <a:cs typeface="Average"/>
              <a:sym typeface="Average"/>
            </a:endParaRPr>
          </a:p>
          <a:p>
            <a:pPr indent="0" lvl="0" marL="0" rtl="0" algn="l">
              <a:spcBef>
                <a:spcPts val="1200"/>
              </a:spcBef>
              <a:spcAft>
                <a:spcPts val="0"/>
              </a:spcAft>
              <a:buNone/>
            </a:pPr>
            <a:r>
              <a:rPr lang="en" sz="1400">
                <a:solidFill>
                  <a:srgbClr val="000000"/>
                </a:solidFill>
                <a:latin typeface="Average"/>
                <a:ea typeface="Average"/>
                <a:cs typeface="Average"/>
                <a:sym typeface="Average"/>
              </a:rPr>
              <a:t>Therefore, a probabilistic approach is required to find the best inter-element spacing δ* for which a small |ρ| is achieved with a high probability. In other words, the best inter-element spacing is the one that has the minimum probability that |ρ| becomes larger than a given threshold ρo.</a:t>
            </a:r>
            <a:endParaRPr sz="1400">
              <a:solidFill>
                <a:srgbClr val="000000"/>
              </a:solidFill>
              <a:latin typeface="Average"/>
              <a:ea typeface="Average"/>
              <a:cs typeface="Average"/>
              <a:sym typeface="Average"/>
            </a:endParaRPr>
          </a:p>
          <a:p>
            <a:pPr indent="0" lvl="0" marL="0" rtl="0" algn="l">
              <a:spcBef>
                <a:spcPts val="1200"/>
              </a:spcBef>
              <a:spcAft>
                <a:spcPts val="0"/>
              </a:spcAft>
              <a:buNone/>
            </a:pPr>
            <a:r>
              <a:t/>
            </a:r>
            <a:endParaRPr sz="1400">
              <a:solidFill>
                <a:srgbClr val="000000"/>
              </a:solidFill>
              <a:latin typeface="Average"/>
              <a:ea typeface="Average"/>
              <a:cs typeface="Average"/>
              <a:sym typeface="Average"/>
            </a:endParaRPr>
          </a:p>
          <a:p>
            <a:pPr indent="0" lvl="0" marL="0" rtl="0" algn="l">
              <a:spcBef>
                <a:spcPts val="1200"/>
              </a:spcBef>
              <a:spcAft>
                <a:spcPts val="0"/>
              </a:spcAft>
              <a:buNone/>
            </a:pPr>
            <a:r>
              <a:t/>
            </a:r>
            <a:endParaRPr sz="1400">
              <a:solidFill>
                <a:srgbClr val="000000"/>
              </a:solidFill>
              <a:latin typeface="Average"/>
              <a:ea typeface="Average"/>
              <a:cs typeface="Average"/>
              <a:sym typeface="Average"/>
            </a:endParaRPr>
          </a:p>
          <a:p>
            <a:pPr indent="0" lvl="0" marL="0" rtl="0" algn="l">
              <a:spcBef>
                <a:spcPts val="0"/>
              </a:spcBef>
              <a:spcAft>
                <a:spcPts val="0"/>
              </a:spcAft>
              <a:buNone/>
            </a:pPr>
            <a:r>
              <a:t/>
            </a:r>
            <a:endParaRPr sz="1400">
              <a:solidFill>
                <a:srgbClr val="000000"/>
              </a:solidFill>
              <a:latin typeface="Average"/>
              <a:ea typeface="Average"/>
              <a:cs typeface="Average"/>
              <a:sym typeface="Average"/>
            </a:endParaRPr>
          </a:p>
          <a:p>
            <a:pPr indent="0" lvl="0" marL="0" rtl="0" algn="l">
              <a:spcBef>
                <a:spcPts val="0"/>
              </a:spcBef>
              <a:spcAft>
                <a:spcPts val="0"/>
              </a:spcAft>
              <a:buNone/>
            </a:pPr>
            <a:r>
              <a:t/>
            </a:r>
            <a:endParaRPr sz="1400">
              <a:solidFill>
                <a:srgbClr val="000000"/>
              </a:solidFill>
              <a:latin typeface="Average"/>
              <a:ea typeface="Average"/>
              <a:cs typeface="Average"/>
              <a:sym typeface="Average"/>
            </a:endParaRPr>
          </a:p>
          <a:p>
            <a:pPr indent="0" lvl="0" marL="0" rtl="0" algn="l">
              <a:spcBef>
                <a:spcPts val="0"/>
              </a:spcBef>
              <a:spcAft>
                <a:spcPts val="0"/>
              </a:spcAft>
              <a:buNone/>
            </a:pPr>
            <a:r>
              <a:t/>
            </a:r>
            <a:endParaRPr sz="1400">
              <a:solidFill>
                <a:srgbClr val="000000"/>
              </a:solidFill>
              <a:latin typeface="Average"/>
              <a:ea typeface="Average"/>
              <a:cs typeface="Average"/>
              <a:sym typeface="Averag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3"/>
          <p:cNvSpPr txBox="1"/>
          <p:nvPr>
            <p:ph type="title"/>
          </p:nvPr>
        </p:nvSpPr>
        <p:spPr>
          <a:xfrm>
            <a:off x="727650" y="644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Probability Analysis</a:t>
            </a:r>
            <a:endParaRPr>
              <a:solidFill>
                <a:srgbClr val="000000"/>
              </a:solidFill>
            </a:endParaRPr>
          </a:p>
        </p:txBody>
      </p:sp>
      <p:sp>
        <p:nvSpPr>
          <p:cNvPr id="245" name="Google Shape;245;p33"/>
          <p:cNvSpPr txBox="1"/>
          <p:nvPr>
            <p:ph idx="1" type="body"/>
          </p:nvPr>
        </p:nvSpPr>
        <p:spPr>
          <a:xfrm>
            <a:off x="727650" y="1239275"/>
            <a:ext cx="7688700" cy="3904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i="1" lang="en" sz="1200">
                <a:solidFill>
                  <a:srgbClr val="000000"/>
                </a:solidFill>
                <a:latin typeface="Average"/>
                <a:ea typeface="Average"/>
                <a:cs typeface="Average"/>
                <a:sym typeface="Average"/>
              </a:rPr>
              <a:t>Definition 1</a:t>
            </a:r>
            <a:r>
              <a:rPr lang="en" sz="1200">
                <a:solidFill>
                  <a:srgbClr val="000000"/>
                </a:solidFill>
                <a:latin typeface="Average"/>
                <a:ea typeface="Average"/>
                <a:cs typeface="Average"/>
                <a:sym typeface="Average"/>
              </a:rPr>
              <a:t>: The probability that a pair of users with the spatial correlation of ρ become correlated with a given ρo, is denoted by p, and defined as:</a:t>
            </a:r>
            <a:endParaRPr sz="1200">
              <a:solidFill>
                <a:srgbClr val="000000"/>
              </a:solidFill>
              <a:latin typeface="Average"/>
              <a:ea typeface="Average"/>
              <a:cs typeface="Average"/>
              <a:sym typeface="Average"/>
            </a:endParaRPr>
          </a:p>
          <a:p>
            <a:pPr indent="0" lvl="0" marL="0" rtl="0" algn="l">
              <a:spcBef>
                <a:spcPts val="1200"/>
              </a:spcBef>
              <a:spcAft>
                <a:spcPts val="0"/>
              </a:spcAft>
              <a:buNone/>
            </a:pPr>
            <a:r>
              <a:rPr lang="en" sz="1200">
                <a:solidFill>
                  <a:srgbClr val="000000"/>
                </a:solidFill>
                <a:latin typeface="Average"/>
                <a:ea typeface="Average"/>
                <a:cs typeface="Average"/>
                <a:sym typeface="Average"/>
              </a:rPr>
              <a:t>Then p for ULAs with δ = λ/2 and then for ULAs with δ &gt; λ/2 when there are only two users were found.</a:t>
            </a:r>
            <a:endParaRPr sz="1200">
              <a:solidFill>
                <a:srgbClr val="000000"/>
              </a:solidFill>
              <a:latin typeface="Average"/>
              <a:ea typeface="Average"/>
              <a:cs typeface="Average"/>
              <a:sym typeface="Average"/>
            </a:endParaRPr>
          </a:p>
          <a:p>
            <a:pPr indent="0" lvl="0" marL="0" rtl="0" algn="l">
              <a:spcBef>
                <a:spcPts val="0"/>
              </a:spcBef>
              <a:spcAft>
                <a:spcPts val="0"/>
              </a:spcAft>
              <a:buNone/>
            </a:pPr>
            <a:r>
              <a:t/>
            </a:r>
            <a:endParaRPr sz="1200">
              <a:solidFill>
                <a:srgbClr val="000000"/>
              </a:solidFill>
              <a:latin typeface="Average"/>
              <a:ea typeface="Average"/>
              <a:cs typeface="Average"/>
              <a:sym typeface="Average"/>
            </a:endParaRPr>
          </a:p>
          <a:p>
            <a:pPr indent="-304800" lvl="0" marL="457200" rtl="0" algn="l">
              <a:spcBef>
                <a:spcPts val="0"/>
              </a:spcBef>
              <a:spcAft>
                <a:spcPts val="0"/>
              </a:spcAft>
              <a:buClr>
                <a:srgbClr val="000000"/>
              </a:buClr>
              <a:buSzPts val="1200"/>
              <a:buFont typeface="Average"/>
              <a:buAutoNum type="alphaUcPeriod"/>
            </a:pPr>
            <a:r>
              <a:rPr b="1" lang="en" sz="1200">
                <a:solidFill>
                  <a:srgbClr val="000000"/>
                </a:solidFill>
                <a:latin typeface="Average"/>
                <a:ea typeface="Average"/>
                <a:cs typeface="Average"/>
                <a:sym typeface="Average"/>
              </a:rPr>
              <a:t>ULAs With δ = λ/2 </a:t>
            </a:r>
            <a:endParaRPr b="1" sz="1200">
              <a:solidFill>
                <a:srgbClr val="000000"/>
              </a:solidFill>
              <a:latin typeface="Average"/>
              <a:ea typeface="Average"/>
              <a:cs typeface="Average"/>
              <a:sym typeface="Average"/>
            </a:endParaRPr>
          </a:p>
          <a:p>
            <a:pPr indent="0" lvl="0" marL="0" rtl="0" algn="l">
              <a:spcBef>
                <a:spcPts val="0"/>
              </a:spcBef>
              <a:spcAft>
                <a:spcPts val="0"/>
              </a:spcAft>
              <a:buNone/>
            </a:pPr>
            <a:r>
              <a:rPr lang="en" sz="1200">
                <a:solidFill>
                  <a:srgbClr val="000000"/>
                </a:solidFill>
                <a:latin typeface="Average"/>
                <a:ea typeface="Average"/>
                <a:cs typeface="Average"/>
                <a:sym typeface="Average"/>
              </a:rPr>
              <a:t>|ρ| = f</a:t>
            </a:r>
            <a:r>
              <a:rPr baseline="-25000" lang="en" sz="1200">
                <a:solidFill>
                  <a:srgbClr val="000000"/>
                </a:solidFill>
                <a:latin typeface="Average"/>
                <a:ea typeface="Average"/>
                <a:cs typeface="Average"/>
                <a:sym typeface="Average"/>
              </a:rPr>
              <a:t>λ/2</a:t>
            </a:r>
            <a:r>
              <a:rPr lang="en" sz="1200">
                <a:solidFill>
                  <a:srgbClr val="000000"/>
                </a:solidFill>
                <a:latin typeface="Average"/>
                <a:ea typeface="Average"/>
                <a:cs typeface="Average"/>
                <a:sym typeface="Average"/>
              </a:rPr>
              <a:t>(ψ) is shown for a ULA of M = 10 antennas. </a:t>
            </a:r>
            <a:endParaRPr sz="1200">
              <a:solidFill>
                <a:srgbClr val="000000"/>
              </a:solidFill>
              <a:latin typeface="Average"/>
              <a:ea typeface="Average"/>
              <a:cs typeface="Average"/>
              <a:sym typeface="Average"/>
            </a:endParaRPr>
          </a:p>
          <a:p>
            <a:pPr indent="0" lvl="0" marL="0" rtl="0" algn="l">
              <a:spcBef>
                <a:spcPts val="0"/>
              </a:spcBef>
              <a:spcAft>
                <a:spcPts val="0"/>
              </a:spcAft>
              <a:buNone/>
            </a:pPr>
            <a:r>
              <a:t/>
            </a:r>
            <a:endParaRPr sz="1200">
              <a:solidFill>
                <a:srgbClr val="000000"/>
              </a:solidFill>
              <a:latin typeface="Average"/>
              <a:ea typeface="Average"/>
              <a:cs typeface="Average"/>
              <a:sym typeface="Average"/>
            </a:endParaRPr>
          </a:p>
          <a:p>
            <a:pPr indent="0" lvl="0" marL="0" rtl="0" algn="l">
              <a:spcBef>
                <a:spcPts val="0"/>
              </a:spcBef>
              <a:spcAft>
                <a:spcPts val="0"/>
              </a:spcAft>
              <a:buNone/>
            </a:pPr>
            <a:r>
              <a:t/>
            </a:r>
            <a:endParaRPr sz="1200">
              <a:solidFill>
                <a:srgbClr val="000000"/>
              </a:solidFill>
              <a:latin typeface="Average"/>
              <a:ea typeface="Average"/>
              <a:cs typeface="Average"/>
              <a:sym typeface="Average"/>
            </a:endParaRPr>
          </a:p>
          <a:p>
            <a:pPr indent="0" lvl="0" marL="0" rtl="0" algn="l">
              <a:spcBef>
                <a:spcPts val="0"/>
              </a:spcBef>
              <a:spcAft>
                <a:spcPts val="0"/>
              </a:spcAft>
              <a:buNone/>
            </a:pPr>
            <a:r>
              <a:rPr lang="en" sz="1200">
                <a:solidFill>
                  <a:srgbClr val="000000"/>
                </a:solidFill>
                <a:latin typeface="Average"/>
                <a:ea typeface="Average"/>
                <a:cs typeface="Average"/>
                <a:sym typeface="Average"/>
              </a:rPr>
              <a:t>If ψo is chosen as in Fig. 2, we can derive p as follows using the periodicity </a:t>
            </a:r>
            <a:endParaRPr sz="1200">
              <a:solidFill>
                <a:srgbClr val="000000"/>
              </a:solidFill>
              <a:latin typeface="Average"/>
              <a:ea typeface="Average"/>
              <a:cs typeface="Average"/>
              <a:sym typeface="Average"/>
            </a:endParaRPr>
          </a:p>
          <a:p>
            <a:pPr indent="0" lvl="0" marL="0" rtl="0" algn="l">
              <a:spcBef>
                <a:spcPts val="0"/>
              </a:spcBef>
              <a:spcAft>
                <a:spcPts val="0"/>
              </a:spcAft>
              <a:buNone/>
            </a:pPr>
            <a:r>
              <a:rPr lang="en" sz="1200">
                <a:solidFill>
                  <a:srgbClr val="000000"/>
                </a:solidFill>
                <a:latin typeface="Average"/>
                <a:ea typeface="Average"/>
                <a:cs typeface="Average"/>
                <a:sym typeface="Average"/>
              </a:rPr>
              <a:t>of fλ/2(ψ) (T = 2):</a:t>
            </a:r>
            <a:endParaRPr sz="1200">
              <a:solidFill>
                <a:srgbClr val="000000"/>
              </a:solidFill>
              <a:latin typeface="Average"/>
              <a:ea typeface="Average"/>
              <a:cs typeface="Average"/>
              <a:sym typeface="Average"/>
            </a:endParaRPr>
          </a:p>
          <a:p>
            <a:pPr indent="0" lvl="0" marL="0" rtl="0" algn="l">
              <a:spcBef>
                <a:spcPts val="0"/>
              </a:spcBef>
              <a:spcAft>
                <a:spcPts val="0"/>
              </a:spcAft>
              <a:buNone/>
            </a:pPr>
            <a:r>
              <a:t/>
            </a:r>
            <a:endParaRPr sz="1200">
              <a:solidFill>
                <a:srgbClr val="000000"/>
              </a:solidFill>
              <a:latin typeface="Average"/>
              <a:ea typeface="Average"/>
              <a:cs typeface="Average"/>
              <a:sym typeface="Average"/>
            </a:endParaRPr>
          </a:p>
          <a:p>
            <a:pPr indent="0" lvl="0" marL="0" rtl="0" algn="l">
              <a:spcBef>
                <a:spcPts val="0"/>
              </a:spcBef>
              <a:spcAft>
                <a:spcPts val="0"/>
              </a:spcAft>
              <a:buNone/>
            </a:pPr>
            <a:r>
              <a:t/>
            </a:r>
            <a:endParaRPr sz="1200">
              <a:solidFill>
                <a:srgbClr val="000000"/>
              </a:solidFill>
              <a:latin typeface="Average"/>
              <a:ea typeface="Average"/>
              <a:cs typeface="Average"/>
              <a:sym typeface="Average"/>
            </a:endParaRPr>
          </a:p>
        </p:txBody>
      </p:sp>
      <p:pic>
        <p:nvPicPr>
          <p:cNvPr id="246" name="Google Shape;246;p33"/>
          <p:cNvPicPr preferRelativeResize="0"/>
          <p:nvPr/>
        </p:nvPicPr>
        <p:blipFill>
          <a:blip r:embed="rId3">
            <a:alphaModFix/>
          </a:blip>
          <a:stretch>
            <a:fillRect/>
          </a:stretch>
        </p:blipFill>
        <p:spPr>
          <a:xfrm>
            <a:off x="4385650" y="1534225"/>
            <a:ext cx="1337830" cy="339525"/>
          </a:xfrm>
          <a:prstGeom prst="rect">
            <a:avLst/>
          </a:prstGeom>
          <a:noFill/>
          <a:ln>
            <a:noFill/>
          </a:ln>
        </p:spPr>
      </p:pic>
      <p:pic>
        <p:nvPicPr>
          <p:cNvPr id="247" name="Google Shape;247;p33"/>
          <p:cNvPicPr preferRelativeResize="0"/>
          <p:nvPr/>
        </p:nvPicPr>
        <p:blipFill>
          <a:blip r:embed="rId4">
            <a:alphaModFix/>
          </a:blip>
          <a:stretch>
            <a:fillRect/>
          </a:stretch>
        </p:blipFill>
        <p:spPr>
          <a:xfrm>
            <a:off x="1064411" y="3650500"/>
            <a:ext cx="3972274" cy="286600"/>
          </a:xfrm>
          <a:prstGeom prst="rect">
            <a:avLst/>
          </a:prstGeom>
          <a:noFill/>
          <a:ln>
            <a:noFill/>
          </a:ln>
        </p:spPr>
      </p:pic>
      <p:pic>
        <p:nvPicPr>
          <p:cNvPr id="248" name="Google Shape;248;p33"/>
          <p:cNvPicPr preferRelativeResize="0"/>
          <p:nvPr/>
        </p:nvPicPr>
        <p:blipFill>
          <a:blip r:embed="rId5">
            <a:alphaModFix/>
          </a:blip>
          <a:stretch>
            <a:fillRect/>
          </a:stretch>
        </p:blipFill>
        <p:spPr>
          <a:xfrm>
            <a:off x="1453543" y="4035825"/>
            <a:ext cx="3193994" cy="881725"/>
          </a:xfrm>
          <a:prstGeom prst="rect">
            <a:avLst/>
          </a:prstGeom>
          <a:noFill/>
          <a:ln>
            <a:noFill/>
          </a:ln>
        </p:spPr>
      </p:pic>
      <p:pic>
        <p:nvPicPr>
          <p:cNvPr id="249" name="Google Shape;249;p33"/>
          <p:cNvPicPr preferRelativeResize="0"/>
          <p:nvPr/>
        </p:nvPicPr>
        <p:blipFill>
          <a:blip r:embed="rId6">
            <a:alphaModFix/>
          </a:blip>
          <a:stretch>
            <a:fillRect/>
          </a:stretch>
        </p:blipFill>
        <p:spPr>
          <a:xfrm>
            <a:off x="5584425" y="2473824"/>
            <a:ext cx="3559575" cy="2669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4"/>
          <p:cNvSpPr txBox="1"/>
          <p:nvPr>
            <p:ph type="title"/>
          </p:nvPr>
        </p:nvSpPr>
        <p:spPr>
          <a:xfrm>
            <a:off x="727650" y="644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Probability Analysis</a:t>
            </a:r>
            <a:endParaRPr>
              <a:solidFill>
                <a:srgbClr val="000000"/>
              </a:solidFill>
            </a:endParaRPr>
          </a:p>
        </p:txBody>
      </p:sp>
      <p:sp>
        <p:nvSpPr>
          <p:cNvPr id="255" name="Google Shape;255;p34"/>
          <p:cNvSpPr txBox="1"/>
          <p:nvPr>
            <p:ph idx="1" type="body"/>
          </p:nvPr>
        </p:nvSpPr>
        <p:spPr>
          <a:xfrm>
            <a:off x="727650" y="1239275"/>
            <a:ext cx="8024100" cy="39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00000"/>
                </a:solidFill>
                <a:latin typeface="Average"/>
                <a:ea typeface="Average"/>
                <a:cs typeface="Average"/>
                <a:sym typeface="Average"/>
              </a:rPr>
              <a:t>B.   </a:t>
            </a:r>
            <a:r>
              <a:rPr b="1" lang="en" sz="1200">
                <a:solidFill>
                  <a:srgbClr val="000000"/>
                </a:solidFill>
                <a:latin typeface="Average"/>
                <a:ea typeface="Average"/>
                <a:cs typeface="Average"/>
                <a:sym typeface="Average"/>
              </a:rPr>
              <a:t>ULAs With δ &gt; λ/2</a:t>
            </a:r>
            <a:endParaRPr b="1" sz="1200">
              <a:solidFill>
                <a:srgbClr val="000000"/>
              </a:solidFill>
              <a:latin typeface="Average"/>
              <a:ea typeface="Average"/>
              <a:cs typeface="Average"/>
              <a:sym typeface="Average"/>
            </a:endParaRPr>
          </a:p>
          <a:p>
            <a:pPr indent="0" lvl="0" marL="0" rtl="0" algn="l">
              <a:spcBef>
                <a:spcPts val="0"/>
              </a:spcBef>
              <a:spcAft>
                <a:spcPts val="0"/>
              </a:spcAft>
              <a:buNone/>
            </a:pPr>
            <a:r>
              <a:rPr lang="en" sz="1200">
                <a:solidFill>
                  <a:srgbClr val="000000"/>
                </a:solidFill>
                <a:latin typeface="Average"/>
                <a:ea typeface="Average"/>
                <a:cs typeface="Average"/>
                <a:sym typeface="Average"/>
              </a:rPr>
              <a:t>First, find p for a ULA with δ = λ. Then, we give an expression for ULAs with any δ &gt; λ/2. </a:t>
            </a:r>
            <a:endParaRPr sz="1200">
              <a:solidFill>
                <a:srgbClr val="000000"/>
              </a:solidFill>
              <a:latin typeface="Average"/>
              <a:ea typeface="Average"/>
              <a:cs typeface="Average"/>
              <a:sym typeface="Average"/>
            </a:endParaRPr>
          </a:p>
          <a:p>
            <a:pPr indent="0" lvl="0" marL="0" rtl="0" algn="l">
              <a:spcBef>
                <a:spcPts val="0"/>
              </a:spcBef>
              <a:spcAft>
                <a:spcPts val="0"/>
              </a:spcAft>
              <a:buNone/>
            </a:pPr>
            <a:r>
              <a:rPr lang="en" sz="1200">
                <a:solidFill>
                  <a:srgbClr val="000000"/>
                </a:solidFill>
                <a:latin typeface="Average"/>
                <a:ea typeface="Average"/>
                <a:cs typeface="Average"/>
                <a:sym typeface="Average"/>
              </a:rPr>
              <a:t>In Fig. 3, |ρ| = fλ(ψ) is shown for a ULA of M = 10 antennas. The shaded areas show when user 1 and user 2 become correlated with a given ρo. </a:t>
            </a:r>
            <a:endParaRPr sz="1200">
              <a:solidFill>
                <a:srgbClr val="000000"/>
              </a:solidFill>
              <a:latin typeface="Average"/>
              <a:ea typeface="Average"/>
              <a:cs typeface="Average"/>
              <a:sym typeface="Average"/>
            </a:endParaRPr>
          </a:p>
          <a:p>
            <a:pPr indent="0" lvl="0" marL="0" rtl="0" algn="l">
              <a:spcBef>
                <a:spcPts val="0"/>
              </a:spcBef>
              <a:spcAft>
                <a:spcPts val="0"/>
              </a:spcAft>
              <a:buNone/>
            </a:pPr>
            <a:r>
              <a:rPr lang="en" sz="1200">
                <a:solidFill>
                  <a:srgbClr val="000000"/>
                </a:solidFill>
                <a:latin typeface="Average"/>
                <a:ea typeface="Average"/>
                <a:cs typeface="Average"/>
                <a:sym typeface="Average"/>
              </a:rPr>
              <a:t>The probability p is found by:</a:t>
            </a:r>
            <a:endParaRPr sz="1200">
              <a:solidFill>
                <a:srgbClr val="000000"/>
              </a:solidFill>
              <a:latin typeface="Average"/>
              <a:ea typeface="Average"/>
              <a:cs typeface="Average"/>
              <a:sym typeface="Average"/>
            </a:endParaRPr>
          </a:p>
          <a:p>
            <a:pPr indent="0" lvl="0" marL="0" rtl="0" algn="l">
              <a:spcBef>
                <a:spcPts val="0"/>
              </a:spcBef>
              <a:spcAft>
                <a:spcPts val="0"/>
              </a:spcAft>
              <a:buNone/>
            </a:pPr>
            <a:r>
              <a:t/>
            </a:r>
            <a:endParaRPr sz="1200">
              <a:solidFill>
                <a:srgbClr val="000000"/>
              </a:solidFill>
              <a:latin typeface="Average"/>
              <a:ea typeface="Average"/>
              <a:cs typeface="Average"/>
              <a:sym typeface="Average"/>
            </a:endParaRPr>
          </a:p>
          <a:p>
            <a:pPr indent="0" lvl="0" marL="0" rtl="0" algn="l">
              <a:spcBef>
                <a:spcPts val="0"/>
              </a:spcBef>
              <a:spcAft>
                <a:spcPts val="0"/>
              </a:spcAft>
              <a:buNone/>
            </a:pPr>
            <a:r>
              <a:t/>
            </a:r>
            <a:endParaRPr sz="1200">
              <a:solidFill>
                <a:srgbClr val="000000"/>
              </a:solidFill>
              <a:latin typeface="Average"/>
              <a:ea typeface="Average"/>
              <a:cs typeface="Average"/>
              <a:sym typeface="Average"/>
            </a:endParaRPr>
          </a:p>
          <a:p>
            <a:pPr indent="0" lvl="0" marL="0" rtl="0" algn="l">
              <a:spcBef>
                <a:spcPts val="0"/>
              </a:spcBef>
              <a:spcAft>
                <a:spcPts val="0"/>
              </a:spcAft>
              <a:buNone/>
            </a:pPr>
            <a:r>
              <a:t/>
            </a:r>
            <a:endParaRPr sz="1200">
              <a:solidFill>
                <a:srgbClr val="000000"/>
              </a:solidFill>
              <a:latin typeface="Average"/>
              <a:ea typeface="Average"/>
              <a:cs typeface="Average"/>
              <a:sym typeface="Average"/>
            </a:endParaRPr>
          </a:p>
          <a:p>
            <a:pPr indent="0" lvl="0" marL="0" rtl="0" algn="l">
              <a:spcBef>
                <a:spcPts val="0"/>
              </a:spcBef>
              <a:spcAft>
                <a:spcPts val="0"/>
              </a:spcAft>
              <a:buNone/>
            </a:pPr>
            <a:r>
              <a:t/>
            </a:r>
            <a:endParaRPr sz="1200">
              <a:solidFill>
                <a:srgbClr val="000000"/>
              </a:solidFill>
              <a:latin typeface="Average"/>
              <a:ea typeface="Average"/>
              <a:cs typeface="Average"/>
              <a:sym typeface="Average"/>
            </a:endParaRPr>
          </a:p>
          <a:p>
            <a:pPr indent="0" lvl="0" marL="0" rtl="0" algn="l">
              <a:spcBef>
                <a:spcPts val="0"/>
              </a:spcBef>
              <a:spcAft>
                <a:spcPts val="0"/>
              </a:spcAft>
              <a:buNone/>
            </a:pPr>
            <a:r>
              <a:rPr lang="en" sz="1200">
                <a:solidFill>
                  <a:srgbClr val="000000"/>
                </a:solidFill>
                <a:latin typeface="Average"/>
                <a:ea typeface="Average"/>
                <a:cs typeface="Average"/>
                <a:sym typeface="Average"/>
              </a:rPr>
              <a:t> For a ULA with δ &gt; λ/2, p for a given ρo is found by:</a:t>
            </a:r>
            <a:endParaRPr sz="1200">
              <a:solidFill>
                <a:srgbClr val="000000"/>
              </a:solidFill>
              <a:latin typeface="Average"/>
              <a:ea typeface="Average"/>
              <a:cs typeface="Average"/>
              <a:sym typeface="Average"/>
            </a:endParaRPr>
          </a:p>
          <a:p>
            <a:pPr indent="0" lvl="0" marL="0" rtl="0" algn="l">
              <a:spcBef>
                <a:spcPts val="0"/>
              </a:spcBef>
              <a:spcAft>
                <a:spcPts val="0"/>
              </a:spcAft>
              <a:buNone/>
            </a:pPr>
            <a:r>
              <a:t/>
            </a:r>
            <a:endParaRPr sz="1200">
              <a:solidFill>
                <a:srgbClr val="000000"/>
              </a:solidFill>
              <a:latin typeface="Average"/>
              <a:ea typeface="Average"/>
              <a:cs typeface="Average"/>
              <a:sym typeface="Average"/>
            </a:endParaRPr>
          </a:p>
          <a:p>
            <a:pPr indent="0" lvl="0" marL="0" rtl="0" algn="l">
              <a:spcBef>
                <a:spcPts val="0"/>
              </a:spcBef>
              <a:spcAft>
                <a:spcPts val="0"/>
              </a:spcAft>
              <a:buNone/>
            </a:pPr>
            <a:r>
              <a:t/>
            </a:r>
            <a:endParaRPr sz="1200">
              <a:solidFill>
                <a:srgbClr val="000000"/>
              </a:solidFill>
              <a:latin typeface="Average"/>
              <a:ea typeface="Average"/>
              <a:cs typeface="Average"/>
              <a:sym typeface="Average"/>
            </a:endParaRPr>
          </a:p>
          <a:p>
            <a:pPr indent="0" lvl="0" marL="0" rtl="0" algn="l">
              <a:spcBef>
                <a:spcPts val="0"/>
              </a:spcBef>
              <a:spcAft>
                <a:spcPts val="0"/>
              </a:spcAft>
              <a:buNone/>
            </a:pPr>
            <a:r>
              <a:t/>
            </a:r>
            <a:endParaRPr sz="1200">
              <a:solidFill>
                <a:srgbClr val="000000"/>
              </a:solidFill>
              <a:latin typeface="Average"/>
              <a:ea typeface="Average"/>
              <a:cs typeface="Average"/>
              <a:sym typeface="Average"/>
            </a:endParaRPr>
          </a:p>
          <a:p>
            <a:pPr indent="0" lvl="0" marL="0" rtl="0" algn="l">
              <a:spcBef>
                <a:spcPts val="0"/>
              </a:spcBef>
              <a:spcAft>
                <a:spcPts val="0"/>
              </a:spcAft>
              <a:buNone/>
            </a:pPr>
            <a:r>
              <a:t/>
            </a:r>
            <a:endParaRPr sz="1200">
              <a:solidFill>
                <a:srgbClr val="000000"/>
              </a:solidFill>
              <a:latin typeface="Average"/>
              <a:ea typeface="Average"/>
              <a:cs typeface="Average"/>
              <a:sym typeface="Average"/>
            </a:endParaRPr>
          </a:p>
          <a:p>
            <a:pPr indent="0" lvl="0" marL="0" rtl="0" algn="l">
              <a:spcBef>
                <a:spcPts val="0"/>
              </a:spcBef>
              <a:spcAft>
                <a:spcPts val="0"/>
              </a:spcAft>
              <a:buNone/>
            </a:pPr>
            <a:r>
              <a:t/>
            </a:r>
            <a:endParaRPr sz="1200">
              <a:solidFill>
                <a:srgbClr val="000000"/>
              </a:solidFill>
              <a:latin typeface="Average"/>
              <a:ea typeface="Average"/>
              <a:cs typeface="Average"/>
              <a:sym typeface="Average"/>
            </a:endParaRPr>
          </a:p>
        </p:txBody>
      </p:sp>
      <p:pic>
        <p:nvPicPr>
          <p:cNvPr id="256" name="Google Shape;256;p34"/>
          <p:cNvPicPr preferRelativeResize="0"/>
          <p:nvPr/>
        </p:nvPicPr>
        <p:blipFill>
          <a:blip r:embed="rId3">
            <a:alphaModFix/>
          </a:blip>
          <a:stretch>
            <a:fillRect/>
          </a:stretch>
        </p:blipFill>
        <p:spPr>
          <a:xfrm>
            <a:off x="837275" y="2363375"/>
            <a:ext cx="3483650" cy="700050"/>
          </a:xfrm>
          <a:prstGeom prst="rect">
            <a:avLst/>
          </a:prstGeom>
          <a:noFill/>
          <a:ln>
            <a:noFill/>
          </a:ln>
        </p:spPr>
      </p:pic>
      <p:pic>
        <p:nvPicPr>
          <p:cNvPr id="257" name="Google Shape;257;p34"/>
          <p:cNvPicPr preferRelativeResize="0"/>
          <p:nvPr/>
        </p:nvPicPr>
        <p:blipFill>
          <a:blip r:embed="rId4">
            <a:alphaModFix/>
          </a:blip>
          <a:stretch>
            <a:fillRect/>
          </a:stretch>
        </p:blipFill>
        <p:spPr>
          <a:xfrm>
            <a:off x="782462" y="3463557"/>
            <a:ext cx="3593275" cy="802593"/>
          </a:xfrm>
          <a:prstGeom prst="rect">
            <a:avLst/>
          </a:prstGeom>
          <a:noFill/>
          <a:ln>
            <a:noFill/>
          </a:ln>
        </p:spPr>
      </p:pic>
      <p:pic>
        <p:nvPicPr>
          <p:cNvPr id="258" name="Google Shape;258;p34"/>
          <p:cNvPicPr preferRelativeResize="0"/>
          <p:nvPr/>
        </p:nvPicPr>
        <p:blipFill>
          <a:blip r:embed="rId5">
            <a:alphaModFix/>
          </a:blip>
          <a:stretch>
            <a:fillRect/>
          </a:stretch>
        </p:blipFill>
        <p:spPr>
          <a:xfrm>
            <a:off x="4859600" y="1930175"/>
            <a:ext cx="4284401" cy="3213301"/>
          </a:xfrm>
          <a:prstGeom prst="rect">
            <a:avLst/>
          </a:prstGeom>
          <a:noFill/>
          <a:ln>
            <a:noFill/>
          </a:ln>
        </p:spPr>
      </p:pic>
      <p:sp>
        <p:nvSpPr>
          <p:cNvPr id="259" name="Google Shape;259;p34"/>
          <p:cNvSpPr txBox="1"/>
          <p:nvPr/>
        </p:nvSpPr>
        <p:spPr>
          <a:xfrm>
            <a:off x="727650" y="4247275"/>
            <a:ext cx="4284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Average"/>
                <a:ea typeface="Average"/>
                <a:cs typeface="Average"/>
                <a:sym typeface="Average"/>
              </a:rPr>
              <a:t>where n is the number of areas where ψ &gt; 0 and ρ&gt;ρo excluding the area corresponds to α0. For instance, n = 2 for δ = λ. We numerically evaluate integrals to find α0 and αi to find p, same as the analysis done for λ/2.</a:t>
            </a:r>
            <a:endParaRPr sz="1200">
              <a:latin typeface="Average"/>
              <a:ea typeface="Average"/>
              <a:cs typeface="Average"/>
              <a:sym typeface="Averag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5"/>
          <p:cNvSpPr txBox="1"/>
          <p:nvPr>
            <p:ph type="title"/>
          </p:nvPr>
        </p:nvSpPr>
        <p:spPr>
          <a:xfrm>
            <a:off x="727650" y="644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Probability Analysis</a:t>
            </a:r>
            <a:endParaRPr>
              <a:solidFill>
                <a:srgbClr val="000000"/>
              </a:solidFill>
            </a:endParaRPr>
          </a:p>
        </p:txBody>
      </p:sp>
      <p:sp>
        <p:nvSpPr>
          <p:cNvPr id="265" name="Google Shape;265;p35"/>
          <p:cNvSpPr txBox="1"/>
          <p:nvPr>
            <p:ph idx="1" type="body"/>
          </p:nvPr>
        </p:nvSpPr>
        <p:spPr>
          <a:xfrm>
            <a:off x="727650" y="1250225"/>
            <a:ext cx="5030100" cy="268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Average"/>
                <a:ea typeface="Average"/>
                <a:cs typeface="Average"/>
                <a:sym typeface="Average"/>
              </a:rPr>
              <a:t>In the figure, p is shown as a function of δ/λ for: M = 64 for δ ≤ 2.5λ, for a FoV of (0, π). </a:t>
            </a:r>
            <a:endParaRPr sz="1200">
              <a:solidFill>
                <a:srgbClr val="000000"/>
              </a:solidFill>
              <a:latin typeface="Average"/>
              <a:ea typeface="Average"/>
              <a:cs typeface="Average"/>
              <a:sym typeface="Average"/>
            </a:endParaRPr>
          </a:p>
          <a:p>
            <a:pPr indent="0" lvl="0" marL="0" rtl="0" algn="l">
              <a:spcBef>
                <a:spcPts val="1200"/>
              </a:spcBef>
              <a:spcAft>
                <a:spcPts val="0"/>
              </a:spcAft>
              <a:buNone/>
            </a:pPr>
            <a:r>
              <a:rPr lang="en" sz="1200">
                <a:solidFill>
                  <a:srgbClr val="000000"/>
                </a:solidFill>
                <a:latin typeface="Average"/>
                <a:ea typeface="Average"/>
                <a:cs typeface="Average"/>
                <a:sym typeface="Average"/>
              </a:rPr>
              <a:t>δ shows the inter-element spacing with minimum p, and there are three local minima as shown by colored circles δn1 , δn2 , and δn3 . By increasing δ, p is continuously increasing and then decreasing with decaying behavior. </a:t>
            </a:r>
            <a:endParaRPr sz="1200">
              <a:solidFill>
                <a:srgbClr val="000000"/>
              </a:solidFill>
              <a:latin typeface="Average"/>
              <a:ea typeface="Average"/>
              <a:cs typeface="Average"/>
              <a:sym typeface="Average"/>
            </a:endParaRPr>
          </a:p>
          <a:p>
            <a:pPr indent="0" lvl="0" marL="0" rtl="0" algn="l">
              <a:spcBef>
                <a:spcPts val="1200"/>
              </a:spcBef>
              <a:spcAft>
                <a:spcPts val="0"/>
              </a:spcAft>
              <a:buNone/>
            </a:pPr>
            <a:r>
              <a:rPr lang="en" sz="1200">
                <a:solidFill>
                  <a:srgbClr val="000000"/>
                </a:solidFill>
                <a:latin typeface="Average"/>
                <a:ea typeface="Average"/>
                <a:cs typeface="Average"/>
                <a:sym typeface="Average"/>
              </a:rPr>
              <a:t>There are two reasons for explaining this behavior:</a:t>
            </a:r>
            <a:endParaRPr sz="1200">
              <a:solidFill>
                <a:srgbClr val="000000"/>
              </a:solidFill>
              <a:latin typeface="Average"/>
              <a:ea typeface="Average"/>
              <a:cs typeface="Average"/>
              <a:sym typeface="Average"/>
            </a:endParaRPr>
          </a:p>
          <a:p>
            <a:pPr indent="-304800" lvl="0" marL="457200" rtl="0" algn="l">
              <a:spcBef>
                <a:spcPts val="1200"/>
              </a:spcBef>
              <a:spcAft>
                <a:spcPts val="0"/>
              </a:spcAft>
              <a:buClr>
                <a:srgbClr val="000000"/>
              </a:buClr>
              <a:buSzPts val="1200"/>
              <a:buFont typeface="Average"/>
              <a:buAutoNum type="arabicPeriod"/>
            </a:pPr>
            <a:r>
              <a:rPr lang="en" sz="1200">
                <a:solidFill>
                  <a:srgbClr val="000000"/>
                </a:solidFill>
                <a:latin typeface="Average"/>
                <a:ea typeface="Average"/>
                <a:cs typeface="Average"/>
                <a:sym typeface="Average"/>
              </a:rPr>
              <a:t>By increasing δ, the angular resolution of the array is improved which decreases p.</a:t>
            </a:r>
            <a:endParaRPr sz="1200">
              <a:solidFill>
                <a:srgbClr val="000000"/>
              </a:solidFill>
              <a:latin typeface="Average"/>
              <a:ea typeface="Average"/>
              <a:cs typeface="Average"/>
              <a:sym typeface="Average"/>
            </a:endParaRPr>
          </a:p>
          <a:p>
            <a:pPr indent="-304800" lvl="0" marL="457200" rtl="0" algn="l">
              <a:spcBef>
                <a:spcPts val="0"/>
              </a:spcBef>
              <a:spcAft>
                <a:spcPts val="0"/>
              </a:spcAft>
              <a:buClr>
                <a:srgbClr val="000000"/>
              </a:buClr>
              <a:buSzPts val="1200"/>
              <a:buFont typeface="Average"/>
              <a:buAutoNum type="arabicPeriod"/>
            </a:pPr>
            <a:r>
              <a:rPr lang="en" sz="1200">
                <a:solidFill>
                  <a:srgbClr val="000000"/>
                </a:solidFill>
                <a:latin typeface="Average"/>
                <a:ea typeface="Average"/>
                <a:cs typeface="Average"/>
                <a:sym typeface="Average"/>
              </a:rPr>
              <a:t>By increasing δ, the grating lobes (the peaks correspond to αi, i = 0, see Fig. 3) gradually appear in the FoV, which increases p. </a:t>
            </a:r>
            <a:endParaRPr sz="1200">
              <a:solidFill>
                <a:srgbClr val="000000"/>
              </a:solidFill>
              <a:latin typeface="Average"/>
              <a:ea typeface="Average"/>
              <a:cs typeface="Average"/>
              <a:sym typeface="Average"/>
            </a:endParaRPr>
          </a:p>
        </p:txBody>
      </p:sp>
      <p:pic>
        <p:nvPicPr>
          <p:cNvPr id="266" name="Google Shape;266;p35"/>
          <p:cNvPicPr preferRelativeResize="0"/>
          <p:nvPr/>
        </p:nvPicPr>
        <p:blipFill rotWithShape="1">
          <a:blip r:embed="rId3">
            <a:alphaModFix/>
          </a:blip>
          <a:srcRect b="0" l="-2579" r="8079" t="0"/>
          <a:stretch/>
        </p:blipFill>
        <p:spPr>
          <a:xfrm>
            <a:off x="5581200" y="1250225"/>
            <a:ext cx="3562801" cy="2900625"/>
          </a:xfrm>
          <a:prstGeom prst="rect">
            <a:avLst/>
          </a:prstGeom>
          <a:noFill/>
          <a:ln>
            <a:noFill/>
          </a:ln>
        </p:spPr>
      </p:pic>
      <p:sp>
        <p:nvSpPr>
          <p:cNvPr id="267" name="Google Shape;267;p35"/>
          <p:cNvSpPr txBox="1"/>
          <p:nvPr/>
        </p:nvSpPr>
        <p:spPr>
          <a:xfrm>
            <a:off x="727650" y="4150850"/>
            <a:ext cx="8310600" cy="1403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latin typeface="Average"/>
                <a:ea typeface="Average"/>
                <a:cs typeface="Average"/>
                <a:sym typeface="Average"/>
              </a:rPr>
              <a:t>Due to the first reason, p should decrease, and due to the second reason, p should increase. As can be seen, we see a more decrease in p, which shows that increasing the angular resolvability has a stronger effect on p than the grating lobes. Moreover, the effect of increasing the angular resolvability and the appearance of grating lobes is decaying as δ approaches 2.5λ. We further observe that in all the scenarios, p curves approach p = 1/M.</a:t>
            </a:r>
            <a:endParaRPr sz="1200">
              <a:latin typeface="Average"/>
              <a:ea typeface="Average"/>
              <a:cs typeface="Average"/>
              <a:sym typeface="Average"/>
            </a:endParaRPr>
          </a:p>
          <a:p>
            <a:pPr indent="0" lvl="0" marL="0" rtl="0" algn="l">
              <a:spcBef>
                <a:spcPts val="1200"/>
              </a:spcBef>
              <a:spcAft>
                <a:spcPts val="0"/>
              </a:spcAft>
              <a:buNone/>
            </a:pPr>
            <a:r>
              <a:t/>
            </a:r>
            <a:endParaRPr>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727650" y="644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Probability Analysis</a:t>
            </a:r>
            <a:endParaRPr>
              <a:solidFill>
                <a:srgbClr val="000000"/>
              </a:solidFill>
            </a:endParaRPr>
          </a:p>
        </p:txBody>
      </p:sp>
      <p:sp>
        <p:nvSpPr>
          <p:cNvPr id="273" name="Google Shape;273;p36"/>
          <p:cNvSpPr txBox="1"/>
          <p:nvPr>
            <p:ph idx="1" type="body"/>
          </p:nvPr>
        </p:nvSpPr>
        <p:spPr>
          <a:xfrm>
            <a:off x="727650" y="1239275"/>
            <a:ext cx="3844200" cy="39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Average"/>
                <a:ea typeface="Average"/>
                <a:cs typeface="Average"/>
                <a:sym typeface="Average"/>
              </a:rPr>
              <a:t>For a given M, we propose to use δ, which is the inter-element spacing with the minimum p. </a:t>
            </a:r>
            <a:endParaRPr sz="1400">
              <a:solidFill>
                <a:srgbClr val="000000"/>
              </a:solidFill>
              <a:latin typeface="Average"/>
              <a:ea typeface="Average"/>
              <a:cs typeface="Average"/>
              <a:sym typeface="Average"/>
            </a:endParaRPr>
          </a:p>
          <a:p>
            <a:pPr indent="0" lvl="0" marL="0" rtl="0" algn="l">
              <a:spcBef>
                <a:spcPts val="0"/>
              </a:spcBef>
              <a:spcAft>
                <a:spcPts val="0"/>
              </a:spcAft>
              <a:buNone/>
            </a:pPr>
            <a:r>
              <a:t/>
            </a:r>
            <a:endParaRPr sz="1400">
              <a:solidFill>
                <a:srgbClr val="000000"/>
              </a:solidFill>
              <a:latin typeface="Average"/>
              <a:ea typeface="Average"/>
              <a:cs typeface="Average"/>
              <a:sym typeface="Average"/>
            </a:endParaRPr>
          </a:p>
          <a:p>
            <a:pPr indent="0" lvl="0" marL="0" rtl="0" algn="l">
              <a:spcBef>
                <a:spcPts val="0"/>
              </a:spcBef>
              <a:spcAft>
                <a:spcPts val="0"/>
              </a:spcAft>
              <a:buNone/>
            </a:pPr>
            <a:r>
              <a:rPr lang="en" sz="1400">
                <a:solidFill>
                  <a:srgbClr val="000000"/>
                </a:solidFill>
                <a:latin typeface="Average"/>
                <a:ea typeface="Average"/>
                <a:cs typeface="Average"/>
                <a:sym typeface="Average"/>
              </a:rPr>
              <a:t>To reduce the aperture size, one can use δni , i = 1, 2, 3 instead of δ*. </a:t>
            </a:r>
            <a:endParaRPr sz="1400">
              <a:solidFill>
                <a:srgbClr val="000000"/>
              </a:solidFill>
              <a:latin typeface="Average"/>
              <a:ea typeface="Average"/>
              <a:cs typeface="Average"/>
              <a:sym typeface="Average"/>
            </a:endParaRPr>
          </a:p>
          <a:p>
            <a:pPr indent="0" lvl="0" marL="0" rtl="0" algn="l">
              <a:spcBef>
                <a:spcPts val="0"/>
              </a:spcBef>
              <a:spcAft>
                <a:spcPts val="0"/>
              </a:spcAft>
              <a:buNone/>
            </a:pPr>
            <a:r>
              <a:t/>
            </a:r>
            <a:endParaRPr sz="1400">
              <a:solidFill>
                <a:srgbClr val="000000"/>
              </a:solidFill>
              <a:latin typeface="Average"/>
              <a:ea typeface="Average"/>
              <a:cs typeface="Average"/>
              <a:sym typeface="Average"/>
            </a:endParaRPr>
          </a:p>
          <a:p>
            <a:pPr indent="0" lvl="0" marL="0" rtl="0" algn="l">
              <a:spcBef>
                <a:spcPts val="0"/>
              </a:spcBef>
              <a:spcAft>
                <a:spcPts val="0"/>
              </a:spcAft>
              <a:buNone/>
            </a:pPr>
            <a:r>
              <a:rPr lang="en" sz="1400">
                <a:solidFill>
                  <a:srgbClr val="000000"/>
                </a:solidFill>
                <a:latin typeface="Average"/>
                <a:ea typeface="Average"/>
                <a:cs typeface="Average"/>
                <a:sym typeface="Average"/>
              </a:rPr>
              <a:t>As stated earlier, this letter assumes a narrow-band communication system. However, the results in this plot can be used for multi sub-carriers systems. </a:t>
            </a:r>
            <a:endParaRPr sz="1400">
              <a:solidFill>
                <a:srgbClr val="000000"/>
              </a:solidFill>
              <a:latin typeface="Average"/>
              <a:ea typeface="Average"/>
              <a:cs typeface="Average"/>
              <a:sym typeface="Average"/>
            </a:endParaRPr>
          </a:p>
          <a:p>
            <a:pPr indent="0" lvl="0" marL="0" rtl="0" algn="l">
              <a:spcBef>
                <a:spcPts val="0"/>
              </a:spcBef>
              <a:spcAft>
                <a:spcPts val="0"/>
              </a:spcAft>
              <a:buNone/>
            </a:pPr>
            <a:r>
              <a:t/>
            </a:r>
            <a:endParaRPr sz="1400">
              <a:solidFill>
                <a:srgbClr val="000000"/>
              </a:solidFill>
              <a:latin typeface="Average"/>
              <a:ea typeface="Average"/>
              <a:cs typeface="Average"/>
              <a:sym typeface="Average"/>
            </a:endParaRPr>
          </a:p>
          <a:p>
            <a:pPr indent="0" lvl="0" marL="0" rtl="0" algn="l">
              <a:spcBef>
                <a:spcPts val="0"/>
              </a:spcBef>
              <a:spcAft>
                <a:spcPts val="0"/>
              </a:spcAft>
              <a:buNone/>
            </a:pPr>
            <a:r>
              <a:rPr lang="en" sz="1400">
                <a:solidFill>
                  <a:srgbClr val="000000"/>
                </a:solidFill>
                <a:latin typeface="Average"/>
                <a:ea typeface="Average"/>
                <a:cs typeface="Average"/>
                <a:sym typeface="Average"/>
              </a:rPr>
              <a:t>By choosing an appropriate spacing for the center sub-carrier, one can make p smaller than a threshold for all the sub-carriers.</a:t>
            </a:r>
            <a:endParaRPr sz="1400">
              <a:solidFill>
                <a:srgbClr val="000000"/>
              </a:solidFill>
              <a:latin typeface="Average"/>
              <a:ea typeface="Average"/>
              <a:cs typeface="Average"/>
              <a:sym typeface="Average"/>
            </a:endParaRPr>
          </a:p>
          <a:p>
            <a:pPr indent="0" lvl="0" marL="0" rtl="0" algn="l">
              <a:spcBef>
                <a:spcPts val="0"/>
              </a:spcBef>
              <a:spcAft>
                <a:spcPts val="0"/>
              </a:spcAft>
              <a:buNone/>
            </a:pPr>
            <a:r>
              <a:t/>
            </a:r>
            <a:endParaRPr sz="1400">
              <a:solidFill>
                <a:srgbClr val="000000"/>
              </a:solidFill>
              <a:latin typeface="Average"/>
              <a:ea typeface="Average"/>
              <a:cs typeface="Average"/>
              <a:sym typeface="Average"/>
            </a:endParaRPr>
          </a:p>
          <a:p>
            <a:pPr indent="0" lvl="0" marL="0" rtl="0" algn="l">
              <a:spcBef>
                <a:spcPts val="0"/>
              </a:spcBef>
              <a:spcAft>
                <a:spcPts val="0"/>
              </a:spcAft>
              <a:buNone/>
            </a:pPr>
            <a:r>
              <a:t/>
            </a:r>
            <a:endParaRPr sz="1400">
              <a:solidFill>
                <a:srgbClr val="000000"/>
              </a:solidFill>
              <a:latin typeface="Average"/>
              <a:ea typeface="Average"/>
              <a:cs typeface="Average"/>
              <a:sym typeface="Average"/>
            </a:endParaRPr>
          </a:p>
        </p:txBody>
      </p:sp>
      <p:pic>
        <p:nvPicPr>
          <p:cNvPr id="274" name="Google Shape;274;p36"/>
          <p:cNvPicPr preferRelativeResize="0"/>
          <p:nvPr/>
        </p:nvPicPr>
        <p:blipFill rotWithShape="1">
          <a:blip r:embed="rId3">
            <a:alphaModFix/>
          </a:blip>
          <a:srcRect b="0" l="-2579" r="8079" t="0"/>
          <a:stretch/>
        </p:blipFill>
        <p:spPr>
          <a:xfrm>
            <a:off x="4571850" y="1179525"/>
            <a:ext cx="4572150" cy="372237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7"/>
          <p:cNvSpPr txBox="1"/>
          <p:nvPr>
            <p:ph type="title"/>
          </p:nvPr>
        </p:nvSpPr>
        <p:spPr>
          <a:xfrm>
            <a:off x="727650" y="644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Simulation results</a:t>
            </a:r>
            <a:endParaRPr>
              <a:solidFill>
                <a:srgbClr val="000000"/>
              </a:solidFill>
            </a:endParaRPr>
          </a:p>
        </p:txBody>
      </p:sp>
      <p:sp>
        <p:nvSpPr>
          <p:cNvPr id="280" name="Google Shape;280;p37"/>
          <p:cNvSpPr txBox="1"/>
          <p:nvPr>
            <p:ph idx="1" type="body"/>
          </p:nvPr>
        </p:nvSpPr>
        <p:spPr>
          <a:xfrm>
            <a:off x="727650" y="1239275"/>
            <a:ext cx="7688700" cy="39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Average"/>
                <a:ea typeface="Average"/>
                <a:cs typeface="Average"/>
                <a:sym typeface="Average"/>
              </a:rPr>
              <a:t>The performance of ULAs using δn1 and δ* for more number of users is compared. </a:t>
            </a:r>
            <a:endParaRPr sz="1400">
              <a:solidFill>
                <a:srgbClr val="000000"/>
              </a:solidFill>
              <a:latin typeface="Average"/>
              <a:ea typeface="Average"/>
              <a:cs typeface="Average"/>
              <a:sym typeface="Average"/>
            </a:endParaRPr>
          </a:p>
          <a:p>
            <a:pPr indent="0" lvl="0" marL="0" rtl="0" algn="l">
              <a:spcBef>
                <a:spcPts val="1200"/>
              </a:spcBef>
              <a:spcAft>
                <a:spcPts val="0"/>
              </a:spcAft>
              <a:buNone/>
            </a:pPr>
            <a:r>
              <a:rPr lang="en" sz="1400">
                <a:solidFill>
                  <a:srgbClr val="000000"/>
                </a:solidFill>
                <a:latin typeface="Average"/>
                <a:ea typeface="Average"/>
                <a:cs typeface="Average"/>
                <a:sym typeface="Average"/>
              </a:rPr>
              <a:t>To study the worst-case scenarios, the users are assumed to be at the cell-edge (no shadowing), which is assumed to be at the far-field of the array. We compare the arrays qualitatively and quantitatively as follows:</a:t>
            </a:r>
            <a:endParaRPr sz="1400">
              <a:solidFill>
                <a:srgbClr val="000000"/>
              </a:solidFill>
              <a:latin typeface="Average"/>
              <a:ea typeface="Average"/>
              <a:cs typeface="Average"/>
              <a:sym typeface="Average"/>
            </a:endParaRPr>
          </a:p>
          <a:p>
            <a:pPr indent="-317500" lvl="0" marL="457200" rtl="0" algn="l">
              <a:spcBef>
                <a:spcPts val="1200"/>
              </a:spcBef>
              <a:spcAft>
                <a:spcPts val="0"/>
              </a:spcAft>
              <a:buClr>
                <a:srgbClr val="000000"/>
              </a:buClr>
              <a:buSzPts val="1400"/>
              <a:buFont typeface="Average"/>
              <a:buChar char="●"/>
            </a:pPr>
            <a:r>
              <a:rPr lang="en" sz="1400">
                <a:solidFill>
                  <a:srgbClr val="000000"/>
                </a:solidFill>
                <a:latin typeface="Average"/>
                <a:ea typeface="Average"/>
                <a:cs typeface="Average"/>
                <a:sym typeface="Average"/>
              </a:rPr>
              <a:t>First, qualitatively, for a given ρo, we compare the probability that at least there is one correlated pair of users as a function of the number of users for the three arrays. </a:t>
            </a:r>
            <a:endParaRPr sz="1400">
              <a:solidFill>
                <a:srgbClr val="000000"/>
              </a:solidFill>
              <a:latin typeface="Average"/>
              <a:ea typeface="Average"/>
              <a:cs typeface="Average"/>
              <a:sym typeface="Average"/>
            </a:endParaRPr>
          </a:p>
          <a:p>
            <a:pPr indent="-317500" lvl="0" marL="457200" rtl="0" algn="l">
              <a:spcBef>
                <a:spcPts val="0"/>
              </a:spcBef>
              <a:spcAft>
                <a:spcPts val="0"/>
              </a:spcAft>
              <a:buClr>
                <a:srgbClr val="000000"/>
              </a:buClr>
              <a:buSzPts val="1400"/>
              <a:buFont typeface="Average"/>
              <a:buChar char="●"/>
            </a:pPr>
            <a:r>
              <a:rPr lang="en" sz="1400">
                <a:solidFill>
                  <a:srgbClr val="000000"/>
                </a:solidFill>
                <a:latin typeface="Average"/>
                <a:ea typeface="Average"/>
                <a:cs typeface="Average"/>
                <a:sym typeface="Average"/>
              </a:rPr>
              <a:t>Second, </a:t>
            </a:r>
            <a:r>
              <a:rPr lang="en" sz="1400">
                <a:solidFill>
                  <a:srgbClr val="000000"/>
                </a:solidFill>
                <a:latin typeface="Average"/>
                <a:ea typeface="Average"/>
                <a:cs typeface="Average"/>
                <a:sym typeface="Average"/>
              </a:rPr>
              <a:t>quantitatively, we compare cumulative distribution function (CDF) of ZF sum-rates of the arrays.</a:t>
            </a:r>
            <a:endParaRPr sz="1400">
              <a:solidFill>
                <a:srgbClr val="000000"/>
              </a:solidFill>
              <a:latin typeface="Average"/>
              <a:ea typeface="Average"/>
              <a:cs typeface="Average"/>
              <a:sym typeface="Average"/>
            </a:endParaRPr>
          </a:p>
          <a:p>
            <a:pPr indent="0" lvl="0" marL="0" rtl="0" algn="l">
              <a:spcBef>
                <a:spcPts val="1200"/>
              </a:spcBef>
              <a:spcAft>
                <a:spcPts val="0"/>
              </a:spcAft>
              <a:buNone/>
            </a:pPr>
            <a:r>
              <a:rPr lang="en" sz="1400">
                <a:solidFill>
                  <a:srgbClr val="000000"/>
                </a:solidFill>
                <a:latin typeface="Average"/>
                <a:ea typeface="Average"/>
                <a:cs typeface="Average"/>
                <a:sym typeface="Average"/>
              </a:rPr>
              <a:t>T</a:t>
            </a:r>
            <a:r>
              <a:rPr lang="en" sz="1400">
                <a:solidFill>
                  <a:srgbClr val="000000"/>
                </a:solidFill>
                <a:latin typeface="Average"/>
                <a:ea typeface="Average"/>
                <a:cs typeface="Average"/>
                <a:sym typeface="Average"/>
              </a:rPr>
              <a:t>o show the effectiveness of the proposed ULA compared to half-wavelength ULA, simulation results are shown for two cases for a known linear precoder, i.e., ZF.</a:t>
            </a:r>
            <a:endParaRPr sz="1400">
              <a:solidFill>
                <a:srgbClr val="000000"/>
              </a:solidFill>
              <a:latin typeface="Average"/>
              <a:ea typeface="Average"/>
              <a:cs typeface="Average"/>
              <a:sym typeface="Average"/>
            </a:endParaRPr>
          </a:p>
          <a:p>
            <a:pPr indent="0" lvl="0" marL="0" rtl="0" algn="l">
              <a:spcBef>
                <a:spcPts val="0"/>
              </a:spcBef>
              <a:spcAft>
                <a:spcPts val="0"/>
              </a:spcAft>
              <a:buNone/>
            </a:pPr>
            <a:r>
              <a:t/>
            </a:r>
            <a:endParaRPr sz="1400">
              <a:solidFill>
                <a:srgbClr val="000000"/>
              </a:solidFill>
              <a:latin typeface="Average"/>
              <a:ea typeface="Average"/>
              <a:cs typeface="Average"/>
              <a:sym typeface="Average"/>
            </a:endParaRPr>
          </a:p>
          <a:p>
            <a:pPr indent="0" lvl="0" marL="0" rtl="0" algn="l">
              <a:spcBef>
                <a:spcPts val="0"/>
              </a:spcBef>
              <a:spcAft>
                <a:spcPts val="0"/>
              </a:spcAft>
              <a:buNone/>
            </a:pPr>
            <a:r>
              <a:rPr lang="en" sz="1400">
                <a:solidFill>
                  <a:srgbClr val="000000"/>
                </a:solidFill>
                <a:latin typeface="Average"/>
                <a:ea typeface="Average"/>
                <a:cs typeface="Average"/>
                <a:sym typeface="Average"/>
              </a:rPr>
              <a:t>The first is Probability vs K. </a:t>
            </a:r>
            <a:endParaRPr sz="1400">
              <a:solidFill>
                <a:srgbClr val="000000"/>
              </a:solidFill>
              <a:latin typeface="Average"/>
              <a:ea typeface="Average"/>
              <a:cs typeface="Average"/>
              <a:sym typeface="Average"/>
            </a:endParaRPr>
          </a:p>
          <a:p>
            <a:pPr indent="0" lvl="0" marL="0" rtl="0" algn="l">
              <a:spcBef>
                <a:spcPts val="0"/>
              </a:spcBef>
              <a:spcAft>
                <a:spcPts val="0"/>
              </a:spcAft>
              <a:buNone/>
            </a:pPr>
            <a:r>
              <a:rPr lang="en" sz="1400">
                <a:solidFill>
                  <a:srgbClr val="000000"/>
                </a:solidFill>
                <a:latin typeface="Average"/>
                <a:ea typeface="Average"/>
                <a:cs typeface="Average"/>
                <a:sym typeface="Average"/>
              </a:rPr>
              <a:t>The second is Cumulative Distribution Function vs Achievable sum-rate(bits/channel).</a:t>
            </a:r>
            <a:endParaRPr sz="1400">
              <a:solidFill>
                <a:srgbClr val="000000"/>
              </a:solidFill>
              <a:latin typeface="Average"/>
              <a:ea typeface="Average"/>
              <a:cs typeface="Average"/>
              <a:sym typeface="Average"/>
            </a:endParaRPr>
          </a:p>
          <a:p>
            <a:pPr indent="0" lvl="0" marL="0" rtl="0" algn="l">
              <a:spcBef>
                <a:spcPts val="0"/>
              </a:spcBef>
              <a:spcAft>
                <a:spcPts val="0"/>
              </a:spcAft>
              <a:buNone/>
            </a:pPr>
            <a:r>
              <a:t/>
            </a:r>
            <a:endParaRPr sz="1400">
              <a:solidFill>
                <a:srgbClr val="000000"/>
              </a:solidFill>
              <a:latin typeface="Average"/>
              <a:ea typeface="Average"/>
              <a:cs typeface="Average"/>
              <a:sym typeface="Average"/>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400">
              <a:solidFill>
                <a:srgbClr val="000000"/>
              </a:solidFill>
              <a:latin typeface="Average"/>
              <a:ea typeface="Average"/>
              <a:cs typeface="Average"/>
              <a:sym typeface="Average"/>
            </a:endParaRPr>
          </a:p>
          <a:p>
            <a:pPr indent="0" lvl="0" marL="0" rtl="0" algn="l">
              <a:spcBef>
                <a:spcPts val="1200"/>
              </a:spcBef>
              <a:spcAft>
                <a:spcPts val="1200"/>
              </a:spcAft>
              <a:buNone/>
            </a:pPr>
            <a:r>
              <a:t/>
            </a:r>
            <a:endParaRPr sz="1400">
              <a:solidFill>
                <a:srgbClr val="000000"/>
              </a:solidFill>
              <a:latin typeface="Average"/>
              <a:ea typeface="Average"/>
              <a:cs typeface="Average"/>
              <a:sym typeface="Averag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8"/>
          <p:cNvSpPr txBox="1"/>
          <p:nvPr>
            <p:ph type="title"/>
          </p:nvPr>
        </p:nvSpPr>
        <p:spPr>
          <a:xfrm>
            <a:off x="727650" y="644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Simulation results</a:t>
            </a:r>
            <a:endParaRPr>
              <a:solidFill>
                <a:srgbClr val="000000"/>
              </a:solidFill>
            </a:endParaRPr>
          </a:p>
        </p:txBody>
      </p:sp>
      <p:sp>
        <p:nvSpPr>
          <p:cNvPr id="286" name="Google Shape;286;p38"/>
          <p:cNvSpPr txBox="1"/>
          <p:nvPr>
            <p:ph idx="1" type="body"/>
          </p:nvPr>
        </p:nvSpPr>
        <p:spPr>
          <a:xfrm>
            <a:off x="727650" y="1239275"/>
            <a:ext cx="3626100" cy="39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Average"/>
                <a:ea typeface="Average"/>
                <a:cs typeface="Average"/>
                <a:sym typeface="Average"/>
              </a:rPr>
              <a:t>In the figure, for a ULA with M = 64 antennas, the probability that there is at least one pair of correlated users (ρo = 0.64) is shown as a function of the number of users K for δ = λ/2 (blue), δn1 (red), and δ* (black). </a:t>
            </a:r>
            <a:endParaRPr sz="1400">
              <a:solidFill>
                <a:srgbClr val="000000"/>
              </a:solidFill>
              <a:latin typeface="Average"/>
              <a:ea typeface="Average"/>
              <a:cs typeface="Average"/>
              <a:sym typeface="Average"/>
            </a:endParaRPr>
          </a:p>
          <a:p>
            <a:pPr indent="0" lvl="0" marL="0" rtl="0" algn="l">
              <a:spcBef>
                <a:spcPts val="1200"/>
              </a:spcBef>
              <a:spcAft>
                <a:spcPts val="0"/>
              </a:spcAft>
              <a:buNone/>
            </a:pPr>
            <a:r>
              <a:rPr lang="en" sz="1400">
                <a:solidFill>
                  <a:srgbClr val="000000"/>
                </a:solidFill>
                <a:latin typeface="Average"/>
                <a:ea typeface="Average"/>
                <a:cs typeface="Average"/>
                <a:sym typeface="Average"/>
              </a:rPr>
              <a:t>For a given number of users, the ULA with δ has a smaller probability compared to λ/2, which means it has a better ability to decorrelate the channel vectors of the users. </a:t>
            </a:r>
            <a:endParaRPr sz="1400">
              <a:solidFill>
                <a:srgbClr val="000000"/>
              </a:solidFill>
              <a:latin typeface="Average"/>
              <a:ea typeface="Average"/>
              <a:cs typeface="Average"/>
              <a:sym typeface="Average"/>
            </a:endParaRPr>
          </a:p>
          <a:p>
            <a:pPr indent="0" lvl="0" marL="0" rtl="0" algn="l">
              <a:spcBef>
                <a:spcPts val="1200"/>
              </a:spcBef>
              <a:spcAft>
                <a:spcPts val="1200"/>
              </a:spcAft>
              <a:buNone/>
            </a:pPr>
            <a:r>
              <a:rPr lang="en" sz="1400">
                <a:solidFill>
                  <a:srgbClr val="000000"/>
                </a:solidFill>
                <a:latin typeface="Average"/>
                <a:ea typeface="Average"/>
                <a:cs typeface="Average"/>
                <a:sym typeface="Average"/>
              </a:rPr>
              <a:t>By using δn1 instead of δ*, we can reduce the aperture size, while the probability that there is at least one pair of correlated users is not that higher than that of δ*.</a:t>
            </a:r>
            <a:endParaRPr sz="1400">
              <a:solidFill>
                <a:srgbClr val="000000"/>
              </a:solidFill>
              <a:latin typeface="Average"/>
              <a:ea typeface="Average"/>
              <a:cs typeface="Average"/>
              <a:sym typeface="Average"/>
            </a:endParaRPr>
          </a:p>
        </p:txBody>
      </p:sp>
      <p:pic>
        <p:nvPicPr>
          <p:cNvPr id="287" name="Google Shape;287;p38"/>
          <p:cNvPicPr preferRelativeResize="0"/>
          <p:nvPr/>
        </p:nvPicPr>
        <p:blipFill>
          <a:blip r:embed="rId3">
            <a:alphaModFix/>
          </a:blip>
          <a:stretch>
            <a:fillRect/>
          </a:stretch>
        </p:blipFill>
        <p:spPr>
          <a:xfrm>
            <a:off x="4353750" y="1239275"/>
            <a:ext cx="4790250" cy="341910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9"/>
          <p:cNvSpPr txBox="1"/>
          <p:nvPr>
            <p:ph type="title"/>
          </p:nvPr>
        </p:nvSpPr>
        <p:spPr>
          <a:xfrm>
            <a:off x="727650" y="644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Simulation results</a:t>
            </a:r>
            <a:endParaRPr>
              <a:solidFill>
                <a:srgbClr val="000000"/>
              </a:solidFill>
            </a:endParaRPr>
          </a:p>
        </p:txBody>
      </p:sp>
      <p:sp>
        <p:nvSpPr>
          <p:cNvPr id="293" name="Google Shape;293;p39"/>
          <p:cNvSpPr txBox="1"/>
          <p:nvPr>
            <p:ph idx="1" type="body"/>
          </p:nvPr>
        </p:nvSpPr>
        <p:spPr>
          <a:xfrm>
            <a:off x="727650" y="1239275"/>
            <a:ext cx="3626100" cy="39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Average"/>
                <a:ea typeface="Average"/>
                <a:cs typeface="Average"/>
                <a:sym typeface="Average"/>
              </a:rPr>
              <a:t>In the figure, the CDF of ZF sum-rate is shown for the arrays with K = 6 and M = 64 in two different scenarios, where 100K realizations of users’ locations are drawn for each scenario. </a:t>
            </a:r>
            <a:endParaRPr sz="1400">
              <a:solidFill>
                <a:srgbClr val="000000"/>
              </a:solidFill>
              <a:latin typeface="Average"/>
              <a:ea typeface="Average"/>
              <a:cs typeface="Average"/>
              <a:sym typeface="Average"/>
            </a:endParaRPr>
          </a:p>
          <a:p>
            <a:pPr indent="0" lvl="0" marL="0" rtl="0" algn="l">
              <a:spcBef>
                <a:spcPts val="1200"/>
              </a:spcBef>
              <a:spcAft>
                <a:spcPts val="1200"/>
              </a:spcAft>
              <a:buNone/>
            </a:pPr>
            <a:r>
              <a:rPr lang="en" sz="1400">
                <a:solidFill>
                  <a:srgbClr val="000000"/>
                </a:solidFill>
                <a:latin typeface="Average"/>
                <a:ea typeface="Average"/>
                <a:cs typeface="Average"/>
                <a:sym typeface="Average"/>
              </a:rPr>
              <a:t>In the first scenario, no user is dropped (No Dropping), while in the second scenario one user is dropped (Drop 1 user) based on the dropping algorithm of the paper “Massive MIMO with max-min power control in line-of-sight propagation environment’’. </a:t>
            </a:r>
            <a:endParaRPr sz="1400">
              <a:solidFill>
                <a:srgbClr val="000000"/>
              </a:solidFill>
              <a:latin typeface="Average"/>
              <a:ea typeface="Average"/>
              <a:cs typeface="Average"/>
              <a:sym typeface="Average"/>
            </a:endParaRPr>
          </a:p>
        </p:txBody>
      </p:sp>
      <p:pic>
        <p:nvPicPr>
          <p:cNvPr id="294" name="Google Shape;294;p39"/>
          <p:cNvPicPr preferRelativeResize="0"/>
          <p:nvPr/>
        </p:nvPicPr>
        <p:blipFill>
          <a:blip r:embed="rId3">
            <a:alphaModFix/>
          </a:blip>
          <a:stretch>
            <a:fillRect/>
          </a:stretch>
        </p:blipFill>
        <p:spPr>
          <a:xfrm>
            <a:off x="4309875" y="1239275"/>
            <a:ext cx="4790250" cy="304980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0"/>
          <p:cNvSpPr txBox="1"/>
          <p:nvPr>
            <p:ph type="title"/>
          </p:nvPr>
        </p:nvSpPr>
        <p:spPr>
          <a:xfrm>
            <a:off x="727650" y="644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Simulation results</a:t>
            </a:r>
            <a:endParaRPr>
              <a:solidFill>
                <a:srgbClr val="000000"/>
              </a:solidFill>
            </a:endParaRPr>
          </a:p>
        </p:txBody>
      </p:sp>
      <p:sp>
        <p:nvSpPr>
          <p:cNvPr id="300" name="Google Shape;300;p40"/>
          <p:cNvSpPr txBox="1"/>
          <p:nvPr>
            <p:ph idx="1" type="body"/>
          </p:nvPr>
        </p:nvSpPr>
        <p:spPr>
          <a:xfrm>
            <a:off x="727650" y="1179525"/>
            <a:ext cx="4196400" cy="396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Average"/>
                <a:ea typeface="Average"/>
                <a:cs typeface="Average"/>
                <a:sym typeface="Average"/>
              </a:rPr>
              <a:t>The transmit power at the BS is fixed and is the same in both scenarios such that in the favorable propagation (FP) (when the users are mutually orthogonal), a sum-rate of 36 bits/channel use is achieved in the first scenario, and a sum-rate of 31.3 bits/channel use is achieved in the second scenario. When no user is dropped, by employing the proposed array (black), the 5th percentile sum-rate is improved significantly (9.90 bits/channel use) compared to that of the ULA with δ = λ/2 (blue). This improvement becomes 1.43 bits/channel use when 1 user is dropped. By dropping 1 user, the 5th percentile ZF sum-rate of all the arrays is improved significantly, which shows </a:t>
            </a:r>
            <a:r>
              <a:rPr b="1" lang="en" sz="1200">
                <a:solidFill>
                  <a:srgbClr val="000000"/>
                </a:solidFill>
                <a:latin typeface="Average"/>
                <a:ea typeface="Average"/>
                <a:cs typeface="Average"/>
                <a:sym typeface="Average"/>
              </a:rPr>
              <a:t>it is necessary to drop 1 user. </a:t>
            </a:r>
            <a:endParaRPr b="1" sz="1200">
              <a:solidFill>
                <a:srgbClr val="000000"/>
              </a:solidFill>
              <a:latin typeface="Average"/>
              <a:ea typeface="Average"/>
              <a:cs typeface="Average"/>
              <a:sym typeface="Average"/>
            </a:endParaRPr>
          </a:p>
          <a:p>
            <a:pPr indent="0" lvl="0" marL="0" rtl="0" algn="l">
              <a:spcBef>
                <a:spcPts val="1200"/>
              </a:spcBef>
              <a:spcAft>
                <a:spcPts val="0"/>
              </a:spcAft>
              <a:buNone/>
            </a:pPr>
            <a:r>
              <a:rPr lang="en" sz="1200">
                <a:solidFill>
                  <a:srgbClr val="000000"/>
                </a:solidFill>
                <a:latin typeface="Average"/>
                <a:ea typeface="Average"/>
                <a:cs typeface="Average"/>
                <a:sym typeface="Average"/>
              </a:rPr>
              <a:t>To reduce the aperture size, the array with δn1 (red) can be used instead of δ with a loss in performance, i.e., 3.30 bits/channel use loss in No Dropping scenario and 0.09 bits/channel use in Drop 1 user scenario.</a:t>
            </a:r>
            <a:endParaRPr sz="1200">
              <a:solidFill>
                <a:srgbClr val="000000"/>
              </a:solidFill>
              <a:latin typeface="Average"/>
              <a:ea typeface="Average"/>
              <a:cs typeface="Average"/>
              <a:sym typeface="Average"/>
            </a:endParaRPr>
          </a:p>
          <a:p>
            <a:pPr indent="0" lvl="0" marL="0" rtl="0" algn="l">
              <a:spcBef>
                <a:spcPts val="1200"/>
              </a:spcBef>
              <a:spcAft>
                <a:spcPts val="1200"/>
              </a:spcAft>
              <a:buNone/>
            </a:pPr>
            <a:r>
              <a:t/>
            </a:r>
            <a:endParaRPr sz="1200">
              <a:solidFill>
                <a:srgbClr val="000000"/>
              </a:solidFill>
              <a:latin typeface="Average"/>
              <a:ea typeface="Average"/>
              <a:cs typeface="Average"/>
              <a:sym typeface="Average"/>
            </a:endParaRPr>
          </a:p>
        </p:txBody>
      </p:sp>
      <p:pic>
        <p:nvPicPr>
          <p:cNvPr id="301" name="Google Shape;301;p40"/>
          <p:cNvPicPr preferRelativeResize="0"/>
          <p:nvPr/>
        </p:nvPicPr>
        <p:blipFill>
          <a:blip r:embed="rId3">
            <a:alphaModFix/>
          </a:blip>
          <a:stretch>
            <a:fillRect/>
          </a:stretch>
        </p:blipFill>
        <p:spPr>
          <a:xfrm>
            <a:off x="4924050" y="1318851"/>
            <a:ext cx="4219949" cy="268671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1"/>
          <p:cNvSpPr txBox="1"/>
          <p:nvPr>
            <p:ph type="title"/>
          </p:nvPr>
        </p:nvSpPr>
        <p:spPr>
          <a:xfrm>
            <a:off x="727650" y="644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Conclusion</a:t>
            </a:r>
            <a:endParaRPr>
              <a:solidFill>
                <a:srgbClr val="000000"/>
              </a:solidFill>
            </a:endParaRPr>
          </a:p>
        </p:txBody>
      </p:sp>
      <p:sp>
        <p:nvSpPr>
          <p:cNvPr id="307" name="Google Shape;307;p41"/>
          <p:cNvSpPr txBox="1"/>
          <p:nvPr>
            <p:ph idx="1" type="body"/>
          </p:nvPr>
        </p:nvSpPr>
        <p:spPr>
          <a:xfrm>
            <a:off x="727650" y="1179525"/>
            <a:ext cx="7688700" cy="396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rgbClr val="000000"/>
              </a:solidFill>
              <a:latin typeface="Average"/>
              <a:ea typeface="Average"/>
              <a:cs typeface="Average"/>
              <a:sym typeface="Average"/>
            </a:endParaRPr>
          </a:p>
          <a:p>
            <a:pPr indent="0" lvl="0" marL="0" rtl="0" algn="l">
              <a:spcBef>
                <a:spcPts val="0"/>
              </a:spcBef>
              <a:spcAft>
                <a:spcPts val="0"/>
              </a:spcAft>
              <a:buNone/>
            </a:pPr>
            <a:r>
              <a:rPr lang="en" sz="1400">
                <a:solidFill>
                  <a:srgbClr val="000000"/>
                </a:solidFill>
                <a:latin typeface="Average"/>
                <a:ea typeface="Average"/>
                <a:cs typeface="Average"/>
                <a:sym typeface="Average"/>
              </a:rPr>
              <a:t>In this letter, probability analysis was used to find an improved uniform linear array for LOS massive MIMO. For the case of two users, the proposed ULA has the minimum probability that the correlation of the users being above a given threshold.</a:t>
            </a:r>
            <a:endParaRPr sz="1400">
              <a:solidFill>
                <a:srgbClr val="000000"/>
              </a:solidFill>
              <a:latin typeface="Average"/>
              <a:ea typeface="Average"/>
              <a:cs typeface="Average"/>
              <a:sym typeface="Average"/>
            </a:endParaRPr>
          </a:p>
          <a:p>
            <a:pPr indent="0" lvl="0" marL="0" rtl="0" algn="l">
              <a:spcBef>
                <a:spcPts val="0"/>
              </a:spcBef>
              <a:spcAft>
                <a:spcPts val="0"/>
              </a:spcAft>
              <a:buNone/>
            </a:pPr>
            <a:r>
              <a:t/>
            </a:r>
            <a:endParaRPr sz="1400">
              <a:solidFill>
                <a:srgbClr val="000000"/>
              </a:solidFill>
              <a:latin typeface="Average"/>
              <a:ea typeface="Average"/>
              <a:cs typeface="Average"/>
              <a:sym typeface="Average"/>
            </a:endParaRPr>
          </a:p>
          <a:p>
            <a:pPr indent="0" lvl="0" marL="0" rtl="0" algn="l">
              <a:spcBef>
                <a:spcPts val="0"/>
              </a:spcBef>
              <a:spcAft>
                <a:spcPts val="0"/>
              </a:spcAft>
              <a:buNone/>
            </a:pPr>
            <a:r>
              <a:rPr lang="en" sz="1400">
                <a:solidFill>
                  <a:srgbClr val="000000"/>
                </a:solidFill>
                <a:latin typeface="Average"/>
                <a:ea typeface="Average"/>
                <a:cs typeface="Average"/>
                <a:sym typeface="Average"/>
              </a:rPr>
              <a:t>For more users, simulation results were presented for a known linear precoder, i.e., ZF to show the effectiveness of the proposed ULA compared to half-wavelength ULA.</a:t>
            </a:r>
            <a:endParaRPr sz="1400">
              <a:solidFill>
                <a:srgbClr val="000000"/>
              </a:solidFill>
              <a:latin typeface="Average"/>
              <a:ea typeface="Average"/>
              <a:cs typeface="Average"/>
              <a:sym typeface="Average"/>
            </a:endParaRPr>
          </a:p>
          <a:p>
            <a:pPr indent="0" lvl="0" marL="0" rtl="0" algn="l">
              <a:spcBef>
                <a:spcPts val="0"/>
              </a:spcBef>
              <a:spcAft>
                <a:spcPts val="0"/>
              </a:spcAft>
              <a:buNone/>
            </a:pPr>
            <a:r>
              <a:t/>
            </a:r>
            <a:endParaRPr sz="1400">
              <a:solidFill>
                <a:srgbClr val="000000"/>
              </a:solidFill>
              <a:latin typeface="Average"/>
              <a:ea typeface="Average"/>
              <a:cs typeface="Average"/>
              <a:sym typeface="Average"/>
            </a:endParaRPr>
          </a:p>
          <a:p>
            <a:pPr indent="0" lvl="0" marL="0" rtl="0" algn="l">
              <a:spcBef>
                <a:spcPts val="0"/>
              </a:spcBef>
              <a:spcAft>
                <a:spcPts val="0"/>
              </a:spcAft>
              <a:buNone/>
            </a:pPr>
            <a:r>
              <a:t/>
            </a:r>
            <a:endParaRPr sz="1400">
              <a:solidFill>
                <a:srgbClr val="000000"/>
              </a:solidFill>
              <a:latin typeface="Average"/>
              <a:ea typeface="Average"/>
              <a:cs typeface="Average"/>
              <a:sym typeface="Average"/>
            </a:endParaRPr>
          </a:p>
          <a:p>
            <a:pPr indent="0" lvl="0" marL="0" rtl="0" algn="l">
              <a:spcBef>
                <a:spcPts val="0"/>
              </a:spcBef>
              <a:spcAft>
                <a:spcPts val="0"/>
              </a:spcAft>
              <a:buNone/>
            </a:pPr>
            <a:r>
              <a:t/>
            </a:r>
            <a:endParaRPr sz="1400">
              <a:solidFill>
                <a:srgbClr val="000000"/>
              </a:solidFill>
              <a:latin typeface="Average"/>
              <a:ea typeface="Average"/>
              <a:cs typeface="Average"/>
              <a:sym typeface="Average"/>
            </a:endParaRPr>
          </a:p>
          <a:p>
            <a:pPr indent="0" lvl="0" marL="0" rtl="0" algn="l">
              <a:spcBef>
                <a:spcPts val="0"/>
              </a:spcBef>
              <a:spcAft>
                <a:spcPts val="0"/>
              </a:spcAft>
              <a:buNone/>
            </a:pPr>
            <a:r>
              <a:rPr i="1" lang="en" sz="2100">
                <a:solidFill>
                  <a:srgbClr val="000000"/>
                </a:solidFill>
                <a:latin typeface="Average"/>
                <a:ea typeface="Average"/>
                <a:cs typeface="Average"/>
                <a:sym typeface="Average"/>
              </a:rPr>
              <a:t>THANK YOU!</a:t>
            </a:r>
            <a:endParaRPr i="1" sz="2100">
              <a:solidFill>
                <a:srgbClr val="000000"/>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7650" y="1205950"/>
            <a:ext cx="7688700" cy="849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900">
                <a:solidFill>
                  <a:srgbClr val="000000"/>
                </a:solidFill>
                <a:latin typeface="Average"/>
                <a:ea typeface="Average"/>
                <a:cs typeface="Average"/>
                <a:sym typeface="Average"/>
              </a:rPr>
              <a:t>Title: </a:t>
            </a:r>
            <a:r>
              <a:rPr lang="en" sz="1900">
                <a:solidFill>
                  <a:srgbClr val="000000"/>
                </a:solidFill>
                <a:latin typeface="Average"/>
                <a:ea typeface="Average"/>
                <a:cs typeface="Average"/>
                <a:sym typeface="Average"/>
              </a:rPr>
              <a:t>Uniform Linear Arrays with Optimized Inter-Element Spacing for Line-of-Sight Massive MIMO</a:t>
            </a:r>
            <a:endParaRPr sz="1900">
              <a:solidFill>
                <a:srgbClr val="000000"/>
              </a:solidFill>
              <a:latin typeface="Average"/>
              <a:ea typeface="Average"/>
              <a:cs typeface="Average"/>
              <a:sym typeface="Average"/>
            </a:endParaRPr>
          </a:p>
        </p:txBody>
      </p:sp>
      <p:sp>
        <p:nvSpPr>
          <p:cNvPr id="99" name="Google Shape;99;p15"/>
          <p:cNvSpPr txBox="1"/>
          <p:nvPr>
            <p:ph idx="1" type="body"/>
          </p:nvPr>
        </p:nvSpPr>
        <p:spPr>
          <a:xfrm>
            <a:off x="729450" y="1963075"/>
            <a:ext cx="7688700" cy="318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Average"/>
                <a:ea typeface="Average"/>
                <a:cs typeface="Average"/>
                <a:sym typeface="Average"/>
              </a:rPr>
              <a:t>Keywords to be understood from title:</a:t>
            </a:r>
            <a:endParaRPr sz="1200">
              <a:solidFill>
                <a:srgbClr val="000000"/>
              </a:solidFill>
              <a:latin typeface="Average"/>
              <a:ea typeface="Average"/>
              <a:cs typeface="Average"/>
              <a:sym typeface="Average"/>
            </a:endParaRPr>
          </a:p>
          <a:p>
            <a:pPr indent="-304800" lvl="0" marL="457200" rtl="0" algn="l">
              <a:spcBef>
                <a:spcPts val="1200"/>
              </a:spcBef>
              <a:spcAft>
                <a:spcPts val="0"/>
              </a:spcAft>
              <a:buClr>
                <a:srgbClr val="000000"/>
              </a:buClr>
              <a:buSzPts val="1200"/>
              <a:buFont typeface="Average"/>
              <a:buChar char="●"/>
            </a:pPr>
            <a:r>
              <a:rPr lang="en" sz="1200">
                <a:solidFill>
                  <a:srgbClr val="000000"/>
                </a:solidFill>
                <a:latin typeface="Average"/>
                <a:ea typeface="Average"/>
                <a:cs typeface="Average"/>
                <a:sym typeface="Average"/>
              </a:rPr>
              <a:t>Massive MIMO</a:t>
            </a:r>
            <a:endParaRPr sz="1200">
              <a:solidFill>
                <a:srgbClr val="000000"/>
              </a:solidFill>
              <a:latin typeface="Average"/>
              <a:ea typeface="Average"/>
              <a:cs typeface="Average"/>
              <a:sym typeface="Average"/>
            </a:endParaRPr>
          </a:p>
          <a:p>
            <a:pPr indent="-304800" lvl="0" marL="457200" rtl="0" algn="l">
              <a:spcBef>
                <a:spcPts val="0"/>
              </a:spcBef>
              <a:spcAft>
                <a:spcPts val="0"/>
              </a:spcAft>
              <a:buClr>
                <a:srgbClr val="000000"/>
              </a:buClr>
              <a:buSzPts val="1200"/>
              <a:buFont typeface="Average"/>
              <a:buChar char="●"/>
            </a:pPr>
            <a:r>
              <a:rPr lang="en" sz="1200">
                <a:solidFill>
                  <a:srgbClr val="000000"/>
                </a:solidFill>
                <a:latin typeface="Average"/>
                <a:ea typeface="Average"/>
                <a:cs typeface="Average"/>
                <a:sym typeface="Average"/>
              </a:rPr>
              <a:t>Line-of-sight propagation</a:t>
            </a:r>
            <a:endParaRPr sz="1200">
              <a:solidFill>
                <a:srgbClr val="000000"/>
              </a:solidFill>
              <a:latin typeface="Average"/>
              <a:ea typeface="Average"/>
              <a:cs typeface="Average"/>
              <a:sym typeface="Average"/>
            </a:endParaRPr>
          </a:p>
          <a:p>
            <a:pPr indent="-304800" lvl="0" marL="457200" rtl="0" algn="l">
              <a:spcBef>
                <a:spcPts val="0"/>
              </a:spcBef>
              <a:spcAft>
                <a:spcPts val="0"/>
              </a:spcAft>
              <a:buClr>
                <a:srgbClr val="000000"/>
              </a:buClr>
              <a:buSzPts val="1200"/>
              <a:buFont typeface="Average"/>
              <a:buChar char="●"/>
            </a:pPr>
            <a:r>
              <a:rPr lang="en" sz="1200">
                <a:solidFill>
                  <a:srgbClr val="000000"/>
                </a:solidFill>
                <a:latin typeface="Average"/>
                <a:ea typeface="Average"/>
                <a:cs typeface="Average"/>
                <a:sym typeface="Average"/>
              </a:rPr>
              <a:t>Inter-Element Spacing in antenna array</a:t>
            </a:r>
            <a:endParaRPr sz="1200">
              <a:solidFill>
                <a:srgbClr val="000000"/>
              </a:solidFill>
              <a:latin typeface="Average"/>
              <a:ea typeface="Average"/>
              <a:cs typeface="Average"/>
              <a:sym typeface="Average"/>
            </a:endParaRPr>
          </a:p>
          <a:p>
            <a:pPr indent="-304800" lvl="0" marL="457200" rtl="0" algn="l">
              <a:spcBef>
                <a:spcPts val="0"/>
              </a:spcBef>
              <a:spcAft>
                <a:spcPts val="0"/>
              </a:spcAft>
              <a:buClr>
                <a:srgbClr val="000000"/>
              </a:buClr>
              <a:buSzPts val="1200"/>
              <a:buFont typeface="Average"/>
              <a:buChar char="●"/>
            </a:pPr>
            <a:r>
              <a:rPr lang="en" sz="1200">
                <a:solidFill>
                  <a:srgbClr val="000000"/>
                </a:solidFill>
                <a:latin typeface="Average"/>
                <a:ea typeface="Average"/>
                <a:cs typeface="Average"/>
                <a:sym typeface="Average"/>
              </a:rPr>
              <a:t>Uniform Linear Arrays</a:t>
            </a:r>
            <a:endParaRPr sz="1200">
              <a:solidFill>
                <a:srgbClr val="000000"/>
              </a:solidFill>
              <a:latin typeface="Average"/>
              <a:ea typeface="Average"/>
              <a:cs typeface="Average"/>
              <a:sym typeface="Average"/>
            </a:endParaRPr>
          </a:p>
          <a:p>
            <a:pPr indent="0" lvl="0" marL="0" rtl="0" algn="l">
              <a:spcBef>
                <a:spcPts val="1200"/>
              </a:spcBef>
              <a:spcAft>
                <a:spcPts val="0"/>
              </a:spcAft>
              <a:buNone/>
            </a:pPr>
            <a:r>
              <a:rPr lang="en" sz="1200">
                <a:solidFill>
                  <a:srgbClr val="000000"/>
                </a:solidFill>
                <a:latin typeface="Average"/>
                <a:ea typeface="Average"/>
                <a:cs typeface="Average"/>
                <a:sym typeface="Average"/>
              </a:rPr>
              <a:t>Next set of keywords that appeared in the paper, to be understood:</a:t>
            </a:r>
            <a:endParaRPr sz="1200">
              <a:solidFill>
                <a:srgbClr val="000000"/>
              </a:solidFill>
              <a:latin typeface="Average"/>
              <a:ea typeface="Average"/>
              <a:cs typeface="Average"/>
              <a:sym typeface="Average"/>
            </a:endParaRPr>
          </a:p>
          <a:p>
            <a:pPr indent="-304800" lvl="0" marL="457200" rtl="0" algn="l">
              <a:spcBef>
                <a:spcPts val="1200"/>
              </a:spcBef>
              <a:spcAft>
                <a:spcPts val="0"/>
              </a:spcAft>
              <a:buClr>
                <a:srgbClr val="000000"/>
              </a:buClr>
              <a:buSzPts val="1200"/>
              <a:buFont typeface="Average"/>
              <a:buChar char="●"/>
            </a:pPr>
            <a:r>
              <a:rPr lang="en" sz="1200">
                <a:solidFill>
                  <a:srgbClr val="000000"/>
                </a:solidFill>
                <a:latin typeface="Average"/>
                <a:ea typeface="Average"/>
                <a:cs typeface="Average"/>
                <a:sym typeface="Average"/>
              </a:rPr>
              <a:t>Max-min power control</a:t>
            </a:r>
            <a:endParaRPr sz="1200">
              <a:solidFill>
                <a:srgbClr val="000000"/>
              </a:solidFill>
              <a:latin typeface="Average"/>
              <a:ea typeface="Average"/>
              <a:cs typeface="Average"/>
              <a:sym typeface="Average"/>
            </a:endParaRPr>
          </a:p>
          <a:p>
            <a:pPr indent="-304800" lvl="0" marL="457200" rtl="0" algn="l">
              <a:spcBef>
                <a:spcPts val="0"/>
              </a:spcBef>
              <a:spcAft>
                <a:spcPts val="0"/>
              </a:spcAft>
              <a:buClr>
                <a:srgbClr val="000000"/>
              </a:buClr>
              <a:buSzPts val="1200"/>
              <a:buFont typeface="Average"/>
              <a:buChar char="●"/>
            </a:pPr>
            <a:r>
              <a:rPr lang="en" sz="1200">
                <a:solidFill>
                  <a:srgbClr val="000000"/>
                </a:solidFill>
                <a:latin typeface="Average"/>
                <a:ea typeface="Average"/>
                <a:cs typeface="Average"/>
                <a:sym typeface="Average"/>
              </a:rPr>
              <a:t>Sum-rate (bits/channel)</a:t>
            </a:r>
            <a:endParaRPr sz="1200">
              <a:solidFill>
                <a:srgbClr val="000000"/>
              </a:solidFill>
              <a:latin typeface="Average"/>
              <a:ea typeface="Average"/>
              <a:cs typeface="Average"/>
              <a:sym typeface="Average"/>
            </a:endParaRPr>
          </a:p>
          <a:p>
            <a:pPr indent="-304800" lvl="0" marL="457200" rtl="0" algn="l">
              <a:spcBef>
                <a:spcPts val="0"/>
              </a:spcBef>
              <a:spcAft>
                <a:spcPts val="0"/>
              </a:spcAft>
              <a:buClr>
                <a:srgbClr val="000000"/>
              </a:buClr>
              <a:buSzPts val="1200"/>
              <a:buFont typeface="Average"/>
              <a:buChar char="●"/>
            </a:pPr>
            <a:r>
              <a:rPr lang="en" sz="1200">
                <a:solidFill>
                  <a:srgbClr val="000000"/>
                </a:solidFill>
                <a:latin typeface="Average"/>
                <a:ea typeface="Average"/>
                <a:cs typeface="Average"/>
                <a:sym typeface="Average"/>
              </a:rPr>
              <a:t>Zero-forcing precoder</a:t>
            </a:r>
            <a:endParaRPr sz="1200">
              <a:solidFill>
                <a:srgbClr val="000000"/>
              </a:solidFill>
              <a:latin typeface="Average"/>
              <a:ea typeface="Average"/>
              <a:cs typeface="Average"/>
              <a:sym typeface="Average"/>
            </a:endParaRPr>
          </a:p>
          <a:p>
            <a:pPr indent="-304800" lvl="0" marL="457200" rtl="0" algn="l">
              <a:spcBef>
                <a:spcPts val="0"/>
              </a:spcBef>
              <a:spcAft>
                <a:spcPts val="0"/>
              </a:spcAft>
              <a:buClr>
                <a:srgbClr val="000000"/>
              </a:buClr>
              <a:buSzPts val="1200"/>
              <a:buFont typeface="Average"/>
              <a:buChar char="●"/>
            </a:pPr>
            <a:r>
              <a:rPr lang="en" sz="1200">
                <a:solidFill>
                  <a:srgbClr val="000000"/>
                </a:solidFill>
                <a:latin typeface="Average"/>
                <a:ea typeface="Average"/>
                <a:cs typeface="Average"/>
                <a:sym typeface="Average"/>
              </a:rPr>
              <a:t>Beamforming</a:t>
            </a:r>
            <a:endParaRPr sz="1200">
              <a:solidFill>
                <a:srgbClr val="000000"/>
              </a:solidFill>
              <a:latin typeface="Average"/>
              <a:ea typeface="Average"/>
              <a:cs typeface="Average"/>
              <a:sym typeface="Average"/>
            </a:endParaRPr>
          </a:p>
          <a:p>
            <a:pPr indent="0" lvl="0" marL="0" rtl="0" algn="l">
              <a:spcBef>
                <a:spcPts val="1200"/>
              </a:spcBef>
              <a:spcAft>
                <a:spcPts val="1200"/>
              </a:spcAft>
              <a:buNone/>
            </a:pPr>
            <a:r>
              <a:t/>
            </a:r>
            <a:endParaRPr sz="1200">
              <a:solidFill>
                <a:srgbClr val="000000"/>
              </a:solidFill>
              <a:latin typeface="Average"/>
              <a:ea typeface="Average"/>
              <a:cs typeface="Average"/>
              <a:sym typeface="Average"/>
            </a:endParaRPr>
          </a:p>
        </p:txBody>
      </p:sp>
      <p:sp>
        <p:nvSpPr>
          <p:cNvPr id="100" name="Google Shape;100;p15"/>
          <p:cNvSpPr txBox="1"/>
          <p:nvPr>
            <p:ph type="title"/>
          </p:nvPr>
        </p:nvSpPr>
        <p:spPr>
          <a:xfrm>
            <a:off x="727650" y="670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IEEE Paper understanding</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7650" y="644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MIMO and Massive MIMO</a:t>
            </a:r>
            <a:endParaRPr>
              <a:solidFill>
                <a:srgbClr val="000000"/>
              </a:solidFill>
            </a:endParaRPr>
          </a:p>
        </p:txBody>
      </p:sp>
      <p:sp>
        <p:nvSpPr>
          <p:cNvPr id="106" name="Google Shape;106;p16"/>
          <p:cNvSpPr txBox="1"/>
          <p:nvPr>
            <p:ph idx="1" type="body"/>
          </p:nvPr>
        </p:nvSpPr>
        <p:spPr>
          <a:xfrm>
            <a:off x="727650" y="1242900"/>
            <a:ext cx="7688700" cy="39006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sz="1500">
                <a:solidFill>
                  <a:srgbClr val="000000"/>
                </a:solidFill>
                <a:latin typeface="Average"/>
                <a:ea typeface="Average"/>
                <a:cs typeface="Average"/>
                <a:sym typeface="Average"/>
              </a:rPr>
              <a:t>MIMO stands for ‘Multiple-Input Multiple-Output’.</a:t>
            </a:r>
            <a:endParaRPr sz="1500">
              <a:solidFill>
                <a:srgbClr val="000000"/>
              </a:solidFill>
              <a:latin typeface="Average"/>
              <a:ea typeface="Average"/>
              <a:cs typeface="Average"/>
              <a:sym typeface="Average"/>
            </a:endParaRPr>
          </a:p>
          <a:p>
            <a:pPr indent="0" lvl="0" marL="0" rtl="0" algn="l">
              <a:lnSpc>
                <a:spcPct val="105000"/>
              </a:lnSpc>
              <a:spcBef>
                <a:spcPts val="1200"/>
              </a:spcBef>
              <a:spcAft>
                <a:spcPts val="1200"/>
              </a:spcAft>
              <a:buNone/>
            </a:pPr>
            <a:r>
              <a:rPr lang="en" sz="1500">
                <a:solidFill>
                  <a:srgbClr val="000000"/>
                </a:solidFill>
                <a:latin typeface="Average"/>
                <a:ea typeface="Average"/>
                <a:cs typeface="Average"/>
                <a:sym typeface="Average"/>
              </a:rPr>
              <a:t>In simple words of my understanding, it can be said to be “A wireless network that allows the transmitting and receiving of multiple data signals simultaneously over the same radio channel.”</a:t>
            </a:r>
            <a:endParaRPr sz="1500">
              <a:solidFill>
                <a:srgbClr val="000000"/>
              </a:solidFill>
              <a:latin typeface="Average"/>
              <a:ea typeface="Average"/>
              <a:cs typeface="Average"/>
              <a:sym typeface="Average"/>
            </a:endParaRPr>
          </a:p>
        </p:txBody>
      </p:sp>
      <p:pic>
        <p:nvPicPr>
          <p:cNvPr id="107" name="Google Shape;107;p16"/>
          <p:cNvPicPr preferRelativeResize="0"/>
          <p:nvPr/>
        </p:nvPicPr>
        <p:blipFill>
          <a:blip r:embed="rId3">
            <a:alphaModFix/>
          </a:blip>
          <a:stretch>
            <a:fillRect/>
          </a:stretch>
        </p:blipFill>
        <p:spPr>
          <a:xfrm>
            <a:off x="727650" y="2410125"/>
            <a:ext cx="4334213" cy="1953275"/>
          </a:xfrm>
          <a:prstGeom prst="rect">
            <a:avLst/>
          </a:prstGeom>
          <a:noFill/>
          <a:ln>
            <a:noFill/>
          </a:ln>
        </p:spPr>
      </p:pic>
      <p:sp>
        <p:nvSpPr>
          <p:cNvPr id="108" name="Google Shape;108;p16"/>
          <p:cNvSpPr txBox="1"/>
          <p:nvPr/>
        </p:nvSpPr>
        <p:spPr>
          <a:xfrm>
            <a:off x="727650" y="4363400"/>
            <a:ext cx="7688700" cy="657900"/>
          </a:xfrm>
          <a:prstGeom prst="rect">
            <a:avLst/>
          </a:prstGeom>
          <a:noFill/>
          <a:ln>
            <a:noFill/>
          </a:ln>
        </p:spPr>
        <p:txBody>
          <a:bodyPr anchorCtr="0" anchor="t" bIns="91425" lIns="91425" spcFirstLastPara="1" rIns="91425" wrap="square" tIns="91425">
            <a:spAutoFit/>
          </a:bodyPr>
          <a:lstStyle/>
          <a:p>
            <a:pPr indent="0" lvl="0" marL="0" rtl="0" algn="l">
              <a:lnSpc>
                <a:spcPct val="105000"/>
              </a:lnSpc>
              <a:spcBef>
                <a:spcPts val="0"/>
              </a:spcBef>
              <a:spcAft>
                <a:spcPts val="1200"/>
              </a:spcAft>
              <a:buNone/>
            </a:pPr>
            <a:r>
              <a:rPr lang="en" sz="1500">
                <a:highlight>
                  <a:srgbClr val="FFFFFF"/>
                </a:highlight>
                <a:latin typeface="Average"/>
                <a:ea typeface="Average"/>
                <a:cs typeface="Average"/>
                <a:sym typeface="Average"/>
              </a:rPr>
              <a:t>Massive MIMO, is an extension of MIMO, which essentially groups together antennas at the transmitter and receiver to provide </a:t>
            </a:r>
            <a:r>
              <a:rPr b="1" lang="en" sz="1500">
                <a:highlight>
                  <a:srgbClr val="FFFFFF"/>
                </a:highlight>
                <a:latin typeface="Average"/>
                <a:ea typeface="Average"/>
                <a:cs typeface="Average"/>
                <a:sym typeface="Average"/>
              </a:rPr>
              <a:t>better throughput</a:t>
            </a:r>
            <a:r>
              <a:rPr lang="en" sz="1500">
                <a:highlight>
                  <a:srgbClr val="FFFFFF"/>
                </a:highlight>
                <a:latin typeface="Average"/>
                <a:ea typeface="Average"/>
                <a:cs typeface="Average"/>
                <a:sym typeface="Average"/>
              </a:rPr>
              <a:t> and </a:t>
            </a:r>
            <a:r>
              <a:rPr b="1" lang="en" sz="1500">
                <a:highlight>
                  <a:srgbClr val="FFFFFF"/>
                </a:highlight>
                <a:latin typeface="Average"/>
                <a:ea typeface="Average"/>
                <a:cs typeface="Average"/>
                <a:sym typeface="Average"/>
              </a:rPr>
              <a:t>better spectrum efficiency</a:t>
            </a:r>
            <a:r>
              <a:rPr lang="en" sz="1500">
                <a:highlight>
                  <a:srgbClr val="FFFFFF"/>
                </a:highlight>
                <a:latin typeface="Average"/>
                <a:ea typeface="Average"/>
                <a:cs typeface="Average"/>
                <a:sym typeface="Average"/>
              </a:rPr>
              <a:t>.</a:t>
            </a:r>
            <a:endParaRPr sz="1500">
              <a:latin typeface="Average"/>
              <a:ea typeface="Average"/>
              <a:cs typeface="Average"/>
              <a:sym typeface="Average"/>
            </a:endParaRPr>
          </a:p>
        </p:txBody>
      </p:sp>
      <p:pic>
        <p:nvPicPr>
          <p:cNvPr id="109" name="Google Shape;109;p16"/>
          <p:cNvPicPr preferRelativeResize="0"/>
          <p:nvPr/>
        </p:nvPicPr>
        <p:blipFill rotWithShape="1">
          <a:blip r:embed="rId4">
            <a:alphaModFix/>
          </a:blip>
          <a:srcRect b="20371" l="0" r="0" t="13721"/>
          <a:stretch/>
        </p:blipFill>
        <p:spPr>
          <a:xfrm>
            <a:off x="5213500" y="2363500"/>
            <a:ext cx="3354500" cy="1460500"/>
          </a:xfrm>
          <a:prstGeom prst="rect">
            <a:avLst/>
          </a:prstGeom>
          <a:noFill/>
          <a:ln>
            <a:noFill/>
          </a:ln>
        </p:spPr>
      </p:pic>
      <p:sp>
        <p:nvSpPr>
          <p:cNvPr id="110" name="Google Shape;110;p16"/>
          <p:cNvSpPr txBox="1"/>
          <p:nvPr/>
        </p:nvSpPr>
        <p:spPr>
          <a:xfrm>
            <a:off x="5482800" y="3691775"/>
            <a:ext cx="3085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Lato"/>
                <a:ea typeface="Lato"/>
                <a:cs typeface="Lato"/>
                <a:sym typeface="Lato"/>
              </a:rPr>
              <a:t>MIMO exploits multipath </a:t>
            </a:r>
            <a:r>
              <a:rPr i="1" lang="en">
                <a:latin typeface="Lato"/>
                <a:ea typeface="Lato"/>
                <a:cs typeface="Lato"/>
                <a:sym typeface="Lato"/>
              </a:rPr>
              <a:t>propagation</a:t>
            </a:r>
            <a:r>
              <a:rPr i="1" lang="en">
                <a:latin typeface="Lato"/>
                <a:ea typeface="Lato"/>
                <a:cs typeface="Lato"/>
                <a:sym typeface="Lato"/>
              </a:rPr>
              <a:t> to multiply link capacity.</a:t>
            </a:r>
            <a:endParaRPr i="1">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727650" y="644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Throughput and Spectrum Efficiency</a:t>
            </a:r>
            <a:endParaRPr>
              <a:solidFill>
                <a:srgbClr val="000000"/>
              </a:solidFill>
            </a:endParaRPr>
          </a:p>
        </p:txBody>
      </p:sp>
      <p:sp>
        <p:nvSpPr>
          <p:cNvPr id="116" name="Google Shape;116;p17"/>
          <p:cNvSpPr txBox="1"/>
          <p:nvPr>
            <p:ph idx="1" type="body"/>
          </p:nvPr>
        </p:nvSpPr>
        <p:spPr>
          <a:xfrm>
            <a:off x="727650" y="1239275"/>
            <a:ext cx="7688700" cy="3904200"/>
          </a:xfrm>
          <a:prstGeom prst="rect">
            <a:avLst/>
          </a:prstGeom>
        </p:spPr>
        <p:txBody>
          <a:bodyPr anchorCtr="0" anchor="t" bIns="91425" lIns="91425" spcFirstLastPara="1" rIns="91425" wrap="square" tIns="91425">
            <a:normAutofit lnSpcReduction="10000"/>
          </a:bodyPr>
          <a:lstStyle/>
          <a:p>
            <a:pPr indent="0" lvl="0" marL="0" rtl="0" algn="l">
              <a:spcBef>
                <a:spcPts val="500"/>
              </a:spcBef>
              <a:spcAft>
                <a:spcPts val="0"/>
              </a:spcAft>
              <a:buNone/>
            </a:pPr>
            <a:r>
              <a:rPr lang="en" sz="1400" u="sng">
                <a:solidFill>
                  <a:srgbClr val="202122"/>
                </a:solidFill>
                <a:highlight>
                  <a:srgbClr val="FFFFFF"/>
                </a:highlight>
                <a:latin typeface="Average"/>
                <a:ea typeface="Average"/>
                <a:cs typeface="Average"/>
                <a:sym typeface="Average"/>
              </a:rPr>
              <a:t>Throughput</a:t>
            </a:r>
            <a:endParaRPr sz="1400" u="sng">
              <a:solidFill>
                <a:srgbClr val="202122"/>
              </a:solidFill>
              <a:highlight>
                <a:srgbClr val="FFFFFF"/>
              </a:highlight>
              <a:latin typeface="Average"/>
              <a:ea typeface="Average"/>
              <a:cs typeface="Average"/>
              <a:sym typeface="Average"/>
            </a:endParaRPr>
          </a:p>
          <a:p>
            <a:pPr indent="0" lvl="0" marL="0" rtl="0" algn="l">
              <a:spcBef>
                <a:spcPts val="500"/>
              </a:spcBef>
              <a:spcAft>
                <a:spcPts val="0"/>
              </a:spcAft>
              <a:buNone/>
            </a:pPr>
            <a:r>
              <a:rPr lang="en" sz="1200">
                <a:solidFill>
                  <a:srgbClr val="202122"/>
                </a:solidFill>
                <a:highlight>
                  <a:srgbClr val="FFFFFF"/>
                </a:highlight>
                <a:latin typeface="Average"/>
                <a:ea typeface="Average"/>
                <a:cs typeface="Average"/>
                <a:sym typeface="Average"/>
              </a:rPr>
              <a:t>Throughput or network throughput is the rate of </a:t>
            </a:r>
            <a:r>
              <a:rPr i="1" lang="en" sz="1200">
                <a:solidFill>
                  <a:srgbClr val="202122"/>
                </a:solidFill>
                <a:highlight>
                  <a:srgbClr val="FFFFFF"/>
                </a:highlight>
                <a:latin typeface="Average"/>
                <a:ea typeface="Average"/>
                <a:cs typeface="Average"/>
                <a:sym typeface="Average"/>
              </a:rPr>
              <a:t>successful</a:t>
            </a:r>
            <a:r>
              <a:rPr lang="en" sz="1200">
                <a:solidFill>
                  <a:srgbClr val="202122"/>
                </a:solidFill>
                <a:highlight>
                  <a:srgbClr val="FFFFFF"/>
                </a:highlight>
                <a:latin typeface="Average"/>
                <a:ea typeface="Average"/>
                <a:cs typeface="Average"/>
                <a:sym typeface="Average"/>
              </a:rPr>
              <a:t> message delivery over a communication channel. </a:t>
            </a:r>
            <a:r>
              <a:rPr lang="en" sz="1200">
                <a:solidFill>
                  <a:srgbClr val="202122"/>
                </a:solidFill>
                <a:highlight>
                  <a:srgbClr val="FFFFFF"/>
                </a:highlight>
                <a:latin typeface="Average"/>
                <a:ea typeface="Average"/>
                <a:cs typeface="Average"/>
                <a:sym typeface="Average"/>
              </a:rPr>
              <a:t>The data these messages belong to may be delivered over a physical or logical link, or it can pass through a certain network node. T</a:t>
            </a:r>
            <a:r>
              <a:rPr lang="en" sz="1200">
                <a:solidFill>
                  <a:srgbClr val="202122"/>
                </a:solidFill>
                <a:highlight>
                  <a:srgbClr val="FFFFFF"/>
                </a:highlight>
                <a:latin typeface="Average"/>
                <a:ea typeface="Average"/>
                <a:cs typeface="Average"/>
                <a:sym typeface="Average"/>
              </a:rPr>
              <a:t>hroughput is usually measured in bits per second (bit/s or bps), and sometimes in data packets per second (p/s or pps) or data packets per time slot.</a:t>
            </a:r>
            <a:endParaRPr sz="1200">
              <a:solidFill>
                <a:srgbClr val="202122"/>
              </a:solidFill>
              <a:highlight>
                <a:srgbClr val="FFFFFF"/>
              </a:highlight>
              <a:latin typeface="Average"/>
              <a:ea typeface="Average"/>
              <a:cs typeface="Average"/>
              <a:sym typeface="Average"/>
            </a:endParaRPr>
          </a:p>
          <a:p>
            <a:pPr indent="0" lvl="0" marL="0" rtl="0" algn="l">
              <a:spcBef>
                <a:spcPts val="500"/>
              </a:spcBef>
              <a:spcAft>
                <a:spcPts val="0"/>
              </a:spcAft>
              <a:buNone/>
            </a:pPr>
            <a:r>
              <a:rPr lang="en" sz="1200">
                <a:solidFill>
                  <a:srgbClr val="202122"/>
                </a:solidFill>
                <a:highlight>
                  <a:srgbClr val="FFFFFF"/>
                </a:highlight>
                <a:latin typeface="Average"/>
                <a:ea typeface="Average"/>
                <a:cs typeface="Average"/>
                <a:sym typeface="Average"/>
              </a:rPr>
              <a:t>The system throughput or aggregate throughput is the sum of the data rates that are delivered to all terminals in a network.</a:t>
            </a:r>
            <a:endParaRPr sz="1200">
              <a:solidFill>
                <a:srgbClr val="202122"/>
              </a:solidFill>
              <a:highlight>
                <a:srgbClr val="FFFFFF"/>
              </a:highlight>
              <a:latin typeface="Average"/>
              <a:ea typeface="Average"/>
              <a:cs typeface="Average"/>
              <a:sym typeface="Average"/>
            </a:endParaRPr>
          </a:p>
          <a:p>
            <a:pPr indent="0" lvl="0" marL="0" rtl="0" algn="l">
              <a:spcBef>
                <a:spcPts val="500"/>
              </a:spcBef>
              <a:spcAft>
                <a:spcPts val="0"/>
              </a:spcAft>
              <a:buNone/>
            </a:pPr>
            <a:r>
              <a:t/>
            </a:r>
            <a:endParaRPr sz="1200">
              <a:solidFill>
                <a:srgbClr val="202122"/>
              </a:solidFill>
              <a:highlight>
                <a:srgbClr val="FFFFFF"/>
              </a:highlight>
              <a:latin typeface="Average"/>
              <a:ea typeface="Average"/>
              <a:cs typeface="Average"/>
              <a:sym typeface="Average"/>
            </a:endParaRPr>
          </a:p>
          <a:p>
            <a:pPr indent="0" lvl="0" marL="0" rtl="0" algn="l">
              <a:spcBef>
                <a:spcPts val="500"/>
              </a:spcBef>
              <a:spcAft>
                <a:spcPts val="0"/>
              </a:spcAft>
              <a:buNone/>
            </a:pPr>
            <a:r>
              <a:rPr lang="en" sz="1400" u="sng">
                <a:solidFill>
                  <a:srgbClr val="202122"/>
                </a:solidFill>
                <a:highlight>
                  <a:srgbClr val="FFFFFF"/>
                </a:highlight>
                <a:latin typeface="Average"/>
                <a:ea typeface="Average"/>
                <a:cs typeface="Average"/>
                <a:sym typeface="Average"/>
              </a:rPr>
              <a:t>Spectral Efficiency</a:t>
            </a:r>
            <a:endParaRPr sz="1200">
              <a:solidFill>
                <a:srgbClr val="202122"/>
              </a:solidFill>
              <a:highlight>
                <a:srgbClr val="FFFFFF"/>
              </a:highlight>
              <a:latin typeface="Average"/>
              <a:ea typeface="Average"/>
              <a:cs typeface="Average"/>
              <a:sym typeface="Average"/>
            </a:endParaRPr>
          </a:p>
          <a:p>
            <a:pPr indent="0" lvl="0" marL="0" rtl="0" algn="l">
              <a:spcBef>
                <a:spcPts val="500"/>
              </a:spcBef>
              <a:spcAft>
                <a:spcPts val="0"/>
              </a:spcAft>
              <a:buNone/>
            </a:pPr>
            <a:r>
              <a:rPr lang="en" sz="1200">
                <a:solidFill>
                  <a:srgbClr val="202122"/>
                </a:solidFill>
                <a:highlight>
                  <a:srgbClr val="FFFFFF"/>
                </a:highlight>
                <a:latin typeface="Average"/>
                <a:ea typeface="Average"/>
                <a:cs typeface="Average"/>
                <a:sym typeface="Average"/>
              </a:rPr>
              <a:t>Spectral efficiency, spectrum efficiency or bandwidth efficiency refers to the information rate that can be transmitted over a given bandwidth in a specific communication system. It is a measure of how efficiently a limited frequency spectrum is utilized by the physical layer protocol, and sometimes by the medium access control (the channel access protocol).</a:t>
            </a:r>
            <a:endParaRPr sz="1200">
              <a:solidFill>
                <a:srgbClr val="202122"/>
              </a:solidFill>
              <a:highlight>
                <a:srgbClr val="FFFFFF"/>
              </a:highlight>
              <a:latin typeface="Average"/>
              <a:ea typeface="Average"/>
              <a:cs typeface="Average"/>
              <a:sym typeface="Average"/>
            </a:endParaRPr>
          </a:p>
          <a:p>
            <a:pPr indent="0" lvl="0" marL="0" rtl="0" algn="l">
              <a:spcBef>
                <a:spcPts val="500"/>
              </a:spcBef>
              <a:spcAft>
                <a:spcPts val="500"/>
              </a:spcAft>
              <a:buNone/>
            </a:pPr>
            <a:r>
              <a:rPr lang="en" sz="1200">
                <a:solidFill>
                  <a:srgbClr val="202124"/>
                </a:solidFill>
                <a:highlight>
                  <a:srgbClr val="FFFFFF"/>
                </a:highlight>
                <a:latin typeface="Average"/>
                <a:ea typeface="Average"/>
                <a:cs typeface="Average"/>
                <a:sym typeface="Average"/>
              </a:rPr>
              <a:t>Example: A system uses channel bandwidth as 2 MHz and it can support a raw data rate of 15 Mbps, assuming 2 Mbps as overhead then net date rate will be as 13 Mbps, then its spectrum efficient can be calculated as follows: Spectral efficiency= 13 x 10^6 / 2 x 10^6 = 6.5 bits/second/Hz.</a:t>
            </a:r>
            <a:endParaRPr sz="1200">
              <a:solidFill>
                <a:srgbClr val="000000"/>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7650" y="644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Massive MIMO example</a:t>
            </a:r>
            <a:endParaRPr>
              <a:solidFill>
                <a:srgbClr val="000000"/>
              </a:solidFill>
            </a:endParaRPr>
          </a:p>
        </p:txBody>
      </p:sp>
      <p:sp>
        <p:nvSpPr>
          <p:cNvPr id="122" name="Google Shape;122;p18"/>
          <p:cNvSpPr txBox="1"/>
          <p:nvPr>
            <p:ph idx="1" type="body"/>
          </p:nvPr>
        </p:nvSpPr>
        <p:spPr>
          <a:xfrm>
            <a:off x="727650" y="1242900"/>
            <a:ext cx="7688700" cy="3900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400">
                <a:solidFill>
                  <a:srgbClr val="000000"/>
                </a:solidFill>
                <a:highlight>
                  <a:srgbClr val="FFFFFF"/>
                </a:highlight>
                <a:latin typeface="Average"/>
                <a:ea typeface="Average"/>
                <a:cs typeface="Average"/>
                <a:sym typeface="Average"/>
              </a:rPr>
              <a:t>Standard MIMO networks tend to use two or four antennas. Massive MIMO, on the other hand, is a MIMO system with an especially high number of antennas. There is no set figure for what constitutes a Massive MIMO set-up, but the description tends to be applied to systems with tens or even hundreds of antennas.</a:t>
            </a:r>
            <a:endParaRPr sz="1500">
              <a:solidFill>
                <a:srgbClr val="000000"/>
              </a:solidFill>
              <a:latin typeface="Average"/>
              <a:ea typeface="Average"/>
              <a:cs typeface="Average"/>
              <a:sym typeface="Average"/>
            </a:endParaRPr>
          </a:p>
        </p:txBody>
      </p:sp>
      <p:pic>
        <p:nvPicPr>
          <p:cNvPr id="123" name="Google Shape;123;p18"/>
          <p:cNvPicPr preferRelativeResize="0"/>
          <p:nvPr/>
        </p:nvPicPr>
        <p:blipFill rotWithShape="1">
          <a:blip r:embed="rId3">
            <a:alphaModFix/>
          </a:blip>
          <a:srcRect b="9115" l="0" r="29448" t="0"/>
          <a:stretch/>
        </p:blipFill>
        <p:spPr>
          <a:xfrm>
            <a:off x="3976100" y="2145950"/>
            <a:ext cx="4514825" cy="2997550"/>
          </a:xfrm>
          <a:prstGeom prst="rect">
            <a:avLst/>
          </a:prstGeom>
          <a:noFill/>
          <a:ln>
            <a:noFill/>
          </a:ln>
        </p:spPr>
      </p:pic>
      <p:sp>
        <p:nvSpPr>
          <p:cNvPr id="124" name="Google Shape;124;p18"/>
          <p:cNvSpPr txBox="1"/>
          <p:nvPr/>
        </p:nvSpPr>
        <p:spPr>
          <a:xfrm>
            <a:off x="727650" y="2376475"/>
            <a:ext cx="2900400" cy="2536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a:highlight>
                <a:srgbClr val="FFFFFF"/>
              </a:highlight>
              <a:latin typeface="Average"/>
              <a:ea typeface="Average"/>
              <a:cs typeface="Average"/>
              <a:sym typeface="Average"/>
            </a:endParaRPr>
          </a:p>
          <a:p>
            <a:pPr indent="0" lvl="0" marL="0" rtl="0" algn="just">
              <a:lnSpc>
                <a:spcPct val="115000"/>
              </a:lnSpc>
              <a:spcBef>
                <a:spcPts val="1200"/>
              </a:spcBef>
              <a:spcAft>
                <a:spcPts val="1200"/>
              </a:spcAft>
              <a:buNone/>
            </a:pPr>
            <a:r>
              <a:rPr lang="en">
                <a:highlight>
                  <a:srgbClr val="FFFFFF"/>
                </a:highlight>
                <a:latin typeface="Average"/>
                <a:ea typeface="Average"/>
                <a:cs typeface="Average"/>
                <a:sym typeface="Average"/>
              </a:rPr>
              <a:t>For example: Huawei, ZTE, and Facebook have demonstrated Massive MIMO systems with as many as 96 to 128 antennas. Ericsson’s AIR 6468, which the company claims is "the world's first 5G NR radio", uses </a:t>
            </a:r>
            <a:r>
              <a:rPr b="1" lang="en">
                <a:highlight>
                  <a:srgbClr val="FFFFFF"/>
                </a:highlight>
                <a:latin typeface="Average"/>
                <a:ea typeface="Average"/>
                <a:cs typeface="Average"/>
                <a:sym typeface="Average"/>
              </a:rPr>
              <a:t>64 transmit and 64 receive antennas</a:t>
            </a:r>
            <a:r>
              <a:rPr lang="en">
                <a:highlight>
                  <a:srgbClr val="FFFFFF"/>
                </a:highlight>
                <a:latin typeface="Average"/>
                <a:ea typeface="Average"/>
                <a:cs typeface="Average"/>
                <a:sym typeface="Average"/>
              </a:rPr>
              <a:t>.</a:t>
            </a:r>
            <a:endParaRPr>
              <a:highlight>
                <a:srgbClr val="FFFFFF"/>
              </a:highlight>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727650" y="644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Why use massive MIMO?</a:t>
            </a:r>
            <a:endParaRPr>
              <a:solidFill>
                <a:srgbClr val="000000"/>
              </a:solidFill>
            </a:endParaRPr>
          </a:p>
        </p:txBody>
      </p:sp>
      <p:sp>
        <p:nvSpPr>
          <p:cNvPr id="130" name="Google Shape;130;p19"/>
          <p:cNvSpPr txBox="1"/>
          <p:nvPr>
            <p:ph idx="1" type="body"/>
          </p:nvPr>
        </p:nvSpPr>
        <p:spPr>
          <a:xfrm>
            <a:off x="727650" y="1242900"/>
            <a:ext cx="7688700" cy="39006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200">
                <a:solidFill>
                  <a:srgbClr val="000000"/>
                </a:solidFill>
                <a:highlight>
                  <a:srgbClr val="FFFFFF"/>
                </a:highlight>
                <a:latin typeface="Average"/>
                <a:ea typeface="Average"/>
                <a:cs typeface="Average"/>
                <a:sym typeface="Average"/>
              </a:rPr>
              <a:t>Moving from MIMO to massive MIMO, according to </a:t>
            </a:r>
            <a:r>
              <a:rPr lang="en" sz="1200">
                <a:solidFill>
                  <a:srgbClr val="000000"/>
                </a:solidFill>
                <a:highlight>
                  <a:srgbClr val="FFFFFF"/>
                </a:highlight>
                <a:uFill>
                  <a:noFill/>
                </a:uFill>
                <a:latin typeface="Average"/>
                <a:ea typeface="Average"/>
                <a:cs typeface="Average"/>
                <a:sym typeface="Average"/>
                <a:hlinkClick r:id="rId3">
                  <a:extLst>
                    <a:ext uri="{A12FA001-AC4F-418D-AE19-62706E023703}">
                      <ahyp:hlinkClr val="tx"/>
                    </a:ext>
                  </a:extLst>
                </a:hlinkClick>
              </a:rPr>
              <a:t>IEEE</a:t>
            </a:r>
            <a:r>
              <a:rPr lang="en" sz="1200">
                <a:solidFill>
                  <a:srgbClr val="000000"/>
                </a:solidFill>
                <a:highlight>
                  <a:srgbClr val="FFFFFF"/>
                </a:highlight>
                <a:latin typeface="Average"/>
                <a:ea typeface="Average"/>
                <a:cs typeface="Average"/>
                <a:sym typeface="Average"/>
              </a:rPr>
              <a:t> paper titled ‘</a:t>
            </a:r>
            <a:r>
              <a:rPr b="1" lang="en" sz="1200">
                <a:solidFill>
                  <a:srgbClr val="000000"/>
                </a:solidFill>
                <a:highlight>
                  <a:srgbClr val="FFFFFF"/>
                </a:highlight>
                <a:latin typeface="Average"/>
                <a:ea typeface="Average"/>
                <a:cs typeface="Average"/>
                <a:sym typeface="Average"/>
              </a:rPr>
              <a:t>Massive MIMO for next generation wireless systems</a:t>
            </a:r>
            <a:r>
              <a:rPr lang="en" sz="1200">
                <a:solidFill>
                  <a:srgbClr val="000000"/>
                </a:solidFill>
                <a:highlight>
                  <a:srgbClr val="FFFFFF"/>
                </a:highlight>
                <a:latin typeface="Average"/>
                <a:ea typeface="Average"/>
                <a:cs typeface="Average"/>
                <a:sym typeface="Average"/>
              </a:rPr>
              <a:t>’, extra antennas help by:</a:t>
            </a:r>
            <a:endParaRPr sz="1200">
              <a:solidFill>
                <a:srgbClr val="000000"/>
              </a:solidFill>
              <a:highlight>
                <a:srgbClr val="FFFFFF"/>
              </a:highlight>
              <a:latin typeface="Average"/>
              <a:ea typeface="Average"/>
              <a:cs typeface="Average"/>
              <a:sym typeface="Average"/>
            </a:endParaRPr>
          </a:p>
          <a:p>
            <a:pPr indent="-304800" lvl="0" marL="457200" rtl="0" algn="just">
              <a:lnSpc>
                <a:spcPct val="100000"/>
              </a:lnSpc>
              <a:spcBef>
                <a:spcPts val="1200"/>
              </a:spcBef>
              <a:spcAft>
                <a:spcPts val="0"/>
              </a:spcAft>
              <a:buClr>
                <a:srgbClr val="000000"/>
              </a:buClr>
              <a:buSzPts val="1200"/>
              <a:buFont typeface="Average"/>
              <a:buChar char="●"/>
            </a:pPr>
            <a:r>
              <a:rPr lang="en" sz="1200">
                <a:solidFill>
                  <a:srgbClr val="000000"/>
                </a:solidFill>
                <a:highlight>
                  <a:srgbClr val="FFFFFF"/>
                </a:highlight>
                <a:latin typeface="Average"/>
                <a:ea typeface="Average"/>
                <a:cs typeface="Average"/>
                <a:sym typeface="Average"/>
              </a:rPr>
              <a:t>focusing energy into ever smaller regions of space to bring huge improvements in throughput and radiated energy efficiency</a:t>
            </a:r>
            <a:endParaRPr sz="1200">
              <a:solidFill>
                <a:srgbClr val="000000"/>
              </a:solidFill>
              <a:highlight>
                <a:srgbClr val="FFFFFF"/>
              </a:highlight>
              <a:latin typeface="Average"/>
              <a:ea typeface="Average"/>
              <a:cs typeface="Average"/>
              <a:sym typeface="Average"/>
            </a:endParaRPr>
          </a:p>
          <a:p>
            <a:pPr indent="-304800" lvl="0" marL="457200" rtl="0" algn="just">
              <a:lnSpc>
                <a:spcPct val="100000"/>
              </a:lnSpc>
              <a:spcBef>
                <a:spcPts val="0"/>
              </a:spcBef>
              <a:spcAft>
                <a:spcPts val="0"/>
              </a:spcAft>
              <a:buClr>
                <a:srgbClr val="000000"/>
              </a:buClr>
              <a:buSzPts val="1200"/>
              <a:buFont typeface="Average"/>
              <a:buChar char="●"/>
            </a:pPr>
            <a:r>
              <a:rPr lang="en" sz="1200">
                <a:solidFill>
                  <a:srgbClr val="000000"/>
                </a:solidFill>
                <a:highlight>
                  <a:srgbClr val="FFFFFF"/>
                </a:highlight>
                <a:latin typeface="Average"/>
                <a:ea typeface="Average"/>
                <a:cs typeface="Average"/>
                <a:sym typeface="Average"/>
              </a:rPr>
              <a:t>cheaper parts</a:t>
            </a:r>
            <a:endParaRPr sz="1200">
              <a:solidFill>
                <a:srgbClr val="000000"/>
              </a:solidFill>
              <a:highlight>
                <a:srgbClr val="FFFFFF"/>
              </a:highlight>
              <a:latin typeface="Average"/>
              <a:ea typeface="Average"/>
              <a:cs typeface="Average"/>
              <a:sym typeface="Average"/>
            </a:endParaRPr>
          </a:p>
          <a:p>
            <a:pPr indent="-304800" lvl="0" marL="457200" rtl="0" algn="just">
              <a:lnSpc>
                <a:spcPct val="100000"/>
              </a:lnSpc>
              <a:spcBef>
                <a:spcPts val="0"/>
              </a:spcBef>
              <a:spcAft>
                <a:spcPts val="0"/>
              </a:spcAft>
              <a:buClr>
                <a:srgbClr val="000000"/>
              </a:buClr>
              <a:buSzPts val="1200"/>
              <a:buFont typeface="Average"/>
              <a:buChar char="●"/>
            </a:pPr>
            <a:r>
              <a:rPr lang="en" sz="1200">
                <a:solidFill>
                  <a:srgbClr val="000000"/>
                </a:solidFill>
                <a:highlight>
                  <a:srgbClr val="FFFFFF"/>
                </a:highlight>
                <a:latin typeface="Average"/>
                <a:ea typeface="Average"/>
                <a:cs typeface="Average"/>
                <a:sym typeface="Average"/>
              </a:rPr>
              <a:t>l</a:t>
            </a:r>
            <a:r>
              <a:rPr lang="en" sz="1200">
                <a:solidFill>
                  <a:srgbClr val="000000"/>
                </a:solidFill>
                <a:highlight>
                  <a:srgbClr val="FFFFFF"/>
                </a:highlight>
                <a:latin typeface="Average"/>
                <a:ea typeface="Average"/>
                <a:cs typeface="Average"/>
                <a:sym typeface="Average"/>
              </a:rPr>
              <a:t>ower latency</a:t>
            </a:r>
            <a:endParaRPr sz="1200">
              <a:solidFill>
                <a:srgbClr val="000000"/>
              </a:solidFill>
              <a:highlight>
                <a:srgbClr val="FFFFFF"/>
              </a:highlight>
              <a:latin typeface="Average"/>
              <a:ea typeface="Average"/>
              <a:cs typeface="Average"/>
              <a:sym typeface="Average"/>
            </a:endParaRPr>
          </a:p>
          <a:p>
            <a:pPr indent="-304800" lvl="0" marL="457200" rtl="0" algn="just">
              <a:lnSpc>
                <a:spcPct val="100000"/>
              </a:lnSpc>
              <a:spcBef>
                <a:spcPts val="0"/>
              </a:spcBef>
              <a:spcAft>
                <a:spcPts val="0"/>
              </a:spcAft>
              <a:buClr>
                <a:srgbClr val="000000"/>
              </a:buClr>
              <a:buSzPts val="1200"/>
              <a:buFont typeface="Average"/>
              <a:buChar char="●"/>
            </a:pPr>
            <a:r>
              <a:rPr lang="en" sz="1200">
                <a:solidFill>
                  <a:srgbClr val="000000"/>
                </a:solidFill>
                <a:highlight>
                  <a:srgbClr val="FFFFFF"/>
                </a:highlight>
                <a:latin typeface="Average"/>
                <a:ea typeface="Average"/>
                <a:cs typeface="Average"/>
                <a:sym typeface="Average"/>
              </a:rPr>
              <a:t>simplification of the MAC layer, and robustness against intentional jamming</a:t>
            </a:r>
            <a:endParaRPr sz="1200">
              <a:solidFill>
                <a:srgbClr val="000000"/>
              </a:solidFill>
              <a:highlight>
                <a:srgbClr val="FFFFFF"/>
              </a:highlight>
              <a:latin typeface="Average"/>
              <a:ea typeface="Average"/>
              <a:cs typeface="Average"/>
              <a:sym typeface="Average"/>
            </a:endParaRPr>
          </a:p>
          <a:p>
            <a:pPr indent="0" lvl="0" marL="0" rtl="0" algn="just">
              <a:lnSpc>
                <a:spcPct val="100000"/>
              </a:lnSpc>
              <a:spcBef>
                <a:spcPts val="1200"/>
              </a:spcBef>
              <a:spcAft>
                <a:spcPts val="0"/>
              </a:spcAft>
              <a:buNone/>
            </a:pPr>
            <a:r>
              <a:rPr lang="en" sz="1200">
                <a:solidFill>
                  <a:srgbClr val="000000"/>
                </a:solidFill>
                <a:highlight>
                  <a:srgbClr val="FFFFFF"/>
                </a:highlight>
                <a:latin typeface="Average"/>
                <a:ea typeface="Average"/>
                <a:cs typeface="Average"/>
                <a:sym typeface="Average"/>
              </a:rPr>
              <a:t>Advantages of a MIMO network over a regular one:</a:t>
            </a:r>
            <a:endParaRPr sz="1200">
              <a:solidFill>
                <a:srgbClr val="000000"/>
              </a:solidFill>
              <a:highlight>
                <a:srgbClr val="FFFFFF"/>
              </a:highlight>
              <a:latin typeface="Average"/>
              <a:ea typeface="Average"/>
              <a:cs typeface="Average"/>
              <a:sym typeface="Average"/>
            </a:endParaRPr>
          </a:p>
          <a:p>
            <a:pPr indent="-304800" lvl="0" marL="457200" rtl="0" algn="just">
              <a:lnSpc>
                <a:spcPct val="100000"/>
              </a:lnSpc>
              <a:spcBef>
                <a:spcPts val="1200"/>
              </a:spcBef>
              <a:spcAft>
                <a:spcPts val="0"/>
              </a:spcAft>
              <a:buClr>
                <a:srgbClr val="000000"/>
              </a:buClr>
              <a:buSzPts val="1200"/>
              <a:buFont typeface="Average"/>
              <a:buChar char="●"/>
            </a:pPr>
            <a:r>
              <a:rPr lang="en" sz="1200">
                <a:solidFill>
                  <a:srgbClr val="000000"/>
                </a:solidFill>
                <a:highlight>
                  <a:srgbClr val="FFFFFF"/>
                </a:highlight>
                <a:latin typeface="Average"/>
                <a:ea typeface="Average"/>
                <a:cs typeface="Average"/>
                <a:sym typeface="Average"/>
              </a:rPr>
              <a:t>It can multiply the capacity of a wireless connection without requiring more spectrum and reports point to considerable capacity improvements, and could potentially yield as much as a 50-fold increase in future.</a:t>
            </a:r>
            <a:endParaRPr sz="1200">
              <a:solidFill>
                <a:srgbClr val="000000"/>
              </a:solidFill>
              <a:highlight>
                <a:srgbClr val="FFFFFF"/>
              </a:highlight>
              <a:latin typeface="Average"/>
              <a:ea typeface="Average"/>
              <a:cs typeface="Average"/>
              <a:sym typeface="Average"/>
            </a:endParaRPr>
          </a:p>
          <a:p>
            <a:pPr indent="-304800" lvl="0" marL="457200" rtl="0" algn="just">
              <a:lnSpc>
                <a:spcPct val="100000"/>
              </a:lnSpc>
              <a:spcBef>
                <a:spcPts val="0"/>
              </a:spcBef>
              <a:spcAft>
                <a:spcPts val="0"/>
              </a:spcAft>
              <a:buClr>
                <a:srgbClr val="000000"/>
              </a:buClr>
              <a:buSzPts val="1200"/>
              <a:buFont typeface="Average"/>
              <a:buChar char="●"/>
            </a:pPr>
            <a:r>
              <a:rPr lang="en" sz="1200">
                <a:solidFill>
                  <a:srgbClr val="000000"/>
                </a:solidFill>
                <a:highlight>
                  <a:srgbClr val="FFFFFF"/>
                </a:highlight>
                <a:latin typeface="Average"/>
                <a:ea typeface="Average"/>
                <a:cs typeface="Average"/>
                <a:sym typeface="Average"/>
              </a:rPr>
              <a:t>The more antennas the transmitter/receiver is equipped with, the more the possible signal paths and the better the performance in terms of data rate and link reliability.</a:t>
            </a:r>
            <a:endParaRPr sz="1200">
              <a:solidFill>
                <a:srgbClr val="000000"/>
              </a:solidFill>
              <a:highlight>
                <a:srgbClr val="FFFFFF"/>
              </a:highlight>
              <a:latin typeface="Average"/>
              <a:ea typeface="Average"/>
              <a:cs typeface="Average"/>
              <a:sym typeface="Average"/>
            </a:endParaRPr>
          </a:p>
          <a:p>
            <a:pPr indent="-304800" lvl="0" marL="457200" rtl="0" algn="just">
              <a:lnSpc>
                <a:spcPct val="100000"/>
              </a:lnSpc>
              <a:spcBef>
                <a:spcPts val="0"/>
              </a:spcBef>
              <a:spcAft>
                <a:spcPts val="0"/>
              </a:spcAft>
              <a:buClr>
                <a:srgbClr val="000000"/>
              </a:buClr>
              <a:buSzPts val="1200"/>
              <a:buFont typeface="Average"/>
              <a:buChar char="●"/>
            </a:pPr>
            <a:r>
              <a:rPr lang="en" sz="1200">
                <a:solidFill>
                  <a:srgbClr val="000000"/>
                </a:solidFill>
                <a:highlight>
                  <a:srgbClr val="FFFFFF"/>
                </a:highlight>
                <a:latin typeface="Average"/>
                <a:ea typeface="Average"/>
                <a:cs typeface="Average"/>
                <a:sym typeface="Average"/>
              </a:rPr>
              <a:t>Massive MIMO network is more responsive to devices transmitting in higher frequency bands, which will improve coverage. In particular, this will have considerable benefits for obtaining a strong signal indoors (though 5G’s higher frequencies will have their own issues in this regard).</a:t>
            </a:r>
            <a:endParaRPr sz="1200">
              <a:solidFill>
                <a:srgbClr val="000000"/>
              </a:solidFill>
              <a:highlight>
                <a:srgbClr val="FFFFFF"/>
              </a:highlight>
              <a:latin typeface="Average"/>
              <a:ea typeface="Average"/>
              <a:cs typeface="Average"/>
              <a:sym typeface="Average"/>
            </a:endParaRPr>
          </a:p>
          <a:p>
            <a:pPr indent="-304800" lvl="0" marL="457200" rtl="0" algn="just">
              <a:lnSpc>
                <a:spcPct val="100000"/>
              </a:lnSpc>
              <a:spcBef>
                <a:spcPts val="0"/>
              </a:spcBef>
              <a:spcAft>
                <a:spcPts val="0"/>
              </a:spcAft>
              <a:buClr>
                <a:srgbClr val="000000"/>
              </a:buClr>
              <a:buSzPts val="1200"/>
              <a:buFont typeface="Average"/>
              <a:buChar char="●"/>
            </a:pPr>
            <a:r>
              <a:rPr lang="en" sz="1200">
                <a:solidFill>
                  <a:srgbClr val="000000"/>
                </a:solidFill>
                <a:highlight>
                  <a:srgbClr val="FFFFFF"/>
                </a:highlight>
                <a:latin typeface="Average"/>
                <a:ea typeface="Average"/>
                <a:cs typeface="Average"/>
                <a:sym typeface="Average"/>
              </a:rPr>
              <a:t>The greater number of antennas in a Massive MIMO network will also make it far more resistant to interference and intentional jamming than current systems that only utilise a handful of antennas.</a:t>
            </a:r>
            <a:endParaRPr sz="1200">
              <a:solidFill>
                <a:srgbClr val="000000"/>
              </a:solidFill>
              <a:highlight>
                <a:srgbClr val="FFFFFF"/>
              </a:highlight>
              <a:latin typeface="Average"/>
              <a:ea typeface="Average"/>
              <a:cs typeface="Average"/>
              <a:sym typeface="Average"/>
            </a:endParaRPr>
          </a:p>
          <a:p>
            <a:pPr indent="0" lvl="0" marL="0" rtl="0" algn="just">
              <a:lnSpc>
                <a:spcPct val="100000"/>
              </a:lnSpc>
              <a:spcBef>
                <a:spcPts val="1200"/>
              </a:spcBef>
              <a:spcAft>
                <a:spcPts val="1200"/>
              </a:spcAft>
              <a:buNone/>
            </a:pPr>
            <a:r>
              <a:t/>
            </a:r>
            <a:endParaRPr sz="1200">
              <a:solidFill>
                <a:srgbClr val="000000"/>
              </a:solidFill>
              <a:highlight>
                <a:srgbClr val="FFFFFF"/>
              </a:highlight>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7650" y="644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Beamforming</a:t>
            </a:r>
            <a:endParaRPr>
              <a:solidFill>
                <a:srgbClr val="000000"/>
              </a:solidFill>
            </a:endParaRPr>
          </a:p>
        </p:txBody>
      </p:sp>
      <p:sp>
        <p:nvSpPr>
          <p:cNvPr id="136" name="Google Shape;136;p20"/>
          <p:cNvSpPr txBox="1"/>
          <p:nvPr>
            <p:ph idx="1" type="body"/>
          </p:nvPr>
        </p:nvSpPr>
        <p:spPr>
          <a:xfrm>
            <a:off x="727650" y="1179525"/>
            <a:ext cx="7688700" cy="39639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 sz="1200">
                <a:solidFill>
                  <a:srgbClr val="202122"/>
                </a:solidFill>
                <a:highlight>
                  <a:srgbClr val="FFFFFF"/>
                </a:highlight>
                <a:latin typeface="Average"/>
                <a:ea typeface="Average"/>
                <a:cs typeface="Average"/>
                <a:sym typeface="Average"/>
              </a:rPr>
              <a:t>Beamforming</a:t>
            </a:r>
            <a:r>
              <a:rPr lang="en" sz="1200">
                <a:solidFill>
                  <a:srgbClr val="202122"/>
                </a:solidFill>
                <a:highlight>
                  <a:srgbClr val="FFFFFF"/>
                </a:highlight>
                <a:latin typeface="Average"/>
                <a:ea typeface="Average"/>
                <a:cs typeface="Average"/>
                <a:sym typeface="Average"/>
              </a:rPr>
              <a:t> or </a:t>
            </a:r>
            <a:r>
              <a:rPr b="1" lang="en" sz="1200">
                <a:solidFill>
                  <a:srgbClr val="202122"/>
                </a:solidFill>
                <a:highlight>
                  <a:srgbClr val="FFFFFF"/>
                </a:highlight>
                <a:latin typeface="Average"/>
                <a:ea typeface="Average"/>
                <a:cs typeface="Average"/>
                <a:sym typeface="Average"/>
              </a:rPr>
              <a:t>spatial filtering</a:t>
            </a:r>
            <a:r>
              <a:rPr lang="en" sz="1200">
                <a:solidFill>
                  <a:srgbClr val="202122"/>
                </a:solidFill>
                <a:highlight>
                  <a:srgbClr val="FFFFFF"/>
                </a:highlight>
                <a:latin typeface="Average"/>
                <a:ea typeface="Average"/>
                <a:cs typeface="Average"/>
                <a:sym typeface="Average"/>
              </a:rPr>
              <a:t> is a signal processing technique used in sensor arrays for directional signal transmission or reception.</a:t>
            </a:r>
            <a:r>
              <a:rPr baseline="30000" lang="en" sz="1200">
                <a:solidFill>
                  <a:srgbClr val="202122"/>
                </a:solidFill>
                <a:highlight>
                  <a:srgbClr val="FFFFFF"/>
                </a:highlight>
                <a:latin typeface="Average"/>
                <a:ea typeface="Average"/>
                <a:cs typeface="Average"/>
                <a:sym typeface="Average"/>
              </a:rPr>
              <a:t> </a:t>
            </a:r>
            <a:r>
              <a:rPr lang="en" sz="1200">
                <a:solidFill>
                  <a:srgbClr val="202122"/>
                </a:solidFill>
                <a:highlight>
                  <a:srgbClr val="FFFFFF"/>
                </a:highlight>
                <a:latin typeface="Average"/>
                <a:ea typeface="Average"/>
                <a:cs typeface="Average"/>
                <a:sym typeface="Average"/>
              </a:rPr>
              <a:t>This is achieved by combining elements in an antenna array in such a way that signals at particular angles experience constructive interference while others experience destructive interference. </a:t>
            </a:r>
            <a:endParaRPr sz="1200">
              <a:solidFill>
                <a:srgbClr val="202122"/>
              </a:solidFill>
              <a:highlight>
                <a:srgbClr val="FFFFFF"/>
              </a:highlight>
              <a:latin typeface="Average"/>
              <a:ea typeface="Average"/>
              <a:cs typeface="Average"/>
              <a:sym typeface="Average"/>
            </a:endParaRPr>
          </a:p>
          <a:p>
            <a:pPr indent="0" lvl="0" marL="0" rtl="0" algn="just">
              <a:lnSpc>
                <a:spcPct val="100000"/>
              </a:lnSpc>
              <a:spcBef>
                <a:spcPts val="1200"/>
              </a:spcBef>
              <a:spcAft>
                <a:spcPts val="0"/>
              </a:spcAft>
              <a:buNone/>
            </a:pPr>
            <a:r>
              <a:t/>
            </a:r>
            <a:endParaRPr sz="1200">
              <a:solidFill>
                <a:srgbClr val="202122"/>
              </a:solidFill>
              <a:highlight>
                <a:srgbClr val="FFFFFF"/>
              </a:highlight>
              <a:latin typeface="Average"/>
              <a:ea typeface="Average"/>
              <a:cs typeface="Average"/>
              <a:sym typeface="Average"/>
            </a:endParaRPr>
          </a:p>
          <a:p>
            <a:pPr indent="0" lvl="0" marL="0" rtl="0" algn="just">
              <a:lnSpc>
                <a:spcPct val="100000"/>
              </a:lnSpc>
              <a:spcBef>
                <a:spcPts val="1200"/>
              </a:spcBef>
              <a:spcAft>
                <a:spcPts val="0"/>
              </a:spcAft>
              <a:buNone/>
            </a:pPr>
            <a:r>
              <a:t/>
            </a:r>
            <a:endParaRPr sz="1200">
              <a:solidFill>
                <a:srgbClr val="202122"/>
              </a:solidFill>
              <a:highlight>
                <a:srgbClr val="FFFFFF"/>
              </a:highlight>
              <a:latin typeface="Average"/>
              <a:ea typeface="Average"/>
              <a:cs typeface="Average"/>
              <a:sym typeface="Average"/>
            </a:endParaRPr>
          </a:p>
          <a:p>
            <a:pPr indent="0" lvl="0" marL="0" rtl="0" algn="just">
              <a:lnSpc>
                <a:spcPct val="100000"/>
              </a:lnSpc>
              <a:spcBef>
                <a:spcPts val="1200"/>
              </a:spcBef>
              <a:spcAft>
                <a:spcPts val="1200"/>
              </a:spcAft>
              <a:buNone/>
            </a:pPr>
            <a:r>
              <a:t/>
            </a:r>
            <a:endParaRPr sz="1200">
              <a:solidFill>
                <a:srgbClr val="000000"/>
              </a:solidFill>
              <a:highlight>
                <a:srgbClr val="FFFFFF"/>
              </a:highlight>
              <a:latin typeface="Average"/>
              <a:ea typeface="Average"/>
              <a:cs typeface="Average"/>
              <a:sym typeface="Average"/>
            </a:endParaRPr>
          </a:p>
        </p:txBody>
      </p:sp>
      <p:pic>
        <p:nvPicPr>
          <p:cNvPr id="137" name="Google Shape;137;p20"/>
          <p:cNvPicPr preferRelativeResize="0"/>
          <p:nvPr/>
        </p:nvPicPr>
        <p:blipFill rotWithShape="1">
          <a:blip r:embed="rId3">
            <a:alphaModFix/>
          </a:blip>
          <a:srcRect b="5747" l="0" r="0" t="-9492"/>
          <a:stretch/>
        </p:blipFill>
        <p:spPr>
          <a:xfrm>
            <a:off x="915075" y="1865550"/>
            <a:ext cx="3106075" cy="1355350"/>
          </a:xfrm>
          <a:prstGeom prst="rect">
            <a:avLst/>
          </a:prstGeom>
          <a:noFill/>
          <a:ln>
            <a:noFill/>
          </a:ln>
        </p:spPr>
      </p:pic>
      <p:pic>
        <p:nvPicPr>
          <p:cNvPr id="138" name="Google Shape;138;p20"/>
          <p:cNvPicPr preferRelativeResize="0"/>
          <p:nvPr/>
        </p:nvPicPr>
        <p:blipFill>
          <a:blip r:embed="rId4">
            <a:alphaModFix/>
          </a:blip>
          <a:stretch>
            <a:fillRect/>
          </a:stretch>
        </p:blipFill>
        <p:spPr>
          <a:xfrm>
            <a:off x="4648750" y="1865550"/>
            <a:ext cx="4495250" cy="2359342"/>
          </a:xfrm>
          <a:prstGeom prst="rect">
            <a:avLst/>
          </a:prstGeom>
          <a:noFill/>
          <a:ln>
            <a:noFill/>
          </a:ln>
        </p:spPr>
      </p:pic>
      <p:pic>
        <p:nvPicPr>
          <p:cNvPr id="139" name="Google Shape;139;p20"/>
          <p:cNvPicPr preferRelativeResize="0"/>
          <p:nvPr/>
        </p:nvPicPr>
        <p:blipFill>
          <a:blip r:embed="rId5">
            <a:alphaModFix/>
          </a:blip>
          <a:stretch>
            <a:fillRect/>
          </a:stretch>
        </p:blipFill>
        <p:spPr>
          <a:xfrm>
            <a:off x="287475" y="3220895"/>
            <a:ext cx="4361274" cy="1922600"/>
          </a:xfrm>
          <a:prstGeom prst="rect">
            <a:avLst/>
          </a:prstGeom>
          <a:noFill/>
          <a:ln>
            <a:noFill/>
          </a:ln>
        </p:spPr>
      </p:pic>
      <p:sp>
        <p:nvSpPr>
          <p:cNvPr id="140" name="Google Shape;140;p20"/>
          <p:cNvSpPr txBox="1"/>
          <p:nvPr/>
        </p:nvSpPr>
        <p:spPr>
          <a:xfrm>
            <a:off x="5000925" y="4540325"/>
            <a:ext cx="3948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202122"/>
                </a:solidFill>
                <a:highlight>
                  <a:srgbClr val="FFFFFF"/>
                </a:highlight>
                <a:latin typeface="Average"/>
                <a:ea typeface="Average"/>
                <a:cs typeface="Average"/>
                <a:sym typeface="Average"/>
              </a:rPr>
              <a:t>Beamforming can be used for radio or sound waves.</a:t>
            </a:r>
            <a:endParaRPr sz="1200">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727650" y="644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Line-of-sight propagation</a:t>
            </a:r>
            <a:endParaRPr>
              <a:solidFill>
                <a:srgbClr val="000000"/>
              </a:solidFill>
            </a:endParaRPr>
          </a:p>
        </p:txBody>
      </p:sp>
      <p:sp>
        <p:nvSpPr>
          <p:cNvPr id="146" name="Google Shape;146;p21"/>
          <p:cNvSpPr txBox="1"/>
          <p:nvPr>
            <p:ph idx="1" type="body"/>
          </p:nvPr>
        </p:nvSpPr>
        <p:spPr>
          <a:xfrm>
            <a:off x="727650" y="1242900"/>
            <a:ext cx="7688700" cy="9723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None/>
            </a:pPr>
            <a:r>
              <a:rPr b="1" lang="en" sz="1200">
                <a:solidFill>
                  <a:srgbClr val="000000"/>
                </a:solidFill>
                <a:highlight>
                  <a:srgbClr val="FFFFFF"/>
                </a:highlight>
                <a:latin typeface="Average"/>
                <a:ea typeface="Average"/>
                <a:cs typeface="Average"/>
                <a:sym typeface="Average"/>
              </a:rPr>
              <a:t>Line-of-sight propagation</a:t>
            </a:r>
            <a:r>
              <a:rPr lang="en" sz="1200">
                <a:solidFill>
                  <a:srgbClr val="000000"/>
                </a:solidFill>
                <a:highlight>
                  <a:srgbClr val="FFFFFF"/>
                </a:highlight>
                <a:latin typeface="Average"/>
                <a:ea typeface="Average"/>
                <a:cs typeface="Average"/>
                <a:sym typeface="Average"/>
              </a:rPr>
              <a:t> is a characteristic of electromagnetic radiation which means waves travel in a direct path from the source to the receiver. Electromagnetic transmission includes light emissions traveling in a straight line. The rays or waves may be diffracted, refracted, reflected, or absorbed by the atmosphere and obstructions with material and generally cannot travel over the horizon or behind obstacles.</a:t>
            </a:r>
            <a:endParaRPr sz="1200">
              <a:solidFill>
                <a:srgbClr val="000000"/>
              </a:solidFill>
              <a:highlight>
                <a:srgbClr val="FFFFFF"/>
              </a:highlight>
              <a:latin typeface="Average"/>
              <a:ea typeface="Average"/>
              <a:cs typeface="Average"/>
              <a:sym typeface="Average"/>
            </a:endParaRPr>
          </a:p>
          <a:p>
            <a:pPr indent="0" lvl="0" marL="0" rtl="0" algn="l">
              <a:spcBef>
                <a:spcPts val="500"/>
              </a:spcBef>
              <a:spcAft>
                <a:spcPts val="0"/>
              </a:spcAft>
              <a:buNone/>
            </a:pPr>
            <a:r>
              <a:t/>
            </a:r>
            <a:endParaRPr sz="1200">
              <a:solidFill>
                <a:srgbClr val="000000"/>
              </a:solidFill>
              <a:highlight>
                <a:srgbClr val="FFFFFF"/>
              </a:highlight>
              <a:latin typeface="Average"/>
              <a:ea typeface="Average"/>
              <a:cs typeface="Average"/>
              <a:sym typeface="Average"/>
            </a:endParaRPr>
          </a:p>
          <a:p>
            <a:pPr indent="0" lvl="0" marL="0" rtl="0" algn="l">
              <a:spcBef>
                <a:spcPts val="500"/>
              </a:spcBef>
              <a:spcAft>
                <a:spcPts val="0"/>
              </a:spcAft>
              <a:buNone/>
            </a:pPr>
            <a:r>
              <a:t/>
            </a:r>
            <a:endParaRPr sz="1200">
              <a:solidFill>
                <a:srgbClr val="000000"/>
              </a:solidFill>
              <a:highlight>
                <a:srgbClr val="FFFFFF"/>
              </a:highlight>
              <a:latin typeface="Average"/>
              <a:ea typeface="Average"/>
              <a:cs typeface="Average"/>
              <a:sym typeface="Average"/>
            </a:endParaRPr>
          </a:p>
          <a:p>
            <a:pPr indent="0" lvl="0" marL="0" rtl="0" algn="l">
              <a:spcBef>
                <a:spcPts val="500"/>
              </a:spcBef>
              <a:spcAft>
                <a:spcPts val="0"/>
              </a:spcAft>
              <a:buNone/>
            </a:pPr>
            <a:r>
              <a:t/>
            </a:r>
            <a:endParaRPr sz="1200">
              <a:solidFill>
                <a:srgbClr val="000000"/>
              </a:solidFill>
              <a:highlight>
                <a:srgbClr val="FFFFFF"/>
              </a:highlight>
              <a:latin typeface="Average"/>
              <a:ea typeface="Average"/>
              <a:cs typeface="Average"/>
              <a:sym typeface="Average"/>
            </a:endParaRPr>
          </a:p>
          <a:p>
            <a:pPr indent="0" lvl="0" marL="0" rtl="0" algn="l">
              <a:spcBef>
                <a:spcPts val="500"/>
              </a:spcBef>
              <a:spcAft>
                <a:spcPts val="0"/>
              </a:spcAft>
              <a:buNone/>
            </a:pPr>
            <a:r>
              <a:t/>
            </a:r>
            <a:endParaRPr sz="1200">
              <a:solidFill>
                <a:srgbClr val="000000"/>
              </a:solidFill>
              <a:highlight>
                <a:srgbClr val="FFFFFF"/>
              </a:highlight>
              <a:latin typeface="Average"/>
              <a:ea typeface="Average"/>
              <a:cs typeface="Average"/>
              <a:sym typeface="Average"/>
            </a:endParaRPr>
          </a:p>
          <a:p>
            <a:pPr indent="0" lvl="0" marL="0" rtl="0" algn="l">
              <a:spcBef>
                <a:spcPts val="500"/>
              </a:spcBef>
              <a:spcAft>
                <a:spcPts val="500"/>
              </a:spcAft>
              <a:buNone/>
            </a:pPr>
            <a:r>
              <a:t/>
            </a:r>
            <a:endParaRPr sz="1200">
              <a:solidFill>
                <a:srgbClr val="000000"/>
              </a:solidFill>
              <a:highlight>
                <a:srgbClr val="FFFFFF"/>
              </a:highlight>
              <a:latin typeface="Average"/>
              <a:ea typeface="Average"/>
              <a:cs typeface="Average"/>
              <a:sym typeface="Average"/>
            </a:endParaRPr>
          </a:p>
        </p:txBody>
      </p:sp>
      <p:pic>
        <p:nvPicPr>
          <p:cNvPr id="147" name="Google Shape;147;p21"/>
          <p:cNvPicPr preferRelativeResize="0"/>
          <p:nvPr/>
        </p:nvPicPr>
        <p:blipFill rotWithShape="1">
          <a:blip r:embed="rId3">
            <a:alphaModFix/>
          </a:blip>
          <a:srcRect b="16921" l="3991" r="5901" t="6338"/>
          <a:stretch/>
        </p:blipFill>
        <p:spPr>
          <a:xfrm>
            <a:off x="4978200" y="2017800"/>
            <a:ext cx="3625949" cy="2171576"/>
          </a:xfrm>
          <a:prstGeom prst="rect">
            <a:avLst/>
          </a:prstGeom>
          <a:noFill/>
          <a:ln>
            <a:noFill/>
          </a:ln>
        </p:spPr>
      </p:pic>
      <p:pic>
        <p:nvPicPr>
          <p:cNvPr id="148" name="Google Shape;148;p21"/>
          <p:cNvPicPr preferRelativeResize="0"/>
          <p:nvPr/>
        </p:nvPicPr>
        <p:blipFill rotWithShape="1">
          <a:blip r:embed="rId4">
            <a:alphaModFix/>
          </a:blip>
          <a:srcRect b="6664" l="0" r="2334" t="0"/>
          <a:stretch/>
        </p:blipFill>
        <p:spPr>
          <a:xfrm>
            <a:off x="413675" y="2278575"/>
            <a:ext cx="4564525" cy="1757275"/>
          </a:xfrm>
          <a:prstGeom prst="rect">
            <a:avLst/>
          </a:prstGeom>
          <a:noFill/>
          <a:ln>
            <a:noFill/>
          </a:ln>
        </p:spPr>
      </p:pic>
      <p:sp>
        <p:nvSpPr>
          <p:cNvPr id="149" name="Google Shape;149;p21"/>
          <p:cNvSpPr txBox="1"/>
          <p:nvPr/>
        </p:nvSpPr>
        <p:spPr>
          <a:xfrm>
            <a:off x="727650" y="4145500"/>
            <a:ext cx="7688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202124"/>
                </a:solidFill>
                <a:highlight>
                  <a:srgbClr val="FFFFFF"/>
                </a:highlight>
                <a:latin typeface="Average"/>
                <a:ea typeface="Average"/>
                <a:cs typeface="Average"/>
                <a:sym typeface="Average"/>
              </a:rPr>
              <a:t>Line of sight</a:t>
            </a:r>
            <a:r>
              <a:rPr lang="en" sz="1200">
                <a:solidFill>
                  <a:srgbClr val="202124"/>
                </a:solidFill>
                <a:highlight>
                  <a:srgbClr val="FFFFFF"/>
                </a:highlight>
                <a:latin typeface="Average"/>
                <a:ea typeface="Average"/>
                <a:cs typeface="Average"/>
                <a:sym typeface="Average"/>
              </a:rPr>
              <a:t> (LoS) is a type of propagation that can transmit and receive data only where transmit and receive stations are in view of each other without any sort of an obstacle between them. FM radio, microwave and satellite transmission are examples of </a:t>
            </a:r>
            <a:r>
              <a:rPr b="1" lang="en" sz="1200">
                <a:solidFill>
                  <a:srgbClr val="202124"/>
                </a:solidFill>
                <a:highlight>
                  <a:srgbClr val="FFFFFF"/>
                </a:highlight>
                <a:latin typeface="Average"/>
                <a:ea typeface="Average"/>
                <a:cs typeface="Average"/>
                <a:sym typeface="Average"/>
              </a:rPr>
              <a:t>line-of-sight communication</a:t>
            </a:r>
            <a:r>
              <a:rPr lang="en" sz="1200">
                <a:solidFill>
                  <a:srgbClr val="202124"/>
                </a:solidFill>
                <a:highlight>
                  <a:srgbClr val="FFFFFF"/>
                </a:highlight>
                <a:latin typeface="Average"/>
                <a:ea typeface="Average"/>
                <a:cs typeface="Average"/>
                <a:sym typeface="Average"/>
              </a:rPr>
              <a:t>.</a:t>
            </a:r>
            <a:endParaRPr sz="1200">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