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Average"/>
      <p:regular r:id="rId30"/>
    </p:embeddedFont>
    <p:embeddedFont>
      <p:font typeface="Merriweather"/>
      <p:regular r:id="rId31"/>
      <p:bold r:id="rId32"/>
      <p:italic r:id="rId33"/>
      <p:boldItalic r:id="rId34"/>
    </p:embeddedFont>
    <p:embeddedFont>
      <p:font typeface="Playfair Display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8DE1BB-F9B7-4275-ADF2-2010ECD0D2B3}">
  <a:tblStyle styleId="{E38DE1BB-F9B7-4275-ADF2-2010ECD0D2B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Average-regular.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35" Type="http://schemas.openxmlformats.org/officeDocument/2006/relationships/font" Target="fonts/PlayfairDisplaySemiBold-regular.fntdata"/><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37" Type="http://schemas.openxmlformats.org/officeDocument/2006/relationships/font" Target="fonts/PlayfairDisplaySemiBold-italic.fntdata"/><Relationship Id="rId14" Type="http://schemas.openxmlformats.org/officeDocument/2006/relationships/slide" Target="slides/slide8.xml"/><Relationship Id="rId36" Type="http://schemas.openxmlformats.org/officeDocument/2006/relationships/font" Target="fonts/PlayfairDisplaySemiBold-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layfairDisplay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c951760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c951760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3c951760f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3c951760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c951760f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c951760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c951760f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c951760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c951760f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c951760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81785094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38178509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3c951760f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3c95176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3c951760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3c95176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c951760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c951760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8178509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817850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3817850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3817850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381785094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38178509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8178509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8178509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8178509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817850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274E1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59025"/>
            <a:ext cx="8222100" cy="22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layfair Display SemiBold"/>
                <a:ea typeface="Playfair Display SemiBold"/>
                <a:cs typeface="Playfair Display SemiBold"/>
                <a:sym typeface="Playfair Display SemiBold"/>
              </a:rPr>
              <a:t>Recurrent LSTM Network Design for Natural Language Processing</a:t>
            </a:r>
            <a:endParaRPr>
              <a:latin typeface="Playfair Display SemiBold"/>
              <a:ea typeface="Playfair Display SemiBold"/>
              <a:cs typeface="Playfair Display SemiBold"/>
              <a:sym typeface="Playfair Display SemiBold"/>
            </a:endParaRPr>
          </a:p>
        </p:txBody>
      </p:sp>
      <p:sp>
        <p:nvSpPr>
          <p:cNvPr id="68" name="Google Shape;68;p13"/>
          <p:cNvSpPr txBox="1"/>
          <p:nvPr>
            <p:ph idx="1" type="subTitle"/>
          </p:nvPr>
        </p:nvSpPr>
        <p:spPr>
          <a:xfrm>
            <a:off x="390525" y="3011831"/>
            <a:ext cx="82221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rage"/>
                <a:ea typeface="Average"/>
                <a:cs typeface="Average"/>
                <a:sym typeface="Average"/>
              </a:rPr>
              <a:t>Student name: Debanjali Saha</a:t>
            </a:r>
            <a:endParaRPr sz="2400">
              <a:latin typeface="Average"/>
              <a:ea typeface="Average"/>
              <a:cs typeface="Average"/>
              <a:sym typeface="Average"/>
            </a:endParaRPr>
          </a:p>
          <a:p>
            <a:pPr indent="0" lvl="0" marL="0" rtl="0" algn="l">
              <a:spcBef>
                <a:spcPts val="0"/>
              </a:spcBef>
              <a:spcAft>
                <a:spcPts val="0"/>
              </a:spcAft>
              <a:buNone/>
            </a:pPr>
            <a:r>
              <a:rPr lang="en" sz="2400">
                <a:latin typeface="Average"/>
                <a:ea typeface="Average"/>
                <a:cs typeface="Average"/>
                <a:sym typeface="Average"/>
              </a:rPr>
              <a:t>Roll no.: 1810110059</a:t>
            </a:r>
            <a:endParaRPr sz="2400">
              <a:latin typeface="Average"/>
              <a:ea typeface="Average"/>
              <a:cs typeface="Average"/>
              <a:sym typeface="Average"/>
            </a:endParaRPr>
          </a:p>
          <a:p>
            <a:pPr indent="0" lvl="0" marL="0" rtl="0" algn="l">
              <a:spcBef>
                <a:spcPts val="0"/>
              </a:spcBef>
              <a:spcAft>
                <a:spcPts val="0"/>
              </a:spcAft>
              <a:buNone/>
            </a:pPr>
            <a:r>
              <a:t/>
            </a:r>
            <a:endParaRPr sz="2400">
              <a:latin typeface="Average"/>
              <a:ea typeface="Average"/>
              <a:cs typeface="Average"/>
              <a:sym typeface="Average"/>
            </a:endParaRPr>
          </a:p>
          <a:p>
            <a:pPr indent="0" lvl="0" marL="0" rtl="0" algn="l">
              <a:spcBef>
                <a:spcPts val="0"/>
              </a:spcBef>
              <a:spcAft>
                <a:spcPts val="0"/>
              </a:spcAft>
              <a:buNone/>
            </a:pPr>
            <a:r>
              <a:rPr lang="en" sz="2400">
                <a:latin typeface="Average"/>
                <a:ea typeface="Average"/>
                <a:cs typeface="Average"/>
                <a:sym typeface="Average"/>
              </a:rPr>
              <a:t>Under supervision of: </a:t>
            </a:r>
            <a:endParaRPr sz="2400">
              <a:latin typeface="Average"/>
              <a:ea typeface="Average"/>
              <a:cs typeface="Average"/>
              <a:sym typeface="Average"/>
            </a:endParaRPr>
          </a:p>
          <a:p>
            <a:pPr indent="0" lvl="0" marL="0" rtl="0" algn="l">
              <a:spcBef>
                <a:spcPts val="0"/>
              </a:spcBef>
              <a:spcAft>
                <a:spcPts val="0"/>
              </a:spcAft>
              <a:buNone/>
            </a:pPr>
            <a:r>
              <a:rPr lang="en" sz="2400">
                <a:latin typeface="Average"/>
                <a:ea typeface="Average"/>
                <a:cs typeface="Average"/>
                <a:sym typeface="Average"/>
              </a:rPr>
              <a:t>Prof. Madan Gopal, Electrical Engineering</a:t>
            </a:r>
            <a:endParaRPr sz="2400">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141300" y="653400"/>
            <a:ext cx="8861400" cy="383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latin typeface="Playfair Display"/>
                <a:ea typeface="Playfair Display"/>
                <a:cs typeface="Playfair Display"/>
                <a:sym typeface="Playfair Display"/>
              </a:rPr>
              <a:t>After</a:t>
            </a:r>
            <a:r>
              <a:rPr lang="en" sz="3500">
                <a:latin typeface="Playfair Display"/>
                <a:ea typeface="Playfair Display"/>
                <a:cs typeface="Playfair Display"/>
                <a:sym typeface="Playfair Display"/>
              </a:rPr>
              <a:t> Mid-term evaluation</a:t>
            </a:r>
            <a:endParaRPr sz="3500">
              <a:latin typeface="Playfair Display"/>
              <a:ea typeface="Playfair Display"/>
              <a:cs typeface="Playfair Display"/>
              <a:sym typeface="Playfair Display"/>
            </a:endParaRPr>
          </a:p>
          <a:p>
            <a:pPr indent="0" lvl="0" marL="0" rtl="0" algn="l">
              <a:spcBef>
                <a:spcPts val="0"/>
              </a:spcBef>
              <a:spcAft>
                <a:spcPts val="0"/>
              </a:spcAft>
              <a:buNone/>
            </a:pPr>
            <a:r>
              <a:t/>
            </a:r>
            <a:endParaRPr sz="23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EXPERIMENTATION</a:t>
            </a:r>
            <a:endParaRPr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sz="1800">
                <a:latin typeface="Playfair Display"/>
                <a:ea typeface="Playfair Display"/>
                <a:cs typeface="Playfair Display"/>
                <a:sym typeface="Playfair Display"/>
              </a:rPr>
              <a:t>LITERATURE REVIEW FOR SUGGESTED MODELS</a:t>
            </a:r>
            <a:endParaRPr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sz="1800">
                <a:latin typeface="Playfair Display"/>
                <a:ea typeface="Playfair Display"/>
                <a:cs typeface="Playfair Display"/>
                <a:sym typeface="Playfair Display"/>
              </a:rPr>
              <a:t>TRAINING SEVERAL DIFFERENT MODELS</a:t>
            </a:r>
            <a:endParaRPr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sz="1800">
                <a:latin typeface="Playfair Display"/>
                <a:ea typeface="Playfair Display"/>
                <a:cs typeface="Playfair Display"/>
                <a:sym typeface="Playfair Display"/>
              </a:rPr>
              <a:t>UNDERSTANDING WHY AND HOW THESE MODELS IMPROVE PERFORMANCE</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RESULT ANALYSIS</a:t>
            </a:r>
            <a:endParaRPr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sz="1800">
                <a:latin typeface="Playfair Display"/>
                <a:ea typeface="Playfair Display"/>
                <a:cs typeface="Playfair Display"/>
                <a:sym typeface="Playfair Display"/>
              </a:rPr>
              <a:t>EVALUATION OF PERFORMANCES AND THEIR COMPARISON</a:t>
            </a:r>
            <a:endParaRPr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sz="1800">
                <a:latin typeface="Playfair Display"/>
                <a:ea typeface="Playfair Display"/>
                <a:cs typeface="Playfair Display"/>
                <a:sym typeface="Playfair Display"/>
              </a:rPr>
              <a:t>CONCLUDING WITH BEST MODEL</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LITERATURE REVIEW FOR SUGGESTED MODELS</a:t>
            </a:r>
            <a:endParaRPr sz="2300">
              <a:latin typeface="Merriweather"/>
              <a:ea typeface="Merriweather"/>
              <a:cs typeface="Merriweather"/>
              <a:sym typeface="Merriweather"/>
            </a:endParaRPr>
          </a:p>
        </p:txBody>
      </p:sp>
      <p:sp>
        <p:nvSpPr>
          <p:cNvPr id="139" name="Google Shape;139;p23"/>
          <p:cNvSpPr txBox="1"/>
          <p:nvPr>
            <p:ph idx="4294967295" type="body"/>
          </p:nvPr>
        </p:nvSpPr>
        <p:spPr>
          <a:xfrm>
            <a:off x="158700" y="879975"/>
            <a:ext cx="8826600" cy="41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verage"/>
                <a:ea typeface="Average"/>
                <a:cs typeface="Average"/>
                <a:sym typeface="Average"/>
              </a:rPr>
              <a:t>The paper “A Double Channel CNN-LSTM Model for Text Classification” by Liang et al. shows progressively how performance increases on this dataset from simple LSTM to a CNN-LSTM hybrid model which is a variant of RCNN proposed by Lai et al. in 2015.</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lang="en" sz="1400">
                <a:solidFill>
                  <a:srgbClr val="434343"/>
                </a:solidFill>
                <a:latin typeface="Average"/>
                <a:ea typeface="Average"/>
                <a:cs typeface="Average"/>
                <a:sym typeface="Average"/>
              </a:rPr>
              <a:t>In the paper called “Hybrid Deep Learning Models for Sentiment Analysis” by Dang et al., 4 hybrid models are proposed and experimented with on this Sentiment140 and other datasets. The 4 models differ in the position of the CNN and LSTM, the first two having the CNN layers before LSTM and the last two </a:t>
            </a:r>
            <a:r>
              <a:rPr lang="en" sz="1400">
                <a:solidFill>
                  <a:srgbClr val="434343"/>
                </a:solidFill>
                <a:latin typeface="Average"/>
                <a:ea typeface="Average"/>
                <a:cs typeface="Average"/>
                <a:sym typeface="Average"/>
              </a:rPr>
              <a:t>having</a:t>
            </a:r>
            <a:r>
              <a:rPr lang="en" sz="1400">
                <a:solidFill>
                  <a:srgbClr val="434343"/>
                </a:solidFill>
                <a:latin typeface="Average"/>
                <a:ea typeface="Average"/>
                <a:cs typeface="Average"/>
                <a:sym typeface="Average"/>
              </a:rPr>
              <a:t> the LSTM layers before the CNN layers. Since the latter gave better results, in the experimentation I chose to place the CNN layer after the LSTM layer.</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lang="en" sz="1400">
                <a:solidFill>
                  <a:srgbClr val="434343"/>
                </a:solidFill>
                <a:latin typeface="Average"/>
                <a:ea typeface="Average"/>
                <a:cs typeface="Average"/>
                <a:sym typeface="Average"/>
              </a:rPr>
              <a:t>The paper “Twitter data sentiment analysis” by Xing et al. demonstrate experimentally the improvement from a Normal LSTM (unidirectional) to a Bidirectional LSTM with change in training run-time per epoch.</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lang="en" sz="1400">
                <a:solidFill>
                  <a:srgbClr val="434343"/>
                </a:solidFill>
                <a:latin typeface="Average"/>
                <a:ea typeface="Average"/>
                <a:cs typeface="Average"/>
                <a:sym typeface="Average"/>
              </a:rPr>
              <a:t>Finally, the paper by Liu and Guo, “Bidirectional LSTM with attention mechanism and convolutional layer for text classification” proposes a model with Bidirectional LSTM + CNN + Attention layer after comparing several models in progression which I have also experimented with as my last model and found to have the best results for.</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t/>
            </a:r>
            <a:endParaRPr sz="1400">
              <a:solidFill>
                <a:srgbClr val="43434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MODELS TRAINED AND RESULTS COMPARATIVE ANALYSIS</a:t>
            </a:r>
            <a:endParaRPr sz="2300">
              <a:latin typeface="Merriweather"/>
              <a:ea typeface="Merriweather"/>
              <a:cs typeface="Merriweather"/>
              <a:sym typeface="Merriweather"/>
            </a:endParaRPr>
          </a:p>
        </p:txBody>
      </p:sp>
      <p:graphicFrame>
        <p:nvGraphicFramePr>
          <p:cNvPr id="145" name="Google Shape;145;p24"/>
          <p:cNvGraphicFramePr/>
          <p:nvPr/>
        </p:nvGraphicFramePr>
        <p:xfrm>
          <a:off x="1676400" y="990600"/>
          <a:ext cx="3000000" cy="3000000"/>
        </p:xfrm>
        <a:graphic>
          <a:graphicData uri="http://schemas.openxmlformats.org/drawingml/2006/table">
            <a:tbl>
              <a:tblPr>
                <a:noFill/>
                <a:tableStyleId>{E38DE1BB-F9B7-4275-ADF2-2010ECD0D2B3}</a:tableStyleId>
              </a:tblPr>
              <a:tblGrid>
                <a:gridCol w="828675"/>
                <a:gridCol w="3086100"/>
                <a:gridCol w="1266825"/>
                <a:gridCol w="762000"/>
              </a:tblGrid>
              <a:tr h="12700">
                <a:tc>
                  <a:txBody>
                    <a:bodyPr/>
                    <a:lstStyle/>
                    <a:p>
                      <a:pPr indent="0" lvl="0" marL="0" rtl="0" algn="l">
                        <a:spcBef>
                          <a:spcPts val="0"/>
                        </a:spcBef>
                        <a:spcAft>
                          <a:spcPts val="0"/>
                        </a:spcAft>
                        <a:buNone/>
                      </a:pPr>
                      <a:r>
                        <a:rPr b="1" lang="en" sz="1100">
                          <a:latin typeface="Average"/>
                          <a:ea typeface="Average"/>
                          <a:cs typeface="Average"/>
                          <a:sym typeface="Average"/>
                        </a:rPr>
                        <a:t>Model No.</a:t>
                      </a:r>
                      <a:endParaRPr b="1"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b="1" lang="en" sz="1100">
                          <a:latin typeface="Average"/>
                          <a:ea typeface="Average"/>
                          <a:cs typeface="Average"/>
                          <a:sym typeface="Average"/>
                        </a:rPr>
                        <a:t>Architecture</a:t>
                      </a:r>
                      <a:endParaRPr b="1"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b="1" lang="en" sz="1100">
                          <a:latin typeface="Average"/>
                          <a:ea typeface="Average"/>
                          <a:cs typeface="Average"/>
                          <a:sym typeface="Average"/>
                        </a:rPr>
                        <a:t>Testing Accuracy</a:t>
                      </a:r>
                      <a:endParaRPr b="1"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b="1" lang="en" sz="1100">
                          <a:latin typeface="Average"/>
                          <a:ea typeface="Average"/>
                          <a:cs typeface="Average"/>
                          <a:sym typeface="Average"/>
                        </a:rPr>
                        <a:t>Loss</a:t>
                      </a:r>
                      <a:endParaRPr b="1"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1</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Single unidirectional LSTM</a:t>
                      </a:r>
                      <a:endParaRPr sz="1100">
                        <a:latin typeface="Average"/>
                        <a:ea typeface="Average"/>
                        <a:cs typeface="Average"/>
                        <a:sym typeface="Average"/>
                      </a:endParaRPr>
                    </a:p>
                    <a:p>
                      <a:pPr indent="0" lvl="0" marL="0" rtl="0" algn="l">
                        <a:spcBef>
                          <a:spcPts val="0"/>
                        </a:spcBef>
                        <a:spcAft>
                          <a:spcPts val="0"/>
                        </a:spcAft>
                        <a:buNone/>
                      </a:pPr>
                      <a:r>
                        <a:rPr lang="en" sz="1100">
                          <a:latin typeface="Average"/>
                          <a:ea typeface="Average"/>
                          <a:cs typeface="Average"/>
                          <a:sym typeface="Average"/>
                        </a:rPr>
                        <a:t>( with sigmoid activation and 20% dropout)</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79.99%</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0.4278</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2</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Doubly stacked unidirectional LSTM </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80.36%</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0.4231</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3</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Unidirectional LSTM + CNN</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80.19%</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0.4260</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4</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Single Bidirectional LSTM</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80.35%</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0.4243</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5</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Doubly stacked bidirectional LSTM </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80.61%</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0.4209</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6</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Doubly stacked bidirectional LSTM + Attention</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80.70%</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0.4202</a:t>
                      </a:r>
                      <a:endParaRPr sz="1100">
                        <a:latin typeface="Average"/>
                        <a:ea typeface="Average"/>
                        <a:cs typeface="Average"/>
                        <a:sym typeface="Average"/>
                      </a:endParaRPr>
                    </a:p>
                  </a:txBody>
                  <a:tcPr marT="63500" marB="63500" marR="63500" marL="63500"/>
                </a:tc>
              </a:tr>
              <a:tr h="12700">
                <a:tc>
                  <a:txBody>
                    <a:bodyPr/>
                    <a:lstStyle/>
                    <a:p>
                      <a:pPr indent="0" lvl="0" marL="0" rtl="0" algn="l">
                        <a:spcBef>
                          <a:spcPts val="0"/>
                        </a:spcBef>
                        <a:spcAft>
                          <a:spcPts val="0"/>
                        </a:spcAft>
                        <a:buNone/>
                      </a:pPr>
                      <a:r>
                        <a:rPr lang="en" sz="1100">
                          <a:latin typeface="Average"/>
                          <a:ea typeface="Average"/>
                          <a:cs typeface="Average"/>
                          <a:sym typeface="Average"/>
                        </a:rPr>
                        <a:t>Model 7</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Bidirectional LSTM + CNN + Attention</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80.77%</a:t>
                      </a:r>
                      <a:endParaRPr sz="1100">
                        <a:latin typeface="Average"/>
                        <a:ea typeface="Average"/>
                        <a:cs typeface="Average"/>
                        <a:sym typeface="Average"/>
                      </a:endParaRPr>
                    </a:p>
                  </a:txBody>
                  <a:tcPr marT="63500" marB="63500" marR="63500" marL="63500"/>
                </a:tc>
                <a:tc>
                  <a:txBody>
                    <a:bodyPr/>
                    <a:lstStyle/>
                    <a:p>
                      <a:pPr indent="0" lvl="0" marL="0" rtl="0" algn="l">
                        <a:spcBef>
                          <a:spcPts val="0"/>
                        </a:spcBef>
                        <a:spcAft>
                          <a:spcPts val="0"/>
                        </a:spcAft>
                        <a:buNone/>
                      </a:pPr>
                      <a:r>
                        <a:rPr lang="en" sz="1100">
                          <a:latin typeface="Average"/>
                          <a:ea typeface="Average"/>
                          <a:cs typeface="Average"/>
                          <a:sym typeface="Average"/>
                        </a:rPr>
                        <a:t>0.4105</a:t>
                      </a:r>
                      <a:endParaRPr sz="1100">
                        <a:latin typeface="Average"/>
                        <a:ea typeface="Average"/>
                        <a:cs typeface="Average"/>
                        <a:sym typeface="Average"/>
                      </a:endParaRPr>
                    </a:p>
                  </a:txBody>
                  <a:tcPr marT="63500" marB="63500" marR="63500" marL="63500"/>
                </a:tc>
              </a:tr>
            </a:tbl>
          </a:graphicData>
        </a:graphic>
      </p:graphicFrame>
      <p:sp>
        <p:nvSpPr>
          <p:cNvPr id="146" name="Google Shape;146;p24"/>
          <p:cNvSpPr txBox="1"/>
          <p:nvPr/>
        </p:nvSpPr>
        <p:spPr>
          <a:xfrm>
            <a:off x="3905550" y="619050"/>
            <a:ext cx="192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Average"/>
                <a:ea typeface="Average"/>
                <a:cs typeface="Average"/>
                <a:sym typeface="Average"/>
              </a:rPr>
              <a:t>RESULTS TABLE</a:t>
            </a:r>
            <a:endParaRPr b="1" sz="1300" u="sng">
              <a:latin typeface="Average"/>
              <a:ea typeface="Average"/>
              <a:cs typeface="Average"/>
              <a:sym typeface="Average"/>
            </a:endParaRPr>
          </a:p>
        </p:txBody>
      </p:sp>
      <p:sp>
        <p:nvSpPr>
          <p:cNvPr id="147" name="Google Shape;147;p24"/>
          <p:cNvSpPr txBox="1"/>
          <p:nvPr/>
        </p:nvSpPr>
        <p:spPr>
          <a:xfrm>
            <a:off x="81900" y="3616375"/>
            <a:ext cx="898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It can be observed that stacking up of unidirectional LSTM layers gives improvement in performance from 79.99% to  80.36%. Similarly, stacking up of unidirectional LSTM layers also gives improvement in performance from 80.35% to 80.61%. A single bidirectional LSTM model gives nearly about the same performance as a doubly stacked unidirectional LSTM model. The addition of a CNN layer improves performance as claimed by Liang et al. in their paper. However, this improvement in performance is lesser than the one which is observed with staking. However, a single bidirectional LSTM layer gives results as good as a doubly stacked unidirectional LSTM layer.</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WHY AND HOW IS PERFORMANCE GETTING IMPROVED?</a:t>
            </a:r>
            <a:endParaRPr sz="2300">
              <a:latin typeface="Merriweather"/>
              <a:ea typeface="Merriweather"/>
              <a:cs typeface="Merriweather"/>
              <a:sym typeface="Merriweather"/>
            </a:endParaRPr>
          </a:p>
        </p:txBody>
      </p:sp>
      <p:sp>
        <p:nvSpPr>
          <p:cNvPr id="153" name="Google Shape;153;p25"/>
          <p:cNvSpPr txBox="1"/>
          <p:nvPr/>
        </p:nvSpPr>
        <p:spPr>
          <a:xfrm>
            <a:off x="61950" y="749500"/>
            <a:ext cx="9020100" cy="43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434343"/>
                </a:solidFill>
                <a:latin typeface="Average"/>
                <a:ea typeface="Average"/>
                <a:cs typeface="Average"/>
                <a:sym typeface="Average"/>
              </a:rPr>
              <a:t>In t</a:t>
            </a:r>
            <a:r>
              <a:rPr lang="en" sz="1200">
                <a:solidFill>
                  <a:srgbClr val="434343"/>
                </a:solidFill>
                <a:latin typeface="Average"/>
                <a:ea typeface="Average"/>
                <a:cs typeface="Average"/>
                <a:sym typeface="Average"/>
              </a:rPr>
              <a:t>raditional RNNs, when the length of the input sequence is too long, the network may suffer from a vanishing gradient problem which will make it more difficult to learn information from a longer time context. The LSTM model solves this problem.</a:t>
            </a:r>
            <a:endParaRPr sz="1200">
              <a:solidFill>
                <a:srgbClr val="434343"/>
              </a:solidFill>
              <a:latin typeface="Average"/>
              <a:ea typeface="Average"/>
              <a:cs typeface="Average"/>
              <a:sym typeface="Average"/>
            </a:endParaRPr>
          </a:p>
          <a:p>
            <a:pPr indent="0" lvl="0" marL="0" rtl="0" algn="l">
              <a:lnSpc>
                <a:spcPct val="115000"/>
              </a:lnSpc>
              <a:spcBef>
                <a:spcPts val="1600"/>
              </a:spcBef>
              <a:spcAft>
                <a:spcPts val="0"/>
              </a:spcAft>
              <a:buNone/>
            </a:pPr>
            <a:r>
              <a:rPr lang="en" sz="1200">
                <a:solidFill>
                  <a:srgbClr val="434343"/>
                </a:solidFill>
                <a:latin typeface="Average"/>
                <a:ea typeface="Average"/>
                <a:cs typeface="Average"/>
                <a:sym typeface="Average"/>
              </a:rPr>
              <a:t>C</a:t>
            </a:r>
            <a:r>
              <a:rPr lang="en" sz="1200">
                <a:solidFill>
                  <a:srgbClr val="434343"/>
                </a:solidFill>
                <a:latin typeface="Average"/>
                <a:ea typeface="Average"/>
                <a:cs typeface="Average"/>
                <a:sym typeface="Average"/>
              </a:rPr>
              <a:t>ombined CNN and LSTM give better performance by taking advantage of the two network architectures when performing sentiment analysis on data in different domains. CNNs are good at dealing with spatially related data while the RNNs are good at temporal signals. LSTM can remember forward information of the sequence, and CNN can catch and learn local information sufficiently. So, the combination makes use of the best of both networks.</a:t>
            </a:r>
            <a:endParaRPr sz="1200">
              <a:solidFill>
                <a:srgbClr val="434343"/>
              </a:solidFill>
              <a:latin typeface="Average"/>
              <a:ea typeface="Average"/>
              <a:cs typeface="Average"/>
              <a:sym typeface="Average"/>
            </a:endParaRPr>
          </a:p>
          <a:p>
            <a:pPr indent="0" lvl="0" marL="0" rtl="0" algn="l">
              <a:lnSpc>
                <a:spcPct val="115000"/>
              </a:lnSpc>
              <a:spcBef>
                <a:spcPts val="1600"/>
              </a:spcBef>
              <a:spcAft>
                <a:spcPts val="0"/>
              </a:spcAft>
              <a:buNone/>
            </a:pPr>
            <a:r>
              <a:rPr lang="en" sz="1200">
                <a:solidFill>
                  <a:srgbClr val="434343"/>
                </a:solidFill>
                <a:latin typeface="Average"/>
                <a:ea typeface="Average"/>
                <a:cs typeface="Average"/>
                <a:sym typeface="Average"/>
              </a:rPr>
              <a:t>When classifying sequential patterns, it might be the case that patterns lying ahead in the sequence influence the classification of the current pattern, bidirectional architectures can exploit this information. They can use both the ‘left’ and ‘right’ context at each position, if arranged horizontally. Unidirectional LSTM only preserves information of the past because the only inputs it has seen are from the past. Using bidirectional will run inputs in two ways, one from past to future and one from future to past and what differs this approach from unidirectional is that in the LSTM that runs backwards, we preserve information from the future and using the two hidden states combined.</a:t>
            </a:r>
            <a:endParaRPr sz="1200">
              <a:solidFill>
                <a:srgbClr val="434343"/>
              </a:solidFill>
              <a:latin typeface="Average"/>
              <a:ea typeface="Average"/>
              <a:cs typeface="Average"/>
              <a:sym typeface="Average"/>
            </a:endParaRPr>
          </a:p>
          <a:p>
            <a:pPr indent="0" lvl="0" marL="0" rtl="0" algn="l">
              <a:lnSpc>
                <a:spcPct val="115000"/>
              </a:lnSpc>
              <a:spcBef>
                <a:spcPts val="1600"/>
              </a:spcBef>
              <a:spcAft>
                <a:spcPts val="1600"/>
              </a:spcAft>
              <a:buNone/>
            </a:pPr>
            <a:r>
              <a:rPr lang="en" sz="1200">
                <a:solidFill>
                  <a:srgbClr val="434343"/>
                </a:solidFill>
                <a:latin typeface="Average"/>
                <a:ea typeface="Average"/>
                <a:cs typeface="Average"/>
                <a:sym typeface="Average"/>
              </a:rPr>
              <a:t>The attention mechanism emerged as an improvement over the encoder decoder-based neural machine translation system in natural language processing (NLP). It is employed to give different focus to the information outputted from the hidden layers of BiLSTM. Attention mechanism can highlight the important information from the contextual information by setting different weights. In short, there are two RNNs/LSTMs. One we call the encoder – this reads the input sentence and tries to make sense of it, before summarizing it. It passes the summary (context vector) to the decoder which translates the input sentence by just seeing it.</a:t>
            </a:r>
            <a:endParaRPr sz="1200">
              <a:solidFill>
                <a:srgbClr val="43434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CONCLUSION</a:t>
            </a:r>
            <a:endParaRPr sz="2300">
              <a:latin typeface="Merriweather"/>
              <a:ea typeface="Merriweather"/>
              <a:cs typeface="Merriweather"/>
              <a:sym typeface="Merriweather"/>
            </a:endParaRPr>
          </a:p>
        </p:txBody>
      </p:sp>
      <p:pic>
        <p:nvPicPr>
          <p:cNvPr id="159" name="Google Shape;159;p26"/>
          <p:cNvPicPr preferRelativeResize="0"/>
          <p:nvPr/>
        </p:nvPicPr>
        <p:blipFill>
          <a:blip r:embed="rId3">
            <a:alphaModFix/>
          </a:blip>
          <a:stretch>
            <a:fillRect/>
          </a:stretch>
        </p:blipFill>
        <p:spPr>
          <a:xfrm>
            <a:off x="962025" y="766700"/>
            <a:ext cx="3609975" cy="2514600"/>
          </a:xfrm>
          <a:prstGeom prst="rect">
            <a:avLst/>
          </a:prstGeom>
          <a:noFill/>
          <a:ln>
            <a:noFill/>
          </a:ln>
        </p:spPr>
      </p:pic>
      <p:pic>
        <p:nvPicPr>
          <p:cNvPr id="160" name="Google Shape;160;p26"/>
          <p:cNvPicPr preferRelativeResize="0"/>
          <p:nvPr/>
        </p:nvPicPr>
        <p:blipFill>
          <a:blip r:embed="rId4">
            <a:alphaModFix/>
          </a:blip>
          <a:stretch>
            <a:fillRect/>
          </a:stretch>
        </p:blipFill>
        <p:spPr>
          <a:xfrm>
            <a:off x="4572000" y="761925"/>
            <a:ext cx="3638550" cy="2524125"/>
          </a:xfrm>
          <a:prstGeom prst="rect">
            <a:avLst/>
          </a:prstGeom>
          <a:noFill/>
          <a:ln>
            <a:noFill/>
          </a:ln>
        </p:spPr>
      </p:pic>
      <p:sp>
        <p:nvSpPr>
          <p:cNvPr id="161" name="Google Shape;161;p26"/>
          <p:cNvSpPr txBox="1"/>
          <p:nvPr/>
        </p:nvSpPr>
        <p:spPr>
          <a:xfrm>
            <a:off x="309150" y="3569550"/>
            <a:ext cx="852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The best model is the Bidirectional LSTM+CNN+Attention mechanism model which gives highest performance with a testing accuracy of 80.77% (almost 81%) and the minimum loss of 0.4105 as compared to other models.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Combination of best features from all models leads us to best results.</a:t>
            </a:r>
            <a:endParaRPr>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REFERENCES</a:t>
            </a:r>
            <a:endParaRPr sz="2300">
              <a:latin typeface="Merriweather"/>
              <a:ea typeface="Merriweather"/>
              <a:cs typeface="Merriweather"/>
              <a:sym typeface="Merriweather"/>
            </a:endParaRPr>
          </a:p>
        </p:txBody>
      </p:sp>
      <p:sp>
        <p:nvSpPr>
          <p:cNvPr id="167" name="Google Shape;167;p27"/>
          <p:cNvSpPr txBox="1"/>
          <p:nvPr>
            <p:ph idx="4294967295" type="body"/>
          </p:nvPr>
        </p:nvSpPr>
        <p:spPr>
          <a:xfrm>
            <a:off x="98250" y="680725"/>
            <a:ext cx="8826600" cy="43785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Liang et al.; A Double Channel CNN-LSTM Model for Text Classification; 2020 IEEE 22nd International Conference on High Performance Computing and Communications; IEEE 18th International Conference on Smart City; IEEE 6th International Conference on Data Science and Systems (HPCC/SmartCity/DSS)</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Xing et al.; Twitter data sentiment analysis; Semantic Scholar 2020</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Dang et al.; Hybrid Deep Learning Models for Sentiment Analysis; Hindawi Complexity Volume 2021, Article ID 9986920, 16 pages </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Deng et al.; Sparse Self-Attention LSTM for Sentiment Lexicon Construction; IEEE/ACM TRANSACTIONS ON AUDIO, SPEECH, AND LANGUAGE PROCESSING, VOL. 27, NO. 11, NOVEMBER 2019</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Liu and Guo; Bidirectional LSTM with attention mechanism and convolutional layer for text classification; Neurocomputing</a:t>
            </a:r>
            <a:endParaRPr sz="1200">
              <a:solidFill>
                <a:srgbClr val="000000"/>
              </a:solidFill>
              <a:latin typeface="Average"/>
              <a:ea typeface="Average"/>
              <a:cs typeface="Average"/>
              <a:sym typeface="Average"/>
            </a:endParaRPr>
          </a:p>
          <a:p>
            <a:pPr indent="0" lvl="0" marL="457200" rtl="0" algn="just">
              <a:spcBef>
                <a:spcPts val="0"/>
              </a:spcBef>
              <a:spcAft>
                <a:spcPts val="0"/>
              </a:spcAft>
              <a:buNone/>
            </a:pPr>
            <a:r>
              <a:rPr lang="en" sz="1200">
                <a:solidFill>
                  <a:srgbClr val="000000"/>
                </a:solidFill>
                <a:latin typeface="Average"/>
                <a:ea typeface="Average"/>
                <a:cs typeface="Average"/>
                <a:sym typeface="Average"/>
              </a:rPr>
              <a:t>Volume 337, 14 April 2019, Pages 325-338</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Pal et al.; Sentiment Analysis in the Light of LSTM Recurrent Neural Networks; International Journal of Synthetic Emotions Volume 9, Issue 1, January-June 2018</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Zhang et al.; Learning interaction dynamics with an interactive LSTM for conversational sentiment analysis; Elsevier, Neural Networks 133 (2021) 40-56</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Dai et Prout; Unlock big data emotions: Weighted word embeddings for sentiment classification; 2016 IEEE International Conference on Big Data (Big Data)</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Othman et al.; Improving Sentiment Analysis in Twitter Using Sentiment Specific Word Embeddings; The 10th IEEE International Conference on Intelligent Data Acquisition and Advanced Computing Systems: Technology and Applications 18-21 September, 2019, France, Metz</a:t>
            </a:r>
            <a:endParaRPr sz="1200">
              <a:solidFill>
                <a:srgbClr val="000000"/>
              </a:solidFill>
              <a:latin typeface="Average"/>
              <a:ea typeface="Average"/>
              <a:cs typeface="Average"/>
              <a:sym typeface="Average"/>
            </a:endParaRPr>
          </a:p>
          <a:p>
            <a:pPr indent="-304800" lvl="0" marL="457200" rtl="0" algn="just">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Edilson et al.; A Multi-view Ensemble for Twitter Sentiment Analysis; NILC-USP at SemEval</a:t>
            </a:r>
            <a:r>
              <a:rPr lang="en" sz="1200">
                <a:solidFill>
                  <a:srgbClr val="000000"/>
                </a:solidFill>
                <a:latin typeface="Average"/>
                <a:ea typeface="Average"/>
                <a:cs typeface="Average"/>
                <a:sym typeface="Average"/>
              </a:rPr>
              <a:t>-2017</a:t>
            </a:r>
            <a:endParaRPr sz="1200">
              <a:solidFill>
                <a:srgbClr val="000000"/>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INTRODUCTION TO PROJECT</a:t>
            </a:r>
            <a:endParaRPr sz="2300">
              <a:latin typeface="Playfair Display"/>
              <a:ea typeface="Playfair Display"/>
              <a:cs typeface="Playfair Display"/>
              <a:sym typeface="Playfair Display"/>
            </a:endParaRPr>
          </a:p>
        </p:txBody>
      </p:sp>
      <p:sp>
        <p:nvSpPr>
          <p:cNvPr id="74" name="Google Shape;74;p14"/>
          <p:cNvSpPr txBox="1"/>
          <p:nvPr>
            <p:ph idx="4294967295" type="body"/>
          </p:nvPr>
        </p:nvSpPr>
        <p:spPr>
          <a:xfrm>
            <a:off x="43875" y="736750"/>
            <a:ext cx="9047700" cy="43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verage"/>
                <a:ea typeface="Average"/>
                <a:cs typeface="Average"/>
                <a:sym typeface="Average"/>
              </a:rPr>
              <a:t>T</a:t>
            </a:r>
            <a:r>
              <a:rPr lang="en" sz="1400">
                <a:solidFill>
                  <a:srgbClr val="434343"/>
                </a:solidFill>
                <a:latin typeface="Average"/>
                <a:ea typeface="Average"/>
                <a:cs typeface="Average"/>
                <a:sym typeface="Average"/>
              </a:rPr>
              <a:t>he task in this project is to perform </a:t>
            </a:r>
            <a:r>
              <a:rPr b="1" lang="en" sz="1400">
                <a:solidFill>
                  <a:srgbClr val="434343"/>
                </a:solidFill>
                <a:latin typeface="Average"/>
                <a:ea typeface="Average"/>
                <a:cs typeface="Average"/>
                <a:sym typeface="Average"/>
              </a:rPr>
              <a:t>Binary Sentiment Classification</a:t>
            </a:r>
            <a:r>
              <a:rPr lang="en" sz="1400">
                <a:solidFill>
                  <a:srgbClr val="434343"/>
                </a:solidFill>
                <a:latin typeface="Average"/>
                <a:ea typeface="Average"/>
                <a:cs typeface="Average"/>
                <a:sym typeface="Average"/>
              </a:rPr>
              <a:t> on a dataset of tweets using Recurrent Neural Network- LSTM which is usually used for </a:t>
            </a:r>
            <a:r>
              <a:rPr b="1" lang="en" sz="1400">
                <a:solidFill>
                  <a:srgbClr val="434343"/>
                </a:solidFill>
                <a:latin typeface="Average"/>
                <a:ea typeface="Average"/>
                <a:cs typeface="Average"/>
                <a:sym typeface="Average"/>
              </a:rPr>
              <a:t>Natural Language Processing</a:t>
            </a:r>
            <a:r>
              <a:rPr lang="en" sz="1400">
                <a:solidFill>
                  <a:srgbClr val="434343"/>
                </a:solidFill>
                <a:latin typeface="Average"/>
                <a:ea typeface="Average"/>
                <a:cs typeface="Average"/>
                <a:sym typeface="Average"/>
              </a:rPr>
              <a:t>.</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lang="en" sz="1400">
                <a:solidFill>
                  <a:srgbClr val="434343"/>
                </a:solidFill>
                <a:latin typeface="Average"/>
                <a:ea typeface="Average"/>
                <a:cs typeface="Average"/>
                <a:sym typeface="Average"/>
              </a:rPr>
              <a:t>This project specifically belongs to the domain of </a:t>
            </a:r>
            <a:r>
              <a:rPr b="1" lang="en" sz="1400">
                <a:solidFill>
                  <a:srgbClr val="434343"/>
                </a:solidFill>
                <a:latin typeface="Average"/>
                <a:ea typeface="Average"/>
                <a:cs typeface="Average"/>
                <a:sym typeface="Average"/>
              </a:rPr>
              <a:t>Sentiment Analysis</a:t>
            </a:r>
            <a:r>
              <a:rPr lang="en" sz="1400">
                <a:solidFill>
                  <a:srgbClr val="434343"/>
                </a:solidFill>
                <a:latin typeface="Average"/>
                <a:ea typeface="Average"/>
                <a:cs typeface="Average"/>
                <a:sym typeface="Average"/>
              </a:rPr>
              <a:t> in </a:t>
            </a:r>
            <a:r>
              <a:rPr b="1" lang="en" sz="1400">
                <a:solidFill>
                  <a:srgbClr val="434343"/>
                </a:solidFill>
                <a:latin typeface="Average"/>
                <a:ea typeface="Average"/>
                <a:cs typeface="Average"/>
                <a:sym typeface="Average"/>
              </a:rPr>
              <a:t>Social Data Analytics</a:t>
            </a:r>
            <a:r>
              <a:rPr lang="en" sz="1400">
                <a:solidFill>
                  <a:srgbClr val="434343"/>
                </a:solidFill>
                <a:latin typeface="Average"/>
                <a:ea typeface="Average"/>
                <a:cs typeface="Average"/>
                <a:sym typeface="Average"/>
              </a:rPr>
              <a:t>.</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lang="en" sz="1400">
                <a:solidFill>
                  <a:srgbClr val="434343"/>
                </a:solidFill>
                <a:latin typeface="Average"/>
                <a:ea typeface="Average"/>
                <a:cs typeface="Average"/>
                <a:sym typeface="Average"/>
              </a:rPr>
              <a:t>In </a:t>
            </a:r>
            <a:r>
              <a:rPr b="1" lang="en" sz="1400">
                <a:solidFill>
                  <a:srgbClr val="434343"/>
                </a:solidFill>
                <a:latin typeface="Average"/>
                <a:ea typeface="Average"/>
                <a:cs typeface="Average"/>
                <a:sym typeface="Average"/>
              </a:rPr>
              <a:t>Social Data Analytics</a:t>
            </a:r>
            <a:r>
              <a:rPr lang="en" sz="1400">
                <a:solidFill>
                  <a:srgbClr val="434343"/>
                </a:solidFill>
                <a:latin typeface="Average"/>
                <a:ea typeface="Average"/>
                <a:cs typeface="Average"/>
                <a:sym typeface="Average"/>
              </a:rPr>
              <a:t>, data-driven analysis of how people interact in social contexts is done, often with data obtained from social networking services. In this project, </a:t>
            </a:r>
            <a:r>
              <a:rPr b="1" lang="en" sz="1400">
                <a:solidFill>
                  <a:srgbClr val="434343"/>
                </a:solidFill>
                <a:latin typeface="Average"/>
                <a:ea typeface="Average"/>
                <a:cs typeface="Average"/>
                <a:sym typeface="Average"/>
              </a:rPr>
              <a:t>Twitter</a:t>
            </a:r>
            <a:r>
              <a:rPr lang="en" sz="1400">
                <a:solidFill>
                  <a:srgbClr val="434343"/>
                </a:solidFill>
                <a:latin typeface="Average"/>
                <a:ea typeface="Average"/>
                <a:cs typeface="Average"/>
                <a:sym typeface="Average"/>
              </a:rPr>
              <a:t> data has been used.</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b="1" lang="en" sz="1400">
                <a:solidFill>
                  <a:srgbClr val="434343"/>
                </a:solidFill>
                <a:latin typeface="Average"/>
                <a:ea typeface="Average"/>
                <a:cs typeface="Average"/>
                <a:sym typeface="Average"/>
              </a:rPr>
              <a:t>Sentiment Analysis</a:t>
            </a:r>
            <a:r>
              <a:rPr lang="en" sz="1400">
                <a:solidFill>
                  <a:srgbClr val="434343"/>
                </a:solidFill>
                <a:latin typeface="Average"/>
                <a:ea typeface="Average"/>
                <a:cs typeface="Average"/>
                <a:sym typeface="Average"/>
              </a:rPr>
              <a:t> is an approach to Natural Language Processing that identifies the emotional tone behind a body of text. It is currently an extremely popular way for organizations to determine and categorize opinions about a product, service, or idea and involves the use of data mining, machine learning and artificial intelligence to predict sentiments or subjective information in a text corpus.</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rPr b="1" lang="en" sz="1400">
                <a:solidFill>
                  <a:srgbClr val="434343"/>
                </a:solidFill>
                <a:latin typeface="Average"/>
                <a:ea typeface="Average"/>
                <a:cs typeface="Average"/>
                <a:sym typeface="Average"/>
              </a:rPr>
              <a:t>APPLICATIONS: </a:t>
            </a:r>
            <a:r>
              <a:rPr lang="en" sz="1400">
                <a:solidFill>
                  <a:srgbClr val="434343"/>
                </a:solidFill>
                <a:latin typeface="Average"/>
                <a:ea typeface="Average"/>
                <a:cs typeface="Average"/>
                <a:sym typeface="Average"/>
              </a:rPr>
              <a:t>Identifying brand awareness, reputation and popularity at a specific moment or over time, Tracking consumer reception of new products or features, Conducting market research, Evaluating the success of a marketing campaign, Pinpointing the target audience or demographics, Collecting customer feedback from social media, websites or online forms, Categorizing customer service requests.</a:t>
            </a:r>
            <a:endParaRPr sz="1400">
              <a:solidFill>
                <a:srgbClr val="43434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ABOUT THIS PROJECT</a:t>
            </a:r>
            <a:endParaRPr sz="2300">
              <a:latin typeface="Playfair Display"/>
              <a:ea typeface="Playfair Display"/>
              <a:cs typeface="Playfair Display"/>
              <a:sym typeface="Playfair Display"/>
            </a:endParaRPr>
          </a:p>
        </p:txBody>
      </p:sp>
      <p:sp>
        <p:nvSpPr>
          <p:cNvPr id="80" name="Google Shape;80;p15"/>
          <p:cNvSpPr txBox="1"/>
          <p:nvPr>
            <p:ph idx="4294967295" type="body"/>
          </p:nvPr>
        </p:nvSpPr>
        <p:spPr>
          <a:xfrm>
            <a:off x="18900" y="765000"/>
            <a:ext cx="9072600" cy="4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latin typeface="Average"/>
                <a:ea typeface="Average"/>
                <a:cs typeface="Average"/>
                <a:sym typeface="Average"/>
              </a:rPr>
              <a:t>AIM:</a:t>
            </a:r>
            <a:r>
              <a:rPr lang="en" sz="1400">
                <a:solidFill>
                  <a:srgbClr val="434343"/>
                </a:solidFill>
                <a:latin typeface="Average"/>
                <a:ea typeface="Average"/>
                <a:cs typeface="Average"/>
                <a:sym typeface="Average"/>
              </a:rPr>
              <a:t> To test several deep-learning models and find the one which gives the best results on the chosen performance metric, which is accuracy and thereby minimise the loss.</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rPr b="1" lang="en" sz="1400">
                <a:solidFill>
                  <a:srgbClr val="434343"/>
                </a:solidFill>
                <a:latin typeface="Average"/>
                <a:ea typeface="Average"/>
                <a:cs typeface="Average"/>
                <a:sym typeface="Average"/>
              </a:rPr>
              <a:t>DATASET: </a:t>
            </a:r>
            <a:r>
              <a:rPr lang="en" sz="1400">
                <a:solidFill>
                  <a:srgbClr val="434343"/>
                </a:solidFill>
                <a:latin typeface="Average"/>
                <a:ea typeface="Average"/>
                <a:cs typeface="Average"/>
                <a:sym typeface="Average"/>
              </a:rPr>
              <a:t>Twitter data is used for this project because it has a rich source of human-generated information on a large set of topics.                                                                                                                                                                       </a:t>
            </a:r>
            <a:r>
              <a:rPr b="1" lang="en" sz="1400">
                <a:solidFill>
                  <a:srgbClr val="434343"/>
                </a:solidFill>
                <a:latin typeface="Average"/>
                <a:ea typeface="Average"/>
                <a:cs typeface="Average"/>
                <a:sym typeface="Average"/>
              </a:rPr>
              <a:t>Dataset used- </a:t>
            </a:r>
            <a:r>
              <a:rPr lang="en" sz="1400">
                <a:solidFill>
                  <a:srgbClr val="434343"/>
                </a:solidFill>
                <a:latin typeface="Average"/>
                <a:ea typeface="Average"/>
                <a:cs typeface="Average"/>
                <a:sym typeface="Average"/>
              </a:rPr>
              <a:t>“Sentiment140 dataset with 1.6 million tweets” (Student version by Stanford with emoticons removed). It contains 1,600,000 tweets extracted using the twitter api . The tweets have been annotated (0 = negative, 4 = positive). This dataset was chosen because it is:    (1) Generic     (2) Large     (3) Perfectly balanced</a:t>
            </a:r>
            <a:endParaRPr sz="1400">
              <a:solidFill>
                <a:srgbClr val="434343"/>
              </a:solidFill>
              <a:latin typeface="Average"/>
              <a:ea typeface="Average"/>
              <a:cs typeface="Average"/>
              <a:sym typeface="Average"/>
            </a:endParaRPr>
          </a:p>
          <a:p>
            <a:pPr indent="0" lvl="0" marL="0" rtl="0" algn="l">
              <a:spcBef>
                <a:spcPts val="1600"/>
              </a:spcBef>
              <a:spcAft>
                <a:spcPts val="0"/>
              </a:spcAft>
              <a:buNone/>
            </a:pPr>
            <a:r>
              <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t/>
            </a:r>
            <a:endParaRPr sz="1400">
              <a:solidFill>
                <a:srgbClr val="434343"/>
              </a:solidFill>
              <a:latin typeface="Average"/>
              <a:ea typeface="Average"/>
              <a:cs typeface="Average"/>
              <a:sym typeface="Average"/>
            </a:endParaRPr>
          </a:p>
        </p:txBody>
      </p:sp>
      <p:pic>
        <p:nvPicPr>
          <p:cNvPr id="81" name="Google Shape;81;p15"/>
          <p:cNvPicPr preferRelativeResize="0"/>
          <p:nvPr/>
        </p:nvPicPr>
        <p:blipFill>
          <a:blip r:embed="rId3">
            <a:alphaModFix/>
          </a:blip>
          <a:stretch>
            <a:fillRect/>
          </a:stretch>
        </p:blipFill>
        <p:spPr>
          <a:xfrm>
            <a:off x="5718550" y="2819800"/>
            <a:ext cx="3145775" cy="2212500"/>
          </a:xfrm>
          <a:prstGeom prst="rect">
            <a:avLst/>
          </a:prstGeom>
          <a:noFill/>
          <a:ln>
            <a:noFill/>
          </a:ln>
        </p:spPr>
      </p:pic>
      <p:pic>
        <p:nvPicPr>
          <p:cNvPr id="82" name="Google Shape;82;p15"/>
          <p:cNvPicPr preferRelativeResize="0"/>
          <p:nvPr/>
        </p:nvPicPr>
        <p:blipFill>
          <a:blip r:embed="rId4">
            <a:alphaModFix/>
          </a:blip>
          <a:stretch>
            <a:fillRect/>
          </a:stretch>
        </p:blipFill>
        <p:spPr>
          <a:xfrm>
            <a:off x="331100" y="2897661"/>
            <a:ext cx="5036249" cy="205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89500" y="933900"/>
            <a:ext cx="8565000" cy="327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latin typeface="Playfair Display"/>
                <a:ea typeface="Playfair Display"/>
                <a:cs typeface="Playfair Display"/>
                <a:sym typeface="Playfair Display"/>
              </a:rPr>
              <a:t>Before Mid-term evaluation</a:t>
            </a:r>
            <a:endParaRPr sz="3500">
              <a:latin typeface="Playfair Display"/>
              <a:ea typeface="Playfair Display"/>
              <a:cs typeface="Playfair Display"/>
              <a:sym typeface="Playfair Display"/>
            </a:endParaRPr>
          </a:p>
          <a:p>
            <a:pPr indent="0" lvl="0" marL="0" rtl="0" algn="l">
              <a:spcBef>
                <a:spcPts val="0"/>
              </a:spcBef>
              <a:spcAft>
                <a:spcPts val="0"/>
              </a:spcAft>
              <a:buNone/>
            </a:pPr>
            <a:r>
              <a:t/>
            </a:r>
            <a:endParaRPr sz="23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STEP </a:t>
            </a:r>
            <a:r>
              <a:rPr lang="en" sz="1800">
                <a:latin typeface="Merriweather"/>
                <a:ea typeface="Merriweather"/>
                <a:cs typeface="Merriweather"/>
                <a:sym typeface="Merriweather"/>
              </a:rPr>
              <a:t>1:</a:t>
            </a:r>
            <a:r>
              <a:rPr lang="en" sz="1800">
                <a:latin typeface="Playfair Display"/>
                <a:ea typeface="Playfair Display"/>
                <a:cs typeface="Playfair Display"/>
                <a:sym typeface="Playfair Display"/>
              </a:rPr>
              <a:t> DATA CLEANING AND PREPROCESSING</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STEP </a:t>
            </a:r>
            <a:r>
              <a:rPr lang="en" sz="1800">
                <a:latin typeface="Merriweather"/>
                <a:ea typeface="Merriweather"/>
                <a:cs typeface="Merriweather"/>
                <a:sym typeface="Merriweather"/>
              </a:rPr>
              <a:t>2</a:t>
            </a:r>
            <a:r>
              <a:rPr lang="en" sz="1800">
                <a:latin typeface="Playfair Display"/>
                <a:ea typeface="Playfair Display"/>
                <a:cs typeface="Playfair Display"/>
                <a:sym typeface="Playfair Display"/>
              </a:rPr>
              <a:t>: WORD EMBEDDING USING WORD2VEC</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STEP </a:t>
            </a:r>
            <a:r>
              <a:rPr lang="en" sz="1800">
                <a:latin typeface="Merriweather"/>
                <a:ea typeface="Merriweather"/>
                <a:cs typeface="Merriweather"/>
                <a:sym typeface="Merriweather"/>
              </a:rPr>
              <a:t>3</a:t>
            </a:r>
            <a:r>
              <a:rPr lang="en" sz="1800">
                <a:latin typeface="Playfair Display"/>
                <a:ea typeface="Playfair Display"/>
                <a:cs typeface="Playfair Display"/>
                <a:sym typeface="Playfair Display"/>
              </a:rPr>
              <a:t>: TRAINING AND EVALUATION OF A STACKED UNIDIRECTIONAL MODEL</a:t>
            </a:r>
            <a:endParaRPr sz="18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STEP </a:t>
            </a:r>
            <a:r>
              <a:rPr lang="en" sz="2300">
                <a:latin typeface="Merriweather"/>
                <a:ea typeface="Merriweather"/>
                <a:cs typeface="Merriweather"/>
                <a:sym typeface="Merriweather"/>
              </a:rPr>
              <a:t>1</a:t>
            </a:r>
            <a:r>
              <a:rPr lang="en" sz="2300">
                <a:latin typeface="Playfair Display"/>
                <a:ea typeface="Playfair Display"/>
                <a:cs typeface="Playfair Display"/>
                <a:sym typeface="Playfair Display"/>
              </a:rPr>
              <a:t>: DATA CLEANING AND PREPROCESSING</a:t>
            </a:r>
            <a:endParaRPr sz="2300">
              <a:latin typeface="Merriweather"/>
              <a:ea typeface="Merriweather"/>
              <a:cs typeface="Merriweather"/>
              <a:sym typeface="Merriweather"/>
            </a:endParaRPr>
          </a:p>
        </p:txBody>
      </p:sp>
      <p:sp>
        <p:nvSpPr>
          <p:cNvPr id="93" name="Google Shape;93;p17"/>
          <p:cNvSpPr txBox="1"/>
          <p:nvPr>
            <p:ph idx="4294967295" type="body"/>
          </p:nvPr>
        </p:nvSpPr>
        <p:spPr>
          <a:xfrm>
            <a:off x="98250" y="670825"/>
            <a:ext cx="8826600" cy="4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34343"/>
                </a:solidFill>
                <a:latin typeface="Average"/>
                <a:ea typeface="Average"/>
                <a:cs typeface="Average"/>
                <a:sym typeface="Average"/>
              </a:rPr>
              <a:t>Initial Steps:</a:t>
            </a:r>
            <a:endParaRPr sz="1500">
              <a:solidFill>
                <a:srgbClr val="434343"/>
              </a:solidFill>
              <a:latin typeface="Average"/>
              <a:ea typeface="Average"/>
              <a:cs typeface="Average"/>
              <a:sym typeface="Average"/>
            </a:endParaRPr>
          </a:p>
          <a:p>
            <a:pPr indent="-317500" lvl="0" marL="457200" rtl="0" algn="l">
              <a:spcBef>
                <a:spcPts val="1600"/>
              </a:spcBef>
              <a:spcAft>
                <a:spcPts val="0"/>
              </a:spcAft>
              <a:buClr>
                <a:srgbClr val="434343"/>
              </a:buClr>
              <a:buSzPts val="1400"/>
              <a:buFont typeface="Average"/>
              <a:buChar char="●"/>
            </a:pPr>
            <a:r>
              <a:rPr lang="en" sz="1500">
                <a:solidFill>
                  <a:srgbClr val="434343"/>
                </a:solidFill>
                <a:latin typeface="Average"/>
                <a:ea typeface="Average"/>
                <a:cs typeface="Average"/>
                <a:sym typeface="Average"/>
              </a:rPr>
              <a:t>Exploratory Data Analysis</a:t>
            </a:r>
            <a:r>
              <a:rPr lang="en" sz="1900">
                <a:solidFill>
                  <a:srgbClr val="434343"/>
                </a:solidFill>
                <a:latin typeface="Average"/>
                <a:ea typeface="Average"/>
                <a:cs typeface="Average"/>
                <a:sym typeface="Average"/>
              </a:rPr>
              <a:t> </a:t>
            </a:r>
            <a:r>
              <a:rPr lang="en" sz="1200">
                <a:solidFill>
                  <a:srgbClr val="434343"/>
                </a:solidFill>
                <a:latin typeface="Average"/>
                <a:ea typeface="Average"/>
                <a:cs typeface="Average"/>
                <a:sym typeface="Average"/>
              </a:rPr>
              <a:t>(Importing, Dealing with missing values, Removing redundant columns,Labelling classes)</a:t>
            </a:r>
            <a:endParaRPr sz="12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Char char="●"/>
            </a:pPr>
            <a:r>
              <a:rPr lang="en" sz="1500">
                <a:solidFill>
                  <a:srgbClr val="434343"/>
                </a:solidFill>
                <a:latin typeface="Average"/>
                <a:ea typeface="Average"/>
                <a:cs typeface="Average"/>
                <a:sym typeface="Average"/>
              </a:rPr>
              <a:t>Data Skewness Visualization</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Steps in Data Cleaning and Preprocessing:</a:t>
            </a:r>
            <a:endParaRPr sz="1500">
              <a:solidFill>
                <a:srgbClr val="434343"/>
              </a:solidFill>
              <a:latin typeface="Average"/>
              <a:ea typeface="Average"/>
              <a:cs typeface="Average"/>
              <a:sym typeface="Average"/>
            </a:endParaRPr>
          </a:p>
          <a:p>
            <a:pPr indent="-323850" lvl="0" marL="457200" rtl="0" algn="l">
              <a:spcBef>
                <a:spcPts val="160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Removing URLs, hashtags, mentions and old style retweet ‘RT’</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Split attached words</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Lowercasing all words</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Expand contracted words</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Removing stop-words using nltk library</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Removing all non-alphabetic characters</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T</a:t>
            </a:r>
            <a:r>
              <a:rPr lang="en" sz="1500">
                <a:solidFill>
                  <a:srgbClr val="434343"/>
                </a:solidFill>
                <a:latin typeface="Average"/>
                <a:ea typeface="Average"/>
                <a:cs typeface="Average"/>
                <a:sym typeface="Average"/>
              </a:rPr>
              <a:t>rain-Test split = 95% (1.52 million)-5%(80,000)</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Tokenization</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Zero padding (maximum length = 60)</a:t>
            </a:r>
            <a:endParaRPr sz="1500">
              <a:solidFill>
                <a:srgbClr val="434343"/>
              </a:solidFill>
              <a:latin typeface="Average"/>
              <a:ea typeface="Average"/>
              <a:cs typeface="Average"/>
              <a:sym typeface="Average"/>
            </a:endParaRPr>
          </a:p>
        </p:txBody>
      </p:sp>
      <p:pic>
        <p:nvPicPr>
          <p:cNvPr id="94" name="Google Shape;94;p17"/>
          <p:cNvPicPr preferRelativeResize="0"/>
          <p:nvPr/>
        </p:nvPicPr>
        <p:blipFill rotWithShape="1">
          <a:blip r:embed="rId3">
            <a:alphaModFix/>
          </a:blip>
          <a:srcRect b="0" l="13674" r="0" t="9690"/>
          <a:stretch/>
        </p:blipFill>
        <p:spPr>
          <a:xfrm>
            <a:off x="5744550" y="1659550"/>
            <a:ext cx="2991975" cy="33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93550" y="1350545"/>
            <a:ext cx="4419599" cy="2326105"/>
          </a:xfrm>
          <a:prstGeom prst="rect">
            <a:avLst/>
          </a:prstGeom>
          <a:noFill/>
          <a:ln>
            <a:noFill/>
          </a:ln>
        </p:spPr>
      </p:pic>
      <p:pic>
        <p:nvPicPr>
          <p:cNvPr id="100" name="Google Shape;100;p18"/>
          <p:cNvPicPr preferRelativeResize="0"/>
          <p:nvPr/>
        </p:nvPicPr>
        <p:blipFill>
          <a:blip r:embed="rId4">
            <a:alphaModFix/>
          </a:blip>
          <a:stretch>
            <a:fillRect/>
          </a:stretch>
        </p:blipFill>
        <p:spPr>
          <a:xfrm>
            <a:off x="4665549" y="1398200"/>
            <a:ext cx="4326050" cy="2230812"/>
          </a:xfrm>
          <a:prstGeom prst="rect">
            <a:avLst/>
          </a:prstGeom>
          <a:noFill/>
          <a:ln>
            <a:noFill/>
          </a:ln>
        </p:spPr>
      </p:pic>
      <p:sp>
        <p:nvSpPr>
          <p:cNvPr id="101" name="Google Shape;101;p18"/>
          <p:cNvSpPr txBox="1"/>
          <p:nvPr/>
        </p:nvSpPr>
        <p:spPr>
          <a:xfrm>
            <a:off x="1009750" y="411950"/>
            <a:ext cx="2587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rgbClr val="434343"/>
                </a:solidFill>
                <a:latin typeface="Average"/>
                <a:ea typeface="Average"/>
                <a:cs typeface="Average"/>
                <a:sym typeface="Average"/>
              </a:rPr>
              <a:t>POSITIVE WORD CLOUD</a:t>
            </a:r>
            <a:endParaRPr>
              <a:latin typeface="Roboto"/>
              <a:ea typeface="Roboto"/>
              <a:cs typeface="Roboto"/>
              <a:sym typeface="Roboto"/>
            </a:endParaRPr>
          </a:p>
        </p:txBody>
      </p:sp>
      <p:sp>
        <p:nvSpPr>
          <p:cNvPr id="102" name="Google Shape;102;p18"/>
          <p:cNvSpPr txBox="1"/>
          <p:nvPr/>
        </p:nvSpPr>
        <p:spPr>
          <a:xfrm>
            <a:off x="5485175" y="411950"/>
            <a:ext cx="2893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lt1"/>
                </a:solidFill>
                <a:latin typeface="Average"/>
                <a:ea typeface="Average"/>
                <a:cs typeface="Average"/>
                <a:sym typeface="Average"/>
              </a:rPr>
              <a:t>NEGATIVE </a:t>
            </a:r>
            <a:r>
              <a:rPr lang="en" sz="1600">
                <a:solidFill>
                  <a:schemeClr val="lt1"/>
                </a:solidFill>
                <a:latin typeface="Average"/>
                <a:ea typeface="Average"/>
                <a:cs typeface="Average"/>
                <a:sym typeface="Average"/>
              </a:rPr>
              <a:t>WORD CLOUD</a:t>
            </a:r>
            <a:endParaRPr>
              <a:solidFill>
                <a:schemeClr val="lt1"/>
              </a:solidFill>
              <a:latin typeface="Roboto"/>
              <a:ea typeface="Roboto"/>
              <a:cs typeface="Roboto"/>
              <a:sym typeface="Roboto"/>
            </a:endParaRPr>
          </a:p>
        </p:txBody>
      </p:sp>
      <p:sp>
        <p:nvSpPr>
          <p:cNvPr id="103" name="Google Shape;103;p18"/>
          <p:cNvSpPr txBox="1"/>
          <p:nvPr/>
        </p:nvSpPr>
        <p:spPr>
          <a:xfrm>
            <a:off x="965150" y="4095975"/>
            <a:ext cx="2989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rgbClr val="434343"/>
                </a:solidFill>
                <a:latin typeface="Average"/>
                <a:ea typeface="Average"/>
                <a:cs typeface="Average"/>
                <a:sym typeface="Average"/>
              </a:rPr>
              <a:t>Why are these word clouds important?</a:t>
            </a:r>
            <a:endParaRPr>
              <a:latin typeface="Roboto"/>
              <a:ea typeface="Roboto"/>
              <a:cs typeface="Roboto"/>
              <a:sym typeface="Roboto"/>
            </a:endParaRPr>
          </a:p>
        </p:txBody>
      </p:sp>
      <p:sp>
        <p:nvSpPr>
          <p:cNvPr id="104" name="Google Shape;104;p18"/>
          <p:cNvSpPr txBox="1"/>
          <p:nvPr/>
        </p:nvSpPr>
        <p:spPr>
          <a:xfrm>
            <a:off x="5104325" y="3991425"/>
            <a:ext cx="344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verage"/>
                <a:ea typeface="Average"/>
                <a:cs typeface="Average"/>
                <a:sym typeface="Average"/>
              </a:rPr>
              <a:t>After training word2vec model, we can choose prominent words from here to check similar words.</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STEP </a:t>
            </a:r>
            <a:r>
              <a:rPr lang="en" sz="2300">
                <a:latin typeface="Merriweather"/>
                <a:ea typeface="Merriweather"/>
                <a:cs typeface="Merriweather"/>
                <a:sym typeface="Merriweather"/>
              </a:rPr>
              <a:t>2</a:t>
            </a:r>
            <a:r>
              <a:rPr lang="en" sz="2300">
                <a:latin typeface="Playfair Display"/>
                <a:ea typeface="Playfair Display"/>
                <a:cs typeface="Playfair Display"/>
                <a:sym typeface="Playfair Display"/>
              </a:rPr>
              <a:t>: WORD EMBEDDING USING WORD2VEC</a:t>
            </a:r>
            <a:endParaRPr sz="2300">
              <a:latin typeface="Merriweather"/>
              <a:ea typeface="Merriweather"/>
              <a:cs typeface="Merriweather"/>
              <a:sym typeface="Merriweather"/>
            </a:endParaRPr>
          </a:p>
        </p:txBody>
      </p:sp>
      <p:sp>
        <p:nvSpPr>
          <p:cNvPr id="110" name="Google Shape;110;p19"/>
          <p:cNvSpPr txBox="1"/>
          <p:nvPr>
            <p:ph idx="4294967295" type="body"/>
          </p:nvPr>
        </p:nvSpPr>
        <p:spPr>
          <a:xfrm>
            <a:off x="158700" y="706175"/>
            <a:ext cx="8826600" cy="4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Average"/>
                <a:ea typeface="Average"/>
                <a:cs typeface="Average"/>
                <a:sym typeface="Average"/>
              </a:rPr>
              <a:t>Word embedding </a:t>
            </a:r>
            <a:r>
              <a:rPr lang="en" sz="1500">
                <a:solidFill>
                  <a:srgbClr val="434343"/>
                </a:solidFill>
                <a:latin typeface="Average"/>
                <a:ea typeface="Average"/>
                <a:cs typeface="Average"/>
                <a:sym typeface="Average"/>
              </a:rPr>
              <a:t>is one of the most popular representation of document vocabulary. It is capable of capturing context of a word in a document for similarity and relation with other words, etc. Word embeddings are vector representations of a particular word because </a:t>
            </a:r>
            <a:r>
              <a:rPr lang="en" sz="1500">
                <a:solidFill>
                  <a:srgbClr val="434343"/>
                </a:solidFill>
                <a:latin typeface="Average"/>
                <a:ea typeface="Average"/>
                <a:cs typeface="Average"/>
                <a:sym typeface="Average"/>
              </a:rPr>
              <a:t>computers can </a:t>
            </a:r>
            <a:r>
              <a:rPr lang="en" sz="1500">
                <a:solidFill>
                  <a:srgbClr val="434343"/>
                </a:solidFill>
                <a:latin typeface="Average"/>
                <a:ea typeface="Average"/>
                <a:cs typeface="Average"/>
                <a:sym typeface="Average"/>
              </a:rPr>
              <a:t>only </a:t>
            </a:r>
            <a:r>
              <a:rPr lang="en" sz="1500">
                <a:solidFill>
                  <a:srgbClr val="434343"/>
                </a:solidFill>
                <a:latin typeface="Average"/>
                <a:ea typeface="Average"/>
                <a:cs typeface="Average"/>
                <a:sym typeface="Average"/>
              </a:rPr>
              <a:t>take </a:t>
            </a:r>
            <a:r>
              <a:rPr lang="en" sz="1500">
                <a:solidFill>
                  <a:srgbClr val="434343"/>
                </a:solidFill>
                <a:latin typeface="Average"/>
                <a:ea typeface="Average"/>
                <a:cs typeface="Average"/>
                <a:sym typeface="Average"/>
              </a:rPr>
              <a:t>numbers </a:t>
            </a:r>
            <a:r>
              <a:rPr lang="en" sz="1500">
                <a:solidFill>
                  <a:srgbClr val="434343"/>
                </a:solidFill>
                <a:latin typeface="Average"/>
                <a:ea typeface="Average"/>
                <a:cs typeface="Average"/>
                <a:sym typeface="Average"/>
              </a:rPr>
              <a:t>as </a:t>
            </a:r>
            <a:r>
              <a:rPr lang="en" sz="1500">
                <a:solidFill>
                  <a:srgbClr val="434343"/>
                </a:solidFill>
                <a:latin typeface="Average"/>
                <a:ea typeface="Average"/>
                <a:cs typeface="Average"/>
                <a:sym typeface="Average"/>
              </a:rPr>
              <a:t>input.</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Developed by Google and is one of the most popular technique to learn word embeddings using shallow neural network.</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Library used for implementation : </a:t>
            </a:r>
            <a:r>
              <a:rPr b="1" lang="en" sz="1500">
                <a:solidFill>
                  <a:srgbClr val="434343"/>
                </a:solidFill>
                <a:latin typeface="Average"/>
                <a:ea typeface="Average"/>
                <a:cs typeface="Average"/>
                <a:sym typeface="Average"/>
              </a:rPr>
              <a:t>gensim</a:t>
            </a:r>
            <a:endParaRPr b="1"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Chosen Embedding dimension or </a:t>
            </a:r>
            <a:r>
              <a:rPr b="1" lang="en" sz="1500">
                <a:solidFill>
                  <a:srgbClr val="434343"/>
                </a:solidFill>
                <a:latin typeface="Average"/>
                <a:ea typeface="Average"/>
                <a:cs typeface="Average"/>
                <a:sym typeface="Average"/>
              </a:rPr>
              <a:t>Vector Size</a:t>
            </a:r>
            <a:r>
              <a:rPr lang="en" sz="1500">
                <a:solidFill>
                  <a:srgbClr val="434343"/>
                </a:solidFill>
                <a:latin typeface="Average"/>
                <a:ea typeface="Average"/>
                <a:cs typeface="Average"/>
                <a:sym typeface="Average"/>
              </a:rPr>
              <a:t> for this task= 100. The </a:t>
            </a:r>
            <a:r>
              <a:rPr b="1" lang="en" sz="1500">
                <a:solidFill>
                  <a:srgbClr val="434343"/>
                </a:solidFill>
                <a:latin typeface="Average"/>
                <a:ea typeface="Average"/>
                <a:cs typeface="Average"/>
                <a:sym typeface="Average"/>
              </a:rPr>
              <a:t>number of dimensions (N)</a:t>
            </a:r>
            <a:r>
              <a:rPr lang="en" sz="1500">
                <a:solidFill>
                  <a:srgbClr val="434343"/>
                </a:solidFill>
                <a:latin typeface="Average"/>
                <a:ea typeface="Average"/>
                <a:cs typeface="Average"/>
                <a:sym typeface="Average"/>
              </a:rPr>
              <a:t> that the Word2Vec maps the words onto. Bigger size values require more training data, but can lead to better (more accurate) models. The argument is called </a:t>
            </a:r>
            <a:r>
              <a:rPr b="1" lang="en" sz="1500">
                <a:solidFill>
                  <a:srgbClr val="434343"/>
                </a:solidFill>
                <a:latin typeface="Average"/>
                <a:ea typeface="Average"/>
                <a:cs typeface="Average"/>
                <a:sym typeface="Average"/>
              </a:rPr>
              <a:t>vector_size</a:t>
            </a:r>
            <a:r>
              <a:rPr lang="en" sz="1500">
                <a:solidFill>
                  <a:srgbClr val="434343"/>
                </a:solidFill>
                <a:latin typeface="Average"/>
                <a:ea typeface="Average"/>
                <a:cs typeface="Average"/>
                <a:sym typeface="Average"/>
              </a:rPr>
              <a:t> or size in different versions of gensim while implementing in software. Generally, the exact number of embedding dimensions does not affect task performance. The number of dimensions can affect training time.</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After training the word2vec model, the embedding matrix is created.</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t/>
            </a:r>
            <a:endParaRPr sz="1400">
              <a:solidFill>
                <a:srgbClr val="43434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STEP </a:t>
            </a:r>
            <a:r>
              <a:rPr lang="en" sz="2300">
                <a:latin typeface="Merriweather"/>
                <a:ea typeface="Merriweather"/>
                <a:cs typeface="Merriweather"/>
                <a:sym typeface="Merriweather"/>
              </a:rPr>
              <a:t>3</a:t>
            </a:r>
            <a:r>
              <a:rPr lang="en" sz="2300">
                <a:latin typeface="Playfair Display"/>
                <a:ea typeface="Playfair Display"/>
                <a:cs typeface="Playfair Display"/>
                <a:sym typeface="Playfair Display"/>
              </a:rPr>
              <a:t>: MODEL FOR MID-TERM</a:t>
            </a:r>
            <a:endParaRPr sz="2300">
              <a:latin typeface="Merriweather"/>
              <a:ea typeface="Merriweather"/>
              <a:cs typeface="Merriweather"/>
              <a:sym typeface="Merriweather"/>
            </a:endParaRPr>
          </a:p>
        </p:txBody>
      </p:sp>
      <p:sp>
        <p:nvSpPr>
          <p:cNvPr id="116" name="Google Shape;116;p20"/>
          <p:cNvSpPr txBox="1"/>
          <p:nvPr>
            <p:ph idx="4294967295" type="body"/>
          </p:nvPr>
        </p:nvSpPr>
        <p:spPr>
          <a:xfrm>
            <a:off x="158700" y="765025"/>
            <a:ext cx="8826600" cy="4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Average"/>
                <a:ea typeface="Average"/>
                <a:cs typeface="Average"/>
                <a:sym typeface="Average"/>
              </a:rPr>
              <a:t>Model Architecture:</a:t>
            </a:r>
            <a:endParaRPr b="1" sz="1500">
              <a:solidFill>
                <a:srgbClr val="434343"/>
              </a:solidFill>
              <a:latin typeface="Average"/>
              <a:ea typeface="Average"/>
              <a:cs typeface="Average"/>
              <a:sym typeface="Average"/>
            </a:endParaRPr>
          </a:p>
          <a:p>
            <a:pPr indent="-323850" lvl="0" marL="457200" rtl="0" algn="l">
              <a:spcBef>
                <a:spcPts val="160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Embedding Layer with 0.2 dropout</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Unidirectional LSTM Layer 1 with dropout 0.2</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Unidirectional LSTM Layer 2 with dropout 0.2</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Dense layer with 16 neurons and ReLu activation function (deals with Vanishing gradient problem)</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Output dense layer (1 neuron) and Sigmoid activation function</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b="1" lang="en" sz="1500">
                <a:solidFill>
                  <a:srgbClr val="434343"/>
                </a:solidFill>
                <a:latin typeface="Average"/>
                <a:ea typeface="Average"/>
                <a:cs typeface="Average"/>
                <a:sym typeface="Average"/>
              </a:rPr>
              <a:t>Callbacks used:</a:t>
            </a:r>
            <a:endParaRPr b="1" sz="1500">
              <a:solidFill>
                <a:srgbClr val="434343"/>
              </a:solidFill>
              <a:latin typeface="Average"/>
              <a:ea typeface="Average"/>
              <a:cs typeface="Average"/>
              <a:sym typeface="Average"/>
            </a:endParaRPr>
          </a:p>
          <a:p>
            <a:pPr indent="-323850" lvl="0" marL="457200" rtl="0" algn="l">
              <a:spcBef>
                <a:spcPts val="160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Early Stopping (Validation accuracy,  change by 1e-4, atleast 5 epochs)</a:t>
            </a:r>
            <a:endParaRPr sz="1500">
              <a:solidFill>
                <a:srgbClr val="434343"/>
              </a:solidFill>
              <a:latin typeface="Average"/>
              <a:ea typeface="Average"/>
              <a:cs typeface="Average"/>
              <a:sym typeface="Average"/>
            </a:endParaRPr>
          </a:p>
          <a:p>
            <a:pPr indent="-323850" lvl="0" marL="457200" rtl="0" algn="l">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Model Checkpoint (Save the best model - the epoch trained having minimum training loss and maximum training accuracy)</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Loss='binary_crossentropy', Optimizer='adam', Metrics=['accuracy']</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rPr lang="en" sz="1500">
                <a:solidFill>
                  <a:srgbClr val="434343"/>
                </a:solidFill>
                <a:latin typeface="Average"/>
                <a:ea typeface="Average"/>
                <a:cs typeface="Average"/>
                <a:sym typeface="Average"/>
              </a:rPr>
              <a:t>Batch size=1024, Number of epochs=35</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t/>
            </a:r>
            <a:endParaRPr sz="1400">
              <a:solidFill>
                <a:srgbClr val="434343"/>
              </a:solidFill>
              <a:latin typeface="Average"/>
              <a:ea typeface="Average"/>
              <a:cs typeface="Average"/>
              <a:sym typeface="Average"/>
            </a:endParaRPr>
          </a:p>
        </p:txBody>
      </p:sp>
      <p:pic>
        <p:nvPicPr>
          <p:cNvPr id="117" name="Google Shape;117;p20"/>
          <p:cNvPicPr preferRelativeResize="0"/>
          <p:nvPr/>
        </p:nvPicPr>
        <p:blipFill>
          <a:blip r:embed="rId3">
            <a:alphaModFix/>
          </a:blip>
          <a:stretch>
            <a:fillRect/>
          </a:stretch>
        </p:blipFill>
        <p:spPr>
          <a:xfrm>
            <a:off x="6420225" y="2386850"/>
            <a:ext cx="2499950" cy="1134850"/>
          </a:xfrm>
          <a:prstGeom prst="rect">
            <a:avLst/>
          </a:prstGeom>
          <a:noFill/>
          <a:ln>
            <a:noFill/>
          </a:ln>
        </p:spPr>
      </p:pic>
      <p:pic>
        <p:nvPicPr>
          <p:cNvPr id="118" name="Google Shape;118;p20"/>
          <p:cNvPicPr preferRelativeResize="0"/>
          <p:nvPr/>
        </p:nvPicPr>
        <p:blipFill>
          <a:blip r:embed="rId4">
            <a:alphaModFix/>
          </a:blip>
          <a:stretch>
            <a:fillRect/>
          </a:stretch>
        </p:blipFill>
        <p:spPr>
          <a:xfrm>
            <a:off x="4571988" y="765025"/>
            <a:ext cx="2962275" cy="1352550"/>
          </a:xfrm>
          <a:prstGeom prst="rect">
            <a:avLst/>
          </a:prstGeom>
          <a:noFill/>
          <a:ln>
            <a:noFill/>
          </a:ln>
        </p:spPr>
      </p:pic>
      <p:pic>
        <p:nvPicPr>
          <p:cNvPr id="119" name="Google Shape;119;p20"/>
          <p:cNvPicPr preferRelativeResize="0"/>
          <p:nvPr/>
        </p:nvPicPr>
        <p:blipFill>
          <a:blip r:embed="rId5">
            <a:alphaModFix/>
          </a:blip>
          <a:stretch>
            <a:fillRect/>
          </a:stretch>
        </p:blipFill>
        <p:spPr>
          <a:xfrm>
            <a:off x="3491950" y="3849825"/>
            <a:ext cx="4935400" cy="46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layfair Display"/>
                <a:ea typeface="Playfair Display"/>
                <a:cs typeface="Playfair Display"/>
                <a:sym typeface="Playfair Display"/>
              </a:rPr>
              <a:t>STEP </a:t>
            </a:r>
            <a:r>
              <a:rPr lang="en" sz="2300">
                <a:latin typeface="Merriweather"/>
                <a:ea typeface="Merriweather"/>
                <a:cs typeface="Merriweather"/>
                <a:sym typeface="Merriweather"/>
              </a:rPr>
              <a:t>3</a:t>
            </a:r>
            <a:r>
              <a:rPr lang="en" sz="2300">
                <a:latin typeface="Playfair Display"/>
                <a:ea typeface="Playfair Display"/>
                <a:cs typeface="Playfair Display"/>
                <a:sym typeface="Playfair Display"/>
              </a:rPr>
              <a:t>: MODEL FOR MID-TERM (contd.)</a:t>
            </a:r>
            <a:endParaRPr sz="2300">
              <a:latin typeface="Merriweather"/>
              <a:ea typeface="Merriweather"/>
              <a:cs typeface="Merriweather"/>
              <a:sym typeface="Merriweather"/>
            </a:endParaRPr>
          </a:p>
        </p:txBody>
      </p:sp>
      <p:sp>
        <p:nvSpPr>
          <p:cNvPr id="125" name="Google Shape;125;p21"/>
          <p:cNvSpPr txBox="1"/>
          <p:nvPr>
            <p:ph idx="4294967295" type="body"/>
          </p:nvPr>
        </p:nvSpPr>
        <p:spPr>
          <a:xfrm>
            <a:off x="158700" y="765025"/>
            <a:ext cx="3372300" cy="4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34343"/>
                </a:solidFill>
                <a:latin typeface="Average"/>
                <a:ea typeface="Average"/>
                <a:cs typeface="Average"/>
                <a:sym typeface="Average"/>
              </a:rPr>
              <a:t>Model Results:</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t/>
            </a:r>
            <a:endParaRPr sz="1500">
              <a:solidFill>
                <a:srgbClr val="434343"/>
              </a:solidFill>
              <a:latin typeface="Average"/>
              <a:ea typeface="Average"/>
              <a:cs typeface="Average"/>
              <a:sym typeface="Average"/>
            </a:endParaRPr>
          </a:p>
          <a:p>
            <a:pPr indent="0" lvl="0" marL="0" rtl="0" algn="l">
              <a:spcBef>
                <a:spcPts val="1600"/>
              </a:spcBef>
              <a:spcAft>
                <a:spcPts val="0"/>
              </a:spcAft>
              <a:buNone/>
            </a:pPr>
            <a:r>
              <a:t/>
            </a:r>
            <a:endParaRPr sz="1400">
              <a:solidFill>
                <a:srgbClr val="434343"/>
              </a:solidFill>
              <a:latin typeface="Average"/>
              <a:ea typeface="Average"/>
              <a:cs typeface="Average"/>
              <a:sym typeface="Average"/>
            </a:endParaRPr>
          </a:p>
          <a:p>
            <a:pPr indent="0" lvl="0" marL="0" rtl="0" algn="l">
              <a:spcBef>
                <a:spcPts val="1600"/>
              </a:spcBef>
              <a:spcAft>
                <a:spcPts val="1600"/>
              </a:spcAft>
              <a:buNone/>
            </a:pPr>
            <a:r>
              <a:t/>
            </a:r>
            <a:endParaRPr sz="1400">
              <a:solidFill>
                <a:srgbClr val="434343"/>
              </a:solidFill>
              <a:latin typeface="Average"/>
              <a:ea typeface="Average"/>
              <a:cs typeface="Average"/>
              <a:sym typeface="Average"/>
            </a:endParaRPr>
          </a:p>
        </p:txBody>
      </p:sp>
      <p:pic>
        <p:nvPicPr>
          <p:cNvPr id="126" name="Google Shape;126;p21"/>
          <p:cNvPicPr preferRelativeResize="0"/>
          <p:nvPr/>
        </p:nvPicPr>
        <p:blipFill>
          <a:blip r:embed="rId3">
            <a:alphaModFix/>
          </a:blip>
          <a:stretch>
            <a:fillRect/>
          </a:stretch>
        </p:blipFill>
        <p:spPr>
          <a:xfrm>
            <a:off x="488425" y="1149675"/>
            <a:ext cx="2748325" cy="1919475"/>
          </a:xfrm>
          <a:prstGeom prst="rect">
            <a:avLst/>
          </a:prstGeom>
          <a:noFill/>
          <a:ln>
            <a:noFill/>
          </a:ln>
        </p:spPr>
      </p:pic>
      <p:pic>
        <p:nvPicPr>
          <p:cNvPr id="127" name="Google Shape;127;p21"/>
          <p:cNvPicPr preferRelativeResize="0"/>
          <p:nvPr/>
        </p:nvPicPr>
        <p:blipFill>
          <a:blip r:embed="rId4">
            <a:alphaModFix/>
          </a:blip>
          <a:stretch>
            <a:fillRect/>
          </a:stretch>
        </p:blipFill>
        <p:spPr>
          <a:xfrm>
            <a:off x="488425" y="3132396"/>
            <a:ext cx="2748325" cy="1940853"/>
          </a:xfrm>
          <a:prstGeom prst="rect">
            <a:avLst/>
          </a:prstGeom>
          <a:noFill/>
          <a:ln>
            <a:noFill/>
          </a:ln>
        </p:spPr>
      </p:pic>
      <p:sp>
        <p:nvSpPr>
          <p:cNvPr id="128" name="Google Shape;128;p21"/>
          <p:cNvSpPr txBox="1"/>
          <p:nvPr/>
        </p:nvSpPr>
        <p:spPr>
          <a:xfrm>
            <a:off x="3331650" y="720900"/>
            <a:ext cx="5593200" cy="442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34343"/>
                </a:solidFill>
                <a:latin typeface="Average"/>
                <a:ea typeface="Average"/>
                <a:cs typeface="Average"/>
                <a:sym typeface="Average"/>
              </a:rPr>
              <a:t>After this, predictions are made on X_test and compared with y_test for testing accuracy:</a:t>
            </a:r>
            <a:endParaRPr sz="1500">
              <a:solidFill>
                <a:srgbClr val="434343"/>
              </a:solidFill>
              <a:latin typeface="Average"/>
              <a:ea typeface="Average"/>
              <a:cs typeface="Average"/>
              <a:sym typeface="Average"/>
            </a:endParaRPr>
          </a:p>
          <a:p>
            <a:pPr indent="0" lvl="0" marL="0" rtl="0" algn="l">
              <a:lnSpc>
                <a:spcPct val="115000"/>
              </a:lnSpc>
              <a:spcBef>
                <a:spcPts val="1600"/>
              </a:spcBef>
              <a:spcAft>
                <a:spcPts val="0"/>
              </a:spcAft>
              <a:buNone/>
            </a:pPr>
            <a:r>
              <a:rPr b="1" lang="en" sz="1500">
                <a:solidFill>
                  <a:srgbClr val="434343"/>
                </a:solidFill>
                <a:latin typeface="Average"/>
                <a:ea typeface="Average"/>
                <a:cs typeface="Average"/>
                <a:sym typeface="Average"/>
              </a:rPr>
              <a:t>Testing Accuracy= 80.375%</a:t>
            </a:r>
            <a:r>
              <a:rPr lang="en" sz="1500">
                <a:solidFill>
                  <a:srgbClr val="434343"/>
                </a:solidFill>
                <a:latin typeface="Average"/>
                <a:ea typeface="Average"/>
                <a:cs typeface="Average"/>
                <a:sym typeface="Average"/>
              </a:rPr>
              <a:t> (on 5% testing set)</a:t>
            </a:r>
            <a:endParaRPr sz="1500">
              <a:solidFill>
                <a:srgbClr val="434343"/>
              </a:solidFill>
              <a:latin typeface="Average"/>
              <a:ea typeface="Average"/>
              <a:cs typeface="Average"/>
              <a:sym typeface="Average"/>
            </a:endParaRPr>
          </a:p>
          <a:p>
            <a:pPr indent="0" lvl="0" marL="0" rtl="0" algn="l">
              <a:lnSpc>
                <a:spcPct val="115000"/>
              </a:lnSpc>
              <a:spcBef>
                <a:spcPts val="1600"/>
              </a:spcBef>
              <a:spcAft>
                <a:spcPts val="0"/>
              </a:spcAft>
              <a:buNone/>
            </a:pPr>
            <a:r>
              <a:rPr b="1" lang="en" sz="1500">
                <a:solidFill>
                  <a:srgbClr val="434343"/>
                </a:solidFill>
                <a:latin typeface="Average"/>
                <a:ea typeface="Average"/>
                <a:cs typeface="Average"/>
                <a:sym typeface="Average"/>
              </a:rPr>
              <a:t>DRAWBACKS:</a:t>
            </a:r>
            <a:endParaRPr b="1" sz="1500">
              <a:solidFill>
                <a:srgbClr val="434343"/>
              </a:solidFill>
              <a:latin typeface="Average"/>
              <a:ea typeface="Average"/>
              <a:cs typeface="Average"/>
              <a:sym typeface="Average"/>
            </a:endParaRPr>
          </a:p>
          <a:p>
            <a:pPr indent="-323850" lvl="0" marL="457200" rtl="0" algn="l">
              <a:lnSpc>
                <a:spcPct val="115000"/>
              </a:lnSpc>
              <a:spcBef>
                <a:spcPts val="160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Learning curves</a:t>
            </a:r>
            <a:r>
              <a:rPr lang="en" sz="1500">
                <a:solidFill>
                  <a:srgbClr val="434343"/>
                </a:solidFill>
                <a:latin typeface="Average"/>
                <a:ea typeface="Average"/>
                <a:cs typeface="Average"/>
                <a:sym typeface="Average"/>
              </a:rPr>
              <a:t> have not reached saturation even after about 10 hours of training.</a:t>
            </a:r>
            <a:endParaRPr sz="1500">
              <a:solidFill>
                <a:srgbClr val="434343"/>
              </a:solidFill>
              <a:latin typeface="Average"/>
              <a:ea typeface="Average"/>
              <a:cs typeface="Average"/>
              <a:sym typeface="Average"/>
            </a:endParaRPr>
          </a:p>
          <a:p>
            <a:pPr indent="-323850" lvl="0" marL="457200" rtl="0" algn="l">
              <a:lnSpc>
                <a:spcPct val="115000"/>
              </a:lnSpc>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Training and validation plots should ideally intersect at a point.</a:t>
            </a:r>
            <a:endParaRPr sz="1500">
              <a:solidFill>
                <a:srgbClr val="434343"/>
              </a:solidFill>
              <a:latin typeface="Average"/>
              <a:ea typeface="Average"/>
              <a:cs typeface="Average"/>
              <a:sym typeface="Average"/>
            </a:endParaRPr>
          </a:p>
          <a:p>
            <a:pPr indent="-323850" lvl="0" marL="457200" rtl="0" algn="l">
              <a:lnSpc>
                <a:spcPct val="115000"/>
              </a:lnSpc>
              <a:spcBef>
                <a:spcPts val="0"/>
              </a:spcBef>
              <a:spcAft>
                <a:spcPts val="0"/>
              </a:spcAft>
              <a:buClr>
                <a:srgbClr val="434343"/>
              </a:buClr>
              <a:buSzPts val="1500"/>
              <a:buFont typeface="Average"/>
              <a:buAutoNum type="arabicPeriod"/>
            </a:pPr>
            <a:r>
              <a:rPr lang="en" sz="1500">
                <a:solidFill>
                  <a:srgbClr val="434343"/>
                </a:solidFill>
                <a:latin typeface="Average"/>
                <a:ea typeface="Average"/>
                <a:cs typeface="Average"/>
                <a:sym typeface="Average"/>
              </a:rPr>
              <a:t>The number of epochs were decided as 35, solely by trial and capacity of kernel GPU on Kaggle because of which training was not automatically stopped by any of the callbacks.</a:t>
            </a:r>
            <a:endParaRPr sz="1500">
              <a:solidFill>
                <a:srgbClr val="434343"/>
              </a:solidFill>
              <a:latin typeface="Average"/>
              <a:ea typeface="Average"/>
              <a:cs typeface="Average"/>
              <a:sym typeface="Average"/>
            </a:endParaRPr>
          </a:p>
          <a:p>
            <a:pPr indent="0" lvl="0" marL="0" rtl="0" algn="l">
              <a:lnSpc>
                <a:spcPct val="115000"/>
              </a:lnSpc>
              <a:spcBef>
                <a:spcPts val="1600"/>
              </a:spcBef>
              <a:spcAft>
                <a:spcPts val="1600"/>
              </a:spcAft>
              <a:buNone/>
            </a:pPr>
            <a:r>
              <a:rPr lang="en" sz="1500">
                <a:solidFill>
                  <a:srgbClr val="434343"/>
                </a:solidFill>
                <a:latin typeface="Average"/>
                <a:ea typeface="Average"/>
                <a:cs typeface="Average"/>
                <a:sym typeface="Average"/>
              </a:rPr>
              <a:t>Due to these, even though the model may give good testing results, it is inconclusive to infer anything from these plots.</a:t>
            </a:r>
            <a:endParaRPr sz="1500">
              <a:solidFill>
                <a:srgbClr val="43434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