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56" r:id="rId2"/>
    <p:sldId id="372" r:id="rId3"/>
    <p:sldId id="373" r:id="rId4"/>
    <p:sldId id="374" r:id="rId5"/>
    <p:sldId id="375" r:id="rId6"/>
    <p:sldId id="376" r:id="rId7"/>
    <p:sldId id="377" r:id="rId8"/>
    <p:sldId id="366" r:id="rId9"/>
    <p:sldId id="365" r:id="rId10"/>
    <p:sldId id="368" r:id="rId11"/>
    <p:sldId id="369" r:id="rId12"/>
    <p:sldId id="370" r:id="rId13"/>
    <p:sldId id="257" r:id="rId14"/>
    <p:sldId id="378" r:id="rId15"/>
    <p:sldId id="379" r:id="rId16"/>
    <p:sldId id="380" r:id="rId17"/>
    <p:sldId id="381" r:id="rId18"/>
    <p:sldId id="382" r:id="rId19"/>
    <p:sldId id="383" r:id="rId20"/>
    <p:sldId id="260" r:id="rId21"/>
    <p:sldId id="261" r:id="rId22"/>
    <p:sldId id="351" r:id="rId23"/>
    <p:sldId id="258" r:id="rId24"/>
    <p:sldId id="262" r:id="rId25"/>
    <p:sldId id="263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350" r:id="rId34"/>
    <p:sldId id="352" r:id="rId35"/>
    <p:sldId id="320" r:id="rId36"/>
    <p:sldId id="321" r:id="rId37"/>
    <p:sldId id="322" r:id="rId38"/>
    <p:sldId id="327" r:id="rId39"/>
    <p:sldId id="328" r:id="rId40"/>
    <p:sldId id="335" r:id="rId41"/>
    <p:sldId id="336" r:id="rId42"/>
    <p:sldId id="324" r:id="rId43"/>
    <p:sldId id="329" r:id="rId44"/>
    <p:sldId id="354" r:id="rId45"/>
    <p:sldId id="331" r:id="rId46"/>
    <p:sldId id="332" r:id="rId47"/>
    <p:sldId id="333" r:id="rId48"/>
    <p:sldId id="334" r:id="rId49"/>
    <p:sldId id="371" r:id="rId50"/>
    <p:sldId id="273" r:id="rId51"/>
    <p:sldId id="337" r:id="rId52"/>
    <p:sldId id="349" r:id="rId53"/>
    <p:sldId id="338" r:id="rId54"/>
    <p:sldId id="339" r:id="rId55"/>
    <p:sldId id="340" r:id="rId56"/>
    <p:sldId id="341" r:id="rId57"/>
    <p:sldId id="355" r:id="rId58"/>
    <p:sldId id="342" r:id="rId59"/>
    <p:sldId id="357" r:id="rId60"/>
    <p:sldId id="343" r:id="rId61"/>
    <p:sldId id="358" r:id="rId62"/>
    <p:sldId id="345" r:id="rId63"/>
    <p:sldId id="359" r:id="rId64"/>
    <p:sldId id="346" r:id="rId65"/>
    <p:sldId id="361" r:id="rId66"/>
    <p:sldId id="347" r:id="rId67"/>
    <p:sldId id="348" r:id="rId68"/>
    <p:sldId id="362" r:id="rId69"/>
    <p:sldId id="289" r:id="rId70"/>
    <p:sldId id="363" r:id="rId71"/>
    <p:sldId id="291" r:id="rId72"/>
    <p:sldId id="293" r:id="rId73"/>
    <p:sldId id="294" r:id="rId74"/>
    <p:sldId id="295" r:id="rId75"/>
    <p:sldId id="296" r:id="rId76"/>
    <p:sldId id="297" r:id="rId77"/>
    <p:sldId id="298" r:id="rId78"/>
    <p:sldId id="299" r:id="rId79"/>
    <p:sldId id="301" r:id="rId80"/>
    <p:sldId id="302" r:id="rId81"/>
    <p:sldId id="303" r:id="rId82"/>
    <p:sldId id="304" r:id="rId83"/>
    <p:sldId id="306" r:id="rId84"/>
    <p:sldId id="312" r:id="rId85"/>
    <p:sldId id="364" r:id="rId8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61" d="100"/>
          <a:sy n="61" d="100"/>
        </p:scale>
        <p:origin x="-114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68"/>
    </p:cViewPr>
  </p:sorterViewPr>
  <p:notesViewPr>
    <p:cSldViewPr>
      <p:cViewPr varScale="1">
        <p:scale>
          <a:sx n="51" d="100"/>
          <a:sy n="51" d="100"/>
        </p:scale>
        <p:origin x="-274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49B00-D335-403B-8EBE-64561460228F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512B9-5B4F-4C8B-862B-2CA2C5FFFB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1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7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7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0BE3DB-9E79-436D-90C7-7869173C65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https://www.geeksforgeeks.org/web-technology/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BE3DB-9E79-436D-90C7-7869173C65D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What are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jQuery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 used for?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jQuery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 is a lightweight, "write less, do more", </a:t>
            </a:r>
            <a:r>
              <a:rPr lang="en-US" sz="1200" b="1" i="0" kern="120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JavaScript library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. The purpose of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jQuery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 is to make it much easier to use JavaScript on your website.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jQuery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 takes a lot of common tasks that require many lines of JavaScript code to accomplish, and wraps them into methods that you can call with a single line of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BE3DB-9E79-436D-90C7-7869173C65DD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3FF0A-921D-41EC-8AAF-DF6EE39F6B6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0D1030-9FE9-4438-B2E3-E57A33C3B4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E37D0-0D20-40AD-B001-256CCC2851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F70AB-5B2A-4223-8653-5C0DAD47C78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E9BFF-A888-4444-9DA2-D4C6D0B162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D8C75-9439-4DC8-991B-AC09A27E89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FCAD9-708D-4A2E-9815-615E487E66B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1D871-BAC0-49B8-BDE4-698A392D90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7D24-1523-4468-9DB4-D48FC0155B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B7B8D-6769-4773-BA32-48AE0D62F4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0FFAA-4F9F-4DD2-BA46-10FABE52AB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933EC-8D60-41DE-9F0C-319BA5C91C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61F1369-BE71-4C1F-91A3-30BDF0E813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Application Development Lab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altLang="en-US" sz="2800" dirty="0" smtClean="0">
                <a:latin typeface="Brush Script Std" pitchFamily="50" charset="0"/>
              </a:rPr>
              <a:t>Faculty: Dr. Asif </a:t>
            </a:r>
            <a:r>
              <a:rPr lang="en-US" altLang="en-US" sz="2800" dirty="0" err="1" smtClean="0">
                <a:latin typeface="Brush Script Std" pitchFamily="50" charset="0"/>
              </a:rPr>
              <a:t>Uddin</a:t>
            </a:r>
            <a:r>
              <a:rPr lang="en-US" altLang="en-US" sz="2800" dirty="0" smtClean="0">
                <a:latin typeface="Brush Script Std" pitchFamily="50" charset="0"/>
              </a:rPr>
              <a:t> Khan</a:t>
            </a:r>
            <a:endParaRPr lang="en-US" altLang="en-US" sz="2800" dirty="0">
              <a:latin typeface="Brush Script Std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Static Vs Dynamic website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172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43341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 SCRIPT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SERVLET</a:t>
            </a:r>
          </a:p>
          <a:p>
            <a:r>
              <a:rPr lang="en-US" dirty="0" smtClean="0"/>
              <a:t>JSP</a:t>
            </a:r>
          </a:p>
          <a:p>
            <a:r>
              <a:rPr lang="en-US" dirty="0" smtClean="0"/>
              <a:t>ASP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D24-1523-4468-9DB4-D48FC0155B5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Front End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HTML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HTML, otherwise known as HyperText Markup Language, is the language used to create Web pages</a:t>
            </a:r>
          </a:p>
          <a:p>
            <a:r>
              <a:rPr lang="en-US" altLang="en-US"/>
              <a:t>Using HTML, you can create a Web page with text, graphics, sound, and video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609600"/>
          </a:xfrm>
        </p:spPr>
        <p:txBody>
          <a:bodyPr/>
          <a:lstStyle/>
          <a:p>
            <a:r>
              <a:rPr lang="en-US" dirty="0" smtClean="0"/>
              <a:t>First html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0668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&lt;!DOCTYPE html&gt;</a:t>
            </a:r>
          </a:p>
          <a:p>
            <a:r>
              <a:rPr lang="en-US" sz="2800" dirty="0" smtClean="0"/>
              <a:t>&lt;html </a:t>
            </a:r>
            <a:r>
              <a:rPr lang="en-US" sz="2800" dirty="0" err="1" smtClean="0"/>
              <a:t>lang</a:t>
            </a:r>
            <a:r>
              <a:rPr lang="en-US" sz="2800" dirty="0" smtClean="0"/>
              <a:t>="en"&gt;</a:t>
            </a:r>
          </a:p>
          <a:p>
            <a:r>
              <a:rPr lang="en-US" sz="2800" dirty="0" smtClean="0"/>
              <a:t>&lt;head&gt;</a:t>
            </a:r>
          </a:p>
          <a:p>
            <a:r>
              <a:rPr lang="en-US" sz="2800" dirty="0" smtClean="0"/>
              <a:t>    &lt;meta </a:t>
            </a:r>
            <a:r>
              <a:rPr lang="en-US" sz="2800" dirty="0" err="1" smtClean="0"/>
              <a:t>charset</a:t>
            </a:r>
            <a:r>
              <a:rPr lang="en-US" sz="2800" dirty="0" smtClean="0"/>
              <a:t>="UTF-8"&gt;</a:t>
            </a:r>
          </a:p>
          <a:p>
            <a:r>
              <a:rPr lang="en-US" sz="2800" dirty="0" smtClean="0"/>
              <a:t>    &lt;meta name="viewport" content="width=device-width, initial-scale=1.0"&gt;</a:t>
            </a:r>
          </a:p>
          <a:p>
            <a:r>
              <a:rPr lang="en-US" sz="2800" dirty="0" smtClean="0"/>
              <a:t>    &lt;title&gt;Example&lt;/title&gt;</a:t>
            </a:r>
          </a:p>
          <a:p>
            <a:r>
              <a:rPr lang="en-US" sz="2800" dirty="0" smtClean="0"/>
              <a:t>&lt;/head&gt;</a:t>
            </a:r>
          </a:p>
          <a:p>
            <a:r>
              <a:rPr lang="en-US" sz="2800" dirty="0" smtClean="0"/>
              <a:t>&lt;body&gt;</a:t>
            </a:r>
          </a:p>
          <a:p>
            <a:r>
              <a:rPr lang="en-US" sz="2800" dirty="0" smtClean="0"/>
              <a:t>    &lt;h1&gt;Hello, World!&lt;/h1&gt;</a:t>
            </a:r>
          </a:p>
          <a:p>
            <a:r>
              <a:rPr lang="en-US" sz="2800" dirty="0" smtClean="0"/>
              <a:t>&lt;/body&gt;</a:t>
            </a:r>
          </a:p>
          <a:p>
            <a:r>
              <a:rPr lang="en-US" sz="2800" dirty="0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 Breakdown of the HTML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8688387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657600"/>
            <a:ext cx="8777288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26537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7B8D-6769-4773-BA32-48AE0D62F434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830738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7B8D-6769-4773-BA32-48AE0D62F434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7B8D-6769-4773-BA32-48AE0D62F434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06938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</a:t>
            </a:r>
            <a:r>
              <a:rPr lang="en-US" dirty="0" smtClean="0">
                <a:solidFill>
                  <a:srgbClr val="FF0000"/>
                </a:solidFill>
              </a:rPr>
              <a:t>process of designing, building, and deploying software applications </a:t>
            </a:r>
            <a:r>
              <a:rPr lang="en-US" dirty="0" smtClean="0"/>
              <a:t>to meet specific user needs or solve particular problems.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Tags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essence of HTML programming is tags</a:t>
            </a:r>
          </a:p>
          <a:p>
            <a:r>
              <a:rPr lang="en-US" altLang="en-US"/>
              <a:t>A tag is a keyword enclosed by angle brackets ( Example: &lt;I&gt; )</a:t>
            </a:r>
          </a:p>
          <a:p>
            <a:r>
              <a:rPr lang="en-US" altLang="en-US"/>
              <a:t>There are opening and closing tags for many but not all tags; The affected text is between the two tags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Tags...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opening and closing tags use the same command except the closing tag contains and additional forward slash /</a:t>
            </a:r>
          </a:p>
          <a:p>
            <a:r>
              <a:rPr lang="en-US" altLang="en-US"/>
              <a:t>For example, the expression </a:t>
            </a:r>
            <a:r>
              <a:rPr lang="en-US" altLang="en-US">
                <a:latin typeface="Courier" charset="0"/>
              </a:rPr>
              <a:t>&lt;B&gt; Warning &lt;/B&gt;</a:t>
            </a:r>
            <a:r>
              <a:rPr lang="en-US" altLang="en-US"/>
              <a:t> would cause the word ‘Warning’ to appear in bold face on a Web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Tags</a:t>
            </a:r>
          </a:p>
        </p:txBody>
      </p:sp>
      <p:sp>
        <p:nvSpPr>
          <p:cNvPr id="1259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Whenever you have HTML tags within other HTML tags, you must close the nearest tag first</a:t>
            </a:r>
          </a:p>
          <a:p>
            <a:r>
              <a:rPr lang="en-US" altLang="en-US"/>
              <a:t>Example:</a:t>
            </a:r>
          </a:p>
          <a:p>
            <a:pPr lvl="1">
              <a:buFontTx/>
              <a:buChar char=" "/>
            </a:pPr>
            <a:r>
              <a:rPr lang="en-US" altLang="en-US"/>
              <a:t>&lt;H1&gt; &lt;I&gt; The Nation &lt;/I&gt; &lt;/H1&gt;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of a Web Page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/>
              <a:t>All Web pages share a common structure</a:t>
            </a:r>
          </a:p>
          <a:p>
            <a:r>
              <a:rPr lang="en-US" altLang="en-US"/>
              <a:t>All Web pages should contain a pair of &lt;HTML&gt;, &lt;HEAD&gt;, &lt;TITLE&gt;, and &lt;BODY&gt; tags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800"/>
              <a:t>&lt;HTML&gt;</a:t>
            </a:r>
          </a:p>
          <a:p>
            <a:pPr>
              <a:buFontTx/>
              <a:buNone/>
            </a:pPr>
            <a:r>
              <a:rPr lang="en-US" altLang="en-US" sz="1800"/>
              <a:t>&lt;HEAD&gt;</a:t>
            </a:r>
          </a:p>
          <a:p>
            <a:pPr>
              <a:buFontTx/>
              <a:buNone/>
            </a:pPr>
            <a:r>
              <a:rPr lang="en-US" altLang="en-US" sz="1800"/>
              <a:t>&lt;TITLE&gt; Example &lt;/TITLE&gt;</a:t>
            </a:r>
          </a:p>
          <a:p>
            <a:pPr>
              <a:buFontTx/>
              <a:buNone/>
            </a:pPr>
            <a:r>
              <a:rPr lang="en-US" altLang="en-US" sz="1800"/>
              <a:t>&lt;/HEAD&gt;</a:t>
            </a:r>
          </a:p>
          <a:p>
            <a:pPr>
              <a:buFontTx/>
              <a:buNone/>
            </a:pPr>
            <a:r>
              <a:rPr lang="en-US" altLang="en-US" sz="1800"/>
              <a:t>&lt;BODY&gt;</a:t>
            </a:r>
          </a:p>
          <a:p>
            <a:pPr>
              <a:buFontTx/>
              <a:buNone/>
            </a:pPr>
            <a:r>
              <a:rPr lang="en-US" altLang="en-US" sz="1800"/>
              <a:t>      This is where you would include the text and images on your Web page.</a:t>
            </a:r>
          </a:p>
          <a:p>
            <a:pPr>
              <a:buFontTx/>
              <a:buNone/>
            </a:pPr>
            <a:r>
              <a:rPr lang="en-US" altLang="en-US" sz="1800"/>
              <a:t>&lt;/BODY&gt;</a:t>
            </a:r>
          </a:p>
          <a:p>
            <a:pPr>
              <a:buFontTx/>
              <a:buNone/>
            </a:pPr>
            <a:r>
              <a:rPr lang="en-US" altLang="en-US" sz="1800"/>
              <a:t>&lt;/HTML&gt;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CAD9-708D-4A2E-9815-615E487E66B4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&lt;TITLE&gt; Tag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Choose the title of your Web page carefully; The title of a Web page determines its ranking in certain search engines</a:t>
            </a:r>
          </a:p>
          <a:p>
            <a:r>
              <a:rPr lang="en-US" altLang="en-US"/>
              <a:t>The title will also appear on Favorite lists, History lists, and Bookmark lists to identify your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Formatting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Manipulating text in HTML can be tricky; Oftentimes, what you see is NOT what you get</a:t>
            </a:r>
          </a:p>
          <a:p>
            <a:r>
              <a:rPr lang="en-US" altLang="en-US"/>
              <a:t>For instance, special HTML tags are needed to create paragraphs, move to the next line, and create headings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Formatting Tags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&lt;B&gt; </a:t>
            </a:r>
            <a:r>
              <a:rPr lang="en-US" altLang="en-US" b="1"/>
              <a:t>Bold Face</a:t>
            </a:r>
            <a:r>
              <a:rPr lang="en-US" altLang="en-US"/>
              <a:t> &lt;/B&gt;</a:t>
            </a:r>
          </a:p>
          <a:p>
            <a:pPr>
              <a:buFontTx/>
              <a:buNone/>
            </a:pPr>
            <a:r>
              <a:rPr lang="en-US" altLang="en-US"/>
              <a:t>&lt;I&gt; </a:t>
            </a:r>
            <a:r>
              <a:rPr lang="en-US" altLang="en-US" i="1"/>
              <a:t>Italics </a:t>
            </a:r>
            <a:r>
              <a:rPr lang="en-US" altLang="en-US"/>
              <a:t>&lt;/I&gt;</a:t>
            </a:r>
          </a:p>
          <a:p>
            <a:pPr>
              <a:buFontTx/>
              <a:buNone/>
            </a:pPr>
            <a:r>
              <a:rPr lang="en-US" altLang="en-US"/>
              <a:t>&lt;U&gt; </a:t>
            </a:r>
            <a:r>
              <a:rPr lang="en-US" altLang="en-US" u="sng"/>
              <a:t>Underline</a:t>
            </a:r>
            <a:r>
              <a:rPr lang="en-US" altLang="en-US"/>
              <a:t> &lt;/U&gt;</a:t>
            </a:r>
          </a:p>
          <a:p>
            <a:pPr>
              <a:buFontTx/>
              <a:buNone/>
            </a:pPr>
            <a:r>
              <a:rPr lang="en-US" altLang="en-US"/>
              <a:t>&lt;P&gt; New Paragraph &lt;/P&gt;</a:t>
            </a:r>
          </a:p>
          <a:p>
            <a:pPr>
              <a:buFontTx/>
              <a:buNone/>
            </a:pPr>
            <a:r>
              <a:rPr lang="en-US" altLang="en-US"/>
              <a:t>&lt;BR&gt; Next Line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the Font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000"/>
              <a:t>The expression &lt;FONT FACE = “fontname”&gt; … &lt;/FONT&gt; can be used to change the font of the enclosed text</a:t>
            </a:r>
          </a:p>
          <a:p>
            <a:r>
              <a:rPr lang="en-US" altLang="en-US"/>
              <a:t>To change the size of text use the expression &lt;FONT SIZE=n&gt; …. &lt;/FONT&gt; where n is a number between 1 and 7</a:t>
            </a:r>
            <a:endParaRPr lang="en-US" altLang="en-US" sz="3000"/>
          </a:p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the Font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772400" cy="4114800"/>
          </a:xfrm>
        </p:spPr>
        <p:txBody>
          <a:bodyPr/>
          <a:lstStyle/>
          <a:p>
            <a:r>
              <a:rPr lang="en-US" altLang="en-US"/>
              <a:t>To change the color, use &lt;FONT COLOR=“red”&gt;…. &lt;/FONT&gt;; The color can also be defined using hexadecimal representation ( Example: #ffffff )</a:t>
            </a:r>
          </a:p>
          <a:p>
            <a:r>
              <a:rPr lang="en-US" altLang="en-US" sz="3000"/>
              <a:t>These attributes can be combined to change the font, size, and color of the text all at once; For example, &lt;FONT SIZE=4 FACE=“Courier” COLOR=“red”&gt; …. &lt;/FONT&gt;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Headings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Web pages are typically organized into sections with headings; To create a heading use the expression &lt;Hn&gt;….&lt;/Hn&gt; where n is a number between 1 and 7</a:t>
            </a:r>
          </a:p>
          <a:p>
            <a:r>
              <a:rPr lang="en-US" altLang="en-US"/>
              <a:t>In this case, the 1 corresponds to the largest size heading while the 7 corresponds to the smallest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153400" cy="533400"/>
          </a:xfrm>
        </p:spPr>
        <p:txBody>
          <a:bodyPr/>
          <a:lstStyle/>
          <a:p>
            <a:r>
              <a:rPr lang="en-US" sz="3200" dirty="0" smtClean="0"/>
              <a:t>Stages of Application Development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562600"/>
          </a:xfrm>
        </p:spPr>
        <p:txBody>
          <a:bodyPr/>
          <a:lstStyle/>
          <a:p>
            <a:r>
              <a:rPr lang="en-US" sz="2400" b="1" dirty="0" smtClean="0"/>
              <a:t>Planning &amp; Requirement Analysis</a:t>
            </a:r>
          </a:p>
          <a:p>
            <a:pPr lvl="1"/>
            <a:r>
              <a:rPr lang="en-US" sz="2000" dirty="0" smtClean="0"/>
              <a:t>Gather and analyze user requirements and business goals</a:t>
            </a:r>
          </a:p>
          <a:p>
            <a:r>
              <a:rPr lang="en-US" sz="2400" b="1" dirty="0" smtClean="0"/>
              <a:t>Design</a:t>
            </a:r>
          </a:p>
          <a:p>
            <a:pPr lvl="1"/>
            <a:r>
              <a:rPr lang="en-US" sz="2000" dirty="0" smtClean="0"/>
              <a:t>Create a blueprint (UI/UX designs).</a:t>
            </a:r>
          </a:p>
          <a:p>
            <a:r>
              <a:rPr lang="en-US" sz="2400" b="1" dirty="0" smtClean="0"/>
              <a:t>Development</a:t>
            </a:r>
          </a:p>
          <a:p>
            <a:pPr lvl="1"/>
            <a:r>
              <a:rPr lang="en-US" sz="2000" dirty="0" smtClean="0"/>
              <a:t>Write the code using chosen programming languages, frameworks, and tools.</a:t>
            </a:r>
          </a:p>
          <a:p>
            <a:r>
              <a:rPr lang="en-US" sz="2400" b="1" dirty="0" smtClean="0"/>
              <a:t>Testing</a:t>
            </a:r>
          </a:p>
          <a:p>
            <a:pPr lvl="1"/>
            <a:r>
              <a:rPr lang="en-US" sz="2000" dirty="0" smtClean="0"/>
              <a:t>Identify and fix bugs or issues before deployment.</a:t>
            </a:r>
          </a:p>
          <a:p>
            <a:r>
              <a:rPr lang="en-US" sz="2400" b="1" dirty="0" smtClean="0"/>
              <a:t>Deployment</a:t>
            </a:r>
          </a:p>
          <a:p>
            <a:pPr lvl="1"/>
            <a:r>
              <a:rPr lang="en-US" sz="2000" dirty="0" smtClean="0"/>
              <a:t>Launch the application in the intended environment (e.g., cloud, on-premises, or app stores).</a:t>
            </a:r>
          </a:p>
          <a:p>
            <a:r>
              <a:rPr lang="en-US" sz="2400" b="1" dirty="0" smtClean="0"/>
              <a:t>Maintenance &amp; Updates</a:t>
            </a:r>
          </a:p>
          <a:p>
            <a:pPr lvl="1"/>
            <a:r>
              <a:rPr lang="en-US" sz="2000" dirty="0" smtClean="0"/>
              <a:t>Monitor performance and resolve user-reported issues.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Aligning Text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ALIGN attribute can be inserted in the &lt;P&gt; and &lt;Hn&gt; tags to right justify, center, or left justify the text</a:t>
            </a:r>
          </a:p>
          <a:p>
            <a:r>
              <a:rPr lang="en-US" altLang="en-US"/>
              <a:t>For example, &lt;H1 ALIGN=CENTER&gt; The New York Times &lt;/H1&gt; would create a centered heading of the largest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 Statements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Comment statements are notes in the HTML code that explain the important features of the code</a:t>
            </a:r>
          </a:p>
          <a:p>
            <a:r>
              <a:rPr lang="en-US" altLang="en-US"/>
              <a:t>The comments do not appear on the Web page itself but are a useful reference to the author of the page and other programmers</a:t>
            </a:r>
          </a:p>
          <a:p>
            <a:r>
              <a:rPr lang="en-US" altLang="en-US"/>
              <a:t>To create a comment statement use the     &lt;!-- …. --&gt; tags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Infamous Blink Tag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 is possible to make text blink using the &lt;BLINK&gt; … &lt;/BLINK&gt; tag</a:t>
            </a:r>
          </a:p>
          <a:p>
            <a:r>
              <a:rPr lang="en-US" altLang="en-US"/>
              <a:t>However, it is best to use this feature at most sparingly or not at all; What seems like a good idea to a Web designer can become very annoying to a Web user</a:t>
            </a:r>
          </a:p>
          <a:p>
            <a:r>
              <a:rPr lang="en-US" altLang="en-US"/>
              <a:t>The &lt;BLINK&gt; tag is not supported by Internet Explorer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 Formatting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define the background color, use the BGCOLOR attribute in the &lt;BODY&gt; tag</a:t>
            </a:r>
          </a:p>
          <a:p>
            <a:r>
              <a:rPr lang="en-US" altLang="en-US"/>
              <a:t>To define the text color, use the TEXT attribute in the &lt;BODY&gt; tag</a:t>
            </a:r>
          </a:p>
          <a:p>
            <a:r>
              <a:rPr lang="en-US" altLang="en-US"/>
              <a:t>To define the size of the text, type &lt;BASEFONT SIZE=n&gt;   </a:t>
            </a:r>
          </a:p>
          <a:p>
            <a:endParaRPr lang="en-US" alt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0" y="1981200"/>
            <a:ext cx="3810000" cy="4114800"/>
          </a:xfrm>
        </p:spPr>
        <p:txBody>
          <a:bodyPr/>
          <a:lstStyle/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Char char=" "/>
            </a:pPr>
            <a:endParaRPr lang="en-US" altLang="en-US" sz="2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310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/>
              <a:t>&lt;HTML&gt;</a:t>
            </a:r>
          </a:p>
          <a:p>
            <a:pPr>
              <a:buFontTx/>
              <a:buNone/>
            </a:pPr>
            <a:r>
              <a:rPr lang="en-US" altLang="en-US" sz="2000"/>
              <a:t>&lt;HEAD&gt;</a:t>
            </a:r>
          </a:p>
          <a:p>
            <a:pPr>
              <a:buFontTx/>
              <a:buNone/>
            </a:pPr>
            <a:r>
              <a:rPr lang="en-US" altLang="en-US" sz="2000"/>
              <a:t>&lt;TITLE&gt; Example &lt;/TITLE&gt;</a:t>
            </a:r>
          </a:p>
          <a:p>
            <a:pPr>
              <a:buFontTx/>
              <a:buNone/>
            </a:pPr>
            <a:r>
              <a:rPr lang="en-US" altLang="en-US" sz="2000"/>
              <a:t>&lt;/HEAD&gt;</a:t>
            </a:r>
          </a:p>
          <a:p>
            <a:pPr>
              <a:buFontTx/>
              <a:buNone/>
            </a:pPr>
            <a:r>
              <a:rPr lang="en-US" altLang="en-US" sz="2000"/>
              <a:t>&lt;BODY </a:t>
            </a:r>
            <a:r>
              <a:rPr lang="en-US" altLang="en-US" sz="2000">
                <a:solidFill>
                  <a:srgbClr val="FF0000"/>
                </a:solidFill>
              </a:rPr>
              <a:t>BGCOLOR=“black”  TEXT=“white”</a:t>
            </a:r>
            <a:r>
              <a:rPr lang="en-US" altLang="en-US" sz="2000"/>
              <a:t>&gt;</a:t>
            </a:r>
          </a:p>
          <a:p>
            <a:pPr>
              <a:buFontTx/>
              <a:buNone/>
            </a:pPr>
            <a:r>
              <a:rPr lang="en-US" altLang="en-US" sz="2000"/>
              <a:t>&lt;</a:t>
            </a:r>
            <a:r>
              <a:rPr lang="en-US" altLang="en-US" sz="2000">
                <a:solidFill>
                  <a:srgbClr val="FF0000"/>
                </a:solidFill>
              </a:rPr>
              <a:t>BASEFONT SIZE=7</a:t>
            </a:r>
            <a:r>
              <a:rPr lang="en-US" altLang="en-US" sz="2000"/>
              <a:t>&gt;</a:t>
            </a:r>
          </a:p>
          <a:p>
            <a:pPr>
              <a:buFontTx/>
              <a:buNone/>
            </a:pPr>
            <a:r>
              <a:rPr lang="en-US" altLang="en-US" sz="2000"/>
              <a:t>      This is where you would include the text and images on your Web page.</a:t>
            </a:r>
          </a:p>
          <a:p>
            <a:pPr>
              <a:buFontTx/>
              <a:buNone/>
            </a:pPr>
            <a:r>
              <a:rPr lang="en-US" altLang="en-US" sz="2000"/>
              <a:t>&lt;/BODY&gt;</a:t>
            </a:r>
          </a:p>
          <a:p>
            <a:pPr>
              <a:buFontTx/>
              <a:buNone/>
            </a:pPr>
            <a:r>
              <a:rPr lang="en-US" altLang="en-US" sz="2000"/>
              <a:t>&lt;/HTML&gt;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Images 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Type &lt;IMG SRC = “image.ext”&gt;, where image.ext indicates the location of the image file</a:t>
            </a:r>
          </a:p>
          <a:p>
            <a:r>
              <a:rPr lang="en-US" altLang="en-US"/>
              <a:t>The WIDTH=n and HEIGHT=n attributes can be used to adjust the size of an image</a:t>
            </a:r>
          </a:p>
          <a:p>
            <a:r>
              <a:rPr lang="en-US" altLang="en-US"/>
              <a:t>The attribute BORDER=n can be used to add a border n pixels thick around the image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Alternate Text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Some browsers don’t support images. In this case, the ALT attribute can be used to create text that appears instead of the image.</a:t>
            </a:r>
          </a:p>
          <a:p>
            <a:r>
              <a:rPr lang="en-US" altLang="en-US"/>
              <a:t>Example:</a:t>
            </a:r>
          </a:p>
          <a:p>
            <a:pPr>
              <a:buFontTx/>
              <a:buChar char=" "/>
            </a:pPr>
            <a:r>
              <a:rPr lang="en-US" altLang="en-US"/>
              <a:t>&lt;IMG SRC=“satellite.jpg” ALT = “Picture of satellite”&gt;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link lets you move from one page to another, play movies and sound, send email, download files, and more…. </a:t>
            </a:r>
          </a:p>
          <a:p>
            <a:r>
              <a:rPr lang="en-US" altLang="en-US"/>
              <a:t>A link has three parts: a </a:t>
            </a:r>
            <a:r>
              <a:rPr lang="en-US" altLang="en-US" b="1"/>
              <a:t>destination</a:t>
            </a:r>
            <a:r>
              <a:rPr lang="en-US" altLang="en-US"/>
              <a:t>, a </a:t>
            </a:r>
            <a:r>
              <a:rPr lang="en-US" altLang="en-US" b="1"/>
              <a:t>label</a:t>
            </a:r>
            <a:r>
              <a:rPr lang="en-US" altLang="en-US"/>
              <a:t>, and a </a:t>
            </a:r>
            <a:r>
              <a:rPr lang="en-US" altLang="en-US" b="1"/>
              <a:t>target</a:t>
            </a:r>
          </a:p>
          <a:p>
            <a:r>
              <a:rPr lang="en-US" altLang="en-US"/>
              <a:t>To create a link type  </a:t>
            </a:r>
          </a:p>
          <a:p>
            <a:pPr lvl="1">
              <a:buFontTx/>
              <a:buChar char=" "/>
            </a:pPr>
            <a:r>
              <a:rPr lang="en-US" altLang="en-US"/>
              <a:t>&lt;A HREF=“page.html”&gt; label &lt;/A&gt;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 b="1" dirty="0"/>
              <a:t>Anatomy of a Link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dirty="0"/>
              <a:t>&lt;A HREF=“page.html”&gt; label &lt;/A&gt;</a:t>
            </a:r>
          </a:p>
          <a:p>
            <a:pPr>
              <a:buFontTx/>
              <a:buChar char=" "/>
            </a:pPr>
            <a:endParaRPr lang="en-US" altLang="en-US" sz="1800" dirty="0"/>
          </a:p>
          <a:p>
            <a:r>
              <a:rPr lang="en-US" altLang="en-US" dirty="0"/>
              <a:t>In the above link, “page.html” is the destination. The destination specifies the address of the Web page or file the user will access when he/she clicks on the link.</a:t>
            </a:r>
          </a:p>
          <a:p>
            <a:r>
              <a:rPr lang="en-US" altLang="en-US" dirty="0"/>
              <a:t>The label is the text that will appear underlined or highlighted on the page</a:t>
            </a:r>
          </a:p>
          <a:p>
            <a:pPr>
              <a:buFontTx/>
              <a:buChar char=" "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Links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create a link to CNN, I would type:</a:t>
            </a:r>
          </a:p>
          <a:p>
            <a:pPr lvl="1">
              <a:buFontTx/>
              <a:buChar char=" "/>
            </a:pPr>
            <a:r>
              <a:rPr lang="en-US" altLang="en-US"/>
              <a:t>&lt;A HREF=“http://www.cnn.com”&gt;CNN&lt;/A&gt;</a:t>
            </a:r>
          </a:p>
          <a:p>
            <a:pPr lvl="1">
              <a:buFontTx/>
              <a:buChar char=" "/>
            </a:pPr>
            <a:endParaRPr lang="en-US" altLang="en-US"/>
          </a:p>
          <a:p>
            <a:r>
              <a:rPr lang="en-US" altLang="en-US"/>
              <a:t>To create a link to MIT, I would type:</a:t>
            </a:r>
          </a:p>
          <a:p>
            <a:pPr lvl="1">
              <a:buFontTx/>
              <a:buChar char=" "/>
            </a:pPr>
            <a:r>
              <a:rPr lang="en-US" altLang="en-US"/>
              <a:t>&lt;A HREF=“http://www.mit.edu”&gt;MIT&lt;/A&gt;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</a:p>
          <a:p>
            <a:r>
              <a:rPr lang="en-US" dirty="0" smtClean="0"/>
              <a:t>Mobile Applications</a:t>
            </a:r>
          </a:p>
          <a:p>
            <a:r>
              <a:rPr lang="en-US" dirty="0" smtClean="0"/>
              <a:t>Desktop Applications</a:t>
            </a:r>
          </a:p>
          <a:p>
            <a:r>
              <a:rPr lang="en-US" dirty="0" smtClean="0"/>
              <a:t>Cloud Applications</a:t>
            </a:r>
          </a:p>
          <a:p>
            <a:r>
              <a:rPr lang="en-US" dirty="0" smtClean="0"/>
              <a:t>Hybrid/Multiplatform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the Color of Links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LINK, VLINK, and ALINK attributes can be inserted in the &lt;BODY&gt; tag to define the color of a link</a:t>
            </a:r>
          </a:p>
          <a:p>
            <a:pPr lvl="1"/>
            <a:r>
              <a:rPr lang="en-US" altLang="en-US"/>
              <a:t>LINK defines the color of links that have not been visited </a:t>
            </a:r>
          </a:p>
          <a:p>
            <a:pPr lvl="1"/>
            <a:r>
              <a:rPr lang="en-US" altLang="en-US"/>
              <a:t>VLINK defines the color of links that have already been visited</a:t>
            </a:r>
          </a:p>
          <a:p>
            <a:pPr lvl="1"/>
            <a:r>
              <a:rPr lang="en-US" altLang="en-US"/>
              <a:t>ALINK defines the color of a link when a user clicks on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Links to Send Email</a:t>
            </a:r>
          </a:p>
        </p:txBody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create a link to an email address, type &lt;A HREF=“mailto:email_address”&gt; Label&lt;/A&gt;</a:t>
            </a:r>
          </a:p>
          <a:p>
            <a:r>
              <a:rPr lang="en-US" altLang="en-US" dirty="0"/>
              <a:t>For example, to create a link to send email to myself, I would type: &lt;A HREF=“mailto: </a:t>
            </a:r>
            <a:r>
              <a:rPr lang="en-US" altLang="en-US" dirty="0" smtClean="0"/>
              <a:t>asif.khanfcs@kiit.ac.in</a:t>
            </a:r>
            <a:r>
              <a:rPr lang="en-US" altLang="en-US" dirty="0" smtClean="0"/>
              <a:t>”&gt;</a:t>
            </a:r>
            <a:r>
              <a:rPr lang="en-US" altLang="en-US" dirty="0"/>
              <a:t>email </a:t>
            </a:r>
            <a:r>
              <a:rPr lang="en-US" altLang="en-US" dirty="0" smtClean="0"/>
              <a:t>Dr. Asif </a:t>
            </a:r>
            <a:r>
              <a:rPr lang="en-US" altLang="en-US" dirty="0" err="1" smtClean="0"/>
              <a:t>Uddin</a:t>
            </a:r>
            <a:r>
              <a:rPr lang="en-US" altLang="en-US" dirty="0" smtClean="0"/>
              <a:t> Khan&lt;/</a:t>
            </a:r>
            <a:r>
              <a:rPr lang="en-US" altLang="en-US" dirty="0"/>
              <a:t>A&gt;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Anchors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Anchors enable a user to jump to a specific place on a Web site </a:t>
            </a:r>
          </a:p>
          <a:p>
            <a:pPr>
              <a:lnSpc>
                <a:spcPct val="90000"/>
              </a:lnSpc>
            </a:pPr>
            <a:r>
              <a:rPr lang="en-US" altLang="en-US"/>
              <a:t>Two steps are necessary to create an anchor. First you must create the anchor itself. Then you must create a link to the anchor from another point in the document.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Anchors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create the anchor itself, type &lt;A NAME=“anchor name”&gt;label&lt;/A&gt; at the point in the Web page where you want the user to jump to</a:t>
            </a:r>
          </a:p>
          <a:p>
            <a:r>
              <a:rPr lang="en-US" altLang="en-US"/>
              <a:t>To create the link, type &lt;A HREF=“#anchor name”&gt;label&lt;/A&gt; at the point in the text where you want the link to appear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Anchor</a:t>
            </a:r>
          </a:p>
        </p:txBody>
      </p:sp>
      <p:pic>
        <p:nvPicPr>
          <p:cNvPr id="134148" name="Picture 1028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0" y="2057400"/>
            <a:ext cx="3048000" cy="4114800"/>
          </a:xfrm>
          <a:noFill/>
          <a:ln/>
        </p:spPr>
      </p:pic>
      <p:sp>
        <p:nvSpPr>
          <p:cNvPr id="134149" name="Text Box 1029"/>
          <p:cNvSpPr txBox="1">
            <a:spLocks noChangeArrowheads="1"/>
          </p:cNvSpPr>
          <p:nvPr/>
        </p:nvSpPr>
        <p:spPr bwMode="auto">
          <a:xfrm>
            <a:off x="365125" y="2370138"/>
            <a:ext cx="5422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</a:rPr>
              <a:t>&lt;A HREF="#chap2"&gt;Chapter Two&lt;/A&gt;&lt;BR&gt;</a:t>
            </a:r>
            <a:endParaRPr lang="en-US" altLang="en-US" sz="1200">
              <a:solidFill>
                <a:srgbClr val="000000"/>
              </a:solidFill>
              <a:latin typeface="Geneva" charset="0"/>
            </a:endParaRPr>
          </a:p>
        </p:txBody>
      </p:sp>
      <p:sp>
        <p:nvSpPr>
          <p:cNvPr id="134150" name="Line 1030"/>
          <p:cNvSpPr>
            <a:spLocks noChangeShapeType="1"/>
          </p:cNvSpPr>
          <p:nvPr/>
        </p:nvSpPr>
        <p:spPr bwMode="auto">
          <a:xfrm>
            <a:off x="3124200" y="3124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1" name="Line 1031"/>
          <p:cNvSpPr>
            <a:spLocks noChangeShapeType="1"/>
          </p:cNvSpPr>
          <p:nvPr/>
        </p:nvSpPr>
        <p:spPr bwMode="auto">
          <a:xfrm flipV="1">
            <a:off x="3124200" y="2819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2" name="Text Box 1032"/>
          <p:cNvSpPr txBox="1">
            <a:spLocks noChangeArrowheads="1"/>
          </p:cNvSpPr>
          <p:nvPr/>
        </p:nvSpPr>
        <p:spPr bwMode="auto">
          <a:xfrm>
            <a:off x="517525" y="5113338"/>
            <a:ext cx="44021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</a:rPr>
              <a:t>&lt;A NAME="chap2"&gt;Chapter 2 &lt;/A&gt;</a:t>
            </a:r>
            <a:endParaRPr lang="en-US" altLang="en-US" sz="1200">
              <a:solidFill>
                <a:srgbClr val="000000"/>
              </a:solidFill>
              <a:latin typeface="Geneva" charset="0"/>
            </a:endParaRPr>
          </a:p>
        </p:txBody>
      </p:sp>
      <p:sp>
        <p:nvSpPr>
          <p:cNvPr id="134153" name="Line 1033"/>
          <p:cNvSpPr>
            <a:spLocks noChangeShapeType="1"/>
          </p:cNvSpPr>
          <p:nvPr/>
        </p:nvSpPr>
        <p:spPr bwMode="auto">
          <a:xfrm>
            <a:off x="4953000" y="533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4" name="Text Box 1034"/>
          <p:cNvSpPr txBox="1">
            <a:spLocks noChangeArrowheads="1"/>
          </p:cNvSpPr>
          <p:nvPr/>
        </p:nvSpPr>
        <p:spPr bwMode="auto">
          <a:xfrm>
            <a:off x="4343400" y="2819400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i="1"/>
              <a:t>Link</a:t>
            </a:r>
            <a:endParaRPr lang="en-US" altLang="en-US"/>
          </a:p>
        </p:txBody>
      </p:sp>
      <p:sp>
        <p:nvSpPr>
          <p:cNvPr id="134155" name="Text Box 1035"/>
          <p:cNvSpPr txBox="1">
            <a:spLocks noChangeArrowheads="1"/>
          </p:cNvSpPr>
          <p:nvPr/>
        </p:nvSpPr>
        <p:spPr bwMode="auto">
          <a:xfrm>
            <a:off x="4876800" y="5029200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000" i="1"/>
              <a:t>Anchor</a:t>
            </a:r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Ordered Lists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/>
              <a:t>Ordered lists are a list of numbered items.</a:t>
            </a:r>
          </a:p>
          <a:p>
            <a:r>
              <a:rPr lang="en-US" altLang="en-US"/>
              <a:t>To create an ordered list, type:</a:t>
            </a:r>
          </a:p>
          <a:p>
            <a:pPr lvl="1">
              <a:buFontTx/>
              <a:buChar char=" "/>
            </a:pPr>
            <a:r>
              <a:rPr lang="en-US" altLang="en-US"/>
              <a:t>&lt;OL&gt;</a:t>
            </a:r>
          </a:p>
          <a:p>
            <a:pPr lvl="2">
              <a:buFontTx/>
              <a:buChar char=" "/>
            </a:pPr>
            <a:r>
              <a:rPr lang="en-US" altLang="en-US"/>
              <a:t>&lt;LI&gt; This is step one. </a:t>
            </a:r>
          </a:p>
          <a:p>
            <a:pPr lvl="2">
              <a:buFontTx/>
              <a:buChar char=" "/>
            </a:pPr>
            <a:r>
              <a:rPr lang="en-US" altLang="en-US"/>
              <a:t>&lt;LI&gt; This is step two.</a:t>
            </a:r>
          </a:p>
          <a:p>
            <a:pPr lvl="2">
              <a:buFontTx/>
              <a:buChar char=" "/>
            </a:pPr>
            <a:r>
              <a:rPr lang="en-US" altLang="en-US"/>
              <a:t>&lt;LI&gt; This is step three.</a:t>
            </a:r>
          </a:p>
          <a:p>
            <a:pPr lvl="1">
              <a:buFontTx/>
              <a:buChar char=" "/>
            </a:pPr>
            <a:r>
              <a:rPr lang="en-US" altLang="en-US"/>
              <a:t>&lt;/OL&gt;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Char char=" "/>
            </a:pPr>
            <a:r>
              <a:rPr lang="en-US" altLang="en-US"/>
              <a:t>Here’s how it would look on the Web:</a:t>
            </a:r>
          </a:p>
          <a:p>
            <a:endParaRPr lang="en-US" altLang="en-US"/>
          </a:p>
        </p:txBody>
      </p:sp>
      <p:pic>
        <p:nvPicPr>
          <p:cNvPr id="8807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3268663"/>
            <a:ext cx="3810000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CAD9-708D-4A2E-9815-615E487E66B4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Ordered Lists….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TYPE=x attribute allows you to change the the kind of symbol that appears in the list.</a:t>
            </a:r>
          </a:p>
          <a:p>
            <a:pPr lvl="1"/>
            <a:r>
              <a:rPr lang="en-US" altLang="en-US"/>
              <a:t>A is for capital letters</a:t>
            </a:r>
          </a:p>
          <a:p>
            <a:pPr lvl="1"/>
            <a:r>
              <a:rPr lang="en-US" altLang="en-US"/>
              <a:t>a is for lowercase letters</a:t>
            </a:r>
          </a:p>
          <a:p>
            <a:pPr lvl="1"/>
            <a:r>
              <a:rPr lang="en-US" altLang="en-US"/>
              <a:t>I is for capital roman numerals</a:t>
            </a:r>
          </a:p>
          <a:p>
            <a:pPr lvl="1"/>
            <a:r>
              <a:rPr lang="en-US" altLang="en-US"/>
              <a:t>i is for lowercase roman numerals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Unordered Lists</a:t>
            </a:r>
          </a:p>
        </p:txBody>
      </p:sp>
      <p:sp>
        <p:nvSpPr>
          <p:cNvPr id="90115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/>
              <a:t>An unordered list is a list of bulleted items</a:t>
            </a:r>
          </a:p>
          <a:p>
            <a:r>
              <a:rPr lang="en-US" altLang="en-US"/>
              <a:t>To create an unordered list, type:</a:t>
            </a:r>
          </a:p>
          <a:p>
            <a:pPr lvl="1">
              <a:buFontTx/>
              <a:buChar char=" "/>
            </a:pPr>
            <a:r>
              <a:rPr lang="en-US" altLang="en-US"/>
              <a:t>&lt;UL&gt;</a:t>
            </a:r>
          </a:p>
          <a:p>
            <a:pPr lvl="2">
              <a:buFontTx/>
              <a:buChar char=" "/>
            </a:pPr>
            <a:r>
              <a:rPr lang="en-US" altLang="en-US"/>
              <a:t>&lt;LI&gt; First item in list </a:t>
            </a:r>
          </a:p>
          <a:p>
            <a:pPr lvl="2">
              <a:buFontTx/>
              <a:buChar char=" "/>
            </a:pPr>
            <a:r>
              <a:rPr lang="en-US" altLang="en-US"/>
              <a:t>&lt;LI&gt; Second item in list</a:t>
            </a:r>
          </a:p>
          <a:p>
            <a:pPr lvl="2">
              <a:buFontTx/>
              <a:buChar char=" "/>
            </a:pPr>
            <a:r>
              <a:rPr lang="en-US" altLang="en-US"/>
              <a:t>&lt;LI&gt; Third item in list</a:t>
            </a:r>
          </a:p>
          <a:p>
            <a:pPr lvl="1">
              <a:buFontTx/>
              <a:buChar char=" "/>
            </a:pPr>
            <a:r>
              <a:rPr lang="en-US" altLang="en-US"/>
              <a:t>&lt;/UL&gt;</a:t>
            </a:r>
          </a:p>
          <a:p>
            <a:endParaRPr lang="en-US" altLang="en-US"/>
          </a:p>
        </p:txBody>
      </p:sp>
      <p:sp>
        <p:nvSpPr>
          <p:cNvPr id="90116" name="Rectangle 102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Char char=" "/>
            </a:pPr>
            <a:r>
              <a:rPr lang="en-US" altLang="en-US"/>
              <a:t>Here’s how it would look on the Web:</a:t>
            </a:r>
          </a:p>
          <a:p>
            <a:pPr>
              <a:buFontTx/>
              <a:buChar char=" "/>
            </a:pPr>
            <a:endParaRPr lang="en-US" altLang="en-US"/>
          </a:p>
          <a:p>
            <a:pPr>
              <a:buFontTx/>
              <a:buChar char=" "/>
            </a:pPr>
            <a:endParaRPr lang="en-US" altLang="en-US"/>
          </a:p>
        </p:txBody>
      </p:sp>
      <p:pic>
        <p:nvPicPr>
          <p:cNvPr id="90117" name="Picture 10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124200"/>
            <a:ext cx="312420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CAD9-708D-4A2E-9815-615E487E66B4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Unordered Lists...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TYPE=shape attribute allows you to change the type of bullet that appears </a:t>
            </a:r>
          </a:p>
          <a:p>
            <a:pPr lvl="1"/>
            <a:r>
              <a:rPr lang="en-US" altLang="en-US" i="1"/>
              <a:t>circle</a:t>
            </a:r>
            <a:r>
              <a:rPr lang="en-US" altLang="en-US"/>
              <a:t> corresponds to an empty round bullet</a:t>
            </a:r>
          </a:p>
          <a:p>
            <a:pPr lvl="1"/>
            <a:r>
              <a:rPr lang="en-US" altLang="en-US" i="1"/>
              <a:t>square</a:t>
            </a:r>
            <a:r>
              <a:rPr lang="en-US" altLang="en-US"/>
              <a:t> corresponds to a square bullet</a:t>
            </a:r>
          </a:p>
          <a:p>
            <a:pPr lvl="1"/>
            <a:r>
              <a:rPr lang="en-US" altLang="en-US" i="1"/>
              <a:t>disc</a:t>
            </a:r>
            <a:r>
              <a:rPr lang="en-US" altLang="en-US"/>
              <a:t> corresponds to a solid round bullet; this is the default value</a:t>
            </a:r>
          </a:p>
          <a:p>
            <a:pPr lvl="1"/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HTML &lt;div&gt; 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124200" cy="4038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 &lt;div&gt; tag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used </a:t>
            </a:r>
            <a:r>
              <a:rPr lang="en-US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group the large section of HTML elements together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49</a:t>
            </a:fld>
            <a:endParaRPr lang="en-US" altLang="en-US"/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371600"/>
            <a:ext cx="3276600" cy="460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 smtClean="0"/>
              <a:t>Development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5029200"/>
          </a:xfrm>
        </p:spPr>
        <p:txBody>
          <a:bodyPr/>
          <a:lstStyle/>
          <a:p>
            <a:r>
              <a:rPr lang="en-US" dirty="0" smtClean="0"/>
              <a:t>Waterfall Model</a:t>
            </a:r>
          </a:p>
          <a:p>
            <a:pPr lvl="1"/>
            <a:r>
              <a:rPr lang="en-US" dirty="0" smtClean="0"/>
              <a:t>Sequential, phase-based approach.</a:t>
            </a:r>
          </a:p>
          <a:p>
            <a:r>
              <a:rPr lang="en-US" dirty="0" smtClean="0"/>
              <a:t>Agile Development</a:t>
            </a:r>
          </a:p>
          <a:p>
            <a:pPr lvl="1"/>
            <a:r>
              <a:rPr lang="en-US" dirty="0" smtClean="0"/>
              <a:t>Iterative and incremental model</a:t>
            </a:r>
          </a:p>
          <a:p>
            <a:r>
              <a:rPr lang="en-US" dirty="0" err="1" smtClean="0"/>
              <a:t>DevOps</a:t>
            </a:r>
            <a:endParaRPr lang="en-US" dirty="0" smtClean="0"/>
          </a:p>
          <a:p>
            <a:pPr lvl="1"/>
            <a:r>
              <a:rPr lang="en-US" dirty="0" smtClean="0"/>
              <a:t>Integrates development and IT operations for faster delivery and reliability.</a:t>
            </a:r>
          </a:p>
          <a:p>
            <a:r>
              <a:rPr lang="en-US" dirty="0" smtClean="0"/>
              <a:t>Rapid Application Development (RAD)</a:t>
            </a:r>
          </a:p>
          <a:p>
            <a:pPr lvl="1"/>
            <a:r>
              <a:rPr lang="en-US" dirty="0" smtClean="0"/>
              <a:t>Focused on rapid prototyping and iterative testing.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7772400" cy="41148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altLang="en-US"/>
              <a:t>What are forms?</a:t>
            </a:r>
          </a:p>
          <a:p>
            <a:pPr lvl="1">
              <a:buFont typeface="Times" charset="0"/>
              <a:buChar char="•"/>
            </a:pPr>
            <a:r>
              <a:rPr lang="en-US" altLang="en-US"/>
              <a:t>An HTML form is an area of the document that allows users to enter information into fields.</a:t>
            </a:r>
          </a:p>
          <a:p>
            <a:pPr lvl="1">
              <a:buFont typeface="Times" charset="0"/>
              <a:buChar char="•"/>
            </a:pPr>
            <a:r>
              <a:rPr lang="en-US" altLang="en-US"/>
              <a:t>A form may be used to collect personal information, opinions in polls, user preferences and other kinds of information.</a:t>
            </a:r>
          </a:p>
          <a:p>
            <a:pPr lvl="1">
              <a:buFontTx/>
              <a:buChar char="o"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are two basic components of a Web form: the shell, the part that the user fills out, and the script which processes the information</a:t>
            </a:r>
          </a:p>
          <a:p>
            <a:r>
              <a:rPr lang="en-US" altLang="en-US"/>
              <a:t>HTML tags are used to create the form shell. Using HTML you can create text boxes, radio buttons, checkboxes, drop-down menus, and more...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Form </a:t>
            </a:r>
          </a:p>
        </p:txBody>
      </p:sp>
      <p:pic>
        <p:nvPicPr>
          <p:cNvPr id="111621" name="Picture 10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41148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1624" name="Line 1032"/>
          <p:cNvSpPr>
            <a:spLocks noChangeShapeType="1"/>
          </p:cNvSpPr>
          <p:nvPr/>
        </p:nvSpPr>
        <p:spPr bwMode="auto">
          <a:xfrm flipH="1">
            <a:off x="2743200" y="2133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5" name="Text Box 1033"/>
          <p:cNvSpPr txBox="1">
            <a:spLocks noChangeArrowheads="1"/>
          </p:cNvSpPr>
          <p:nvPr/>
        </p:nvSpPr>
        <p:spPr bwMode="auto">
          <a:xfrm>
            <a:off x="4327525" y="1889125"/>
            <a:ext cx="1325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Text Box</a:t>
            </a:r>
          </a:p>
        </p:txBody>
      </p:sp>
      <p:sp>
        <p:nvSpPr>
          <p:cNvPr id="111627" name="Line 1035"/>
          <p:cNvSpPr>
            <a:spLocks noChangeShapeType="1"/>
          </p:cNvSpPr>
          <p:nvPr/>
        </p:nvSpPr>
        <p:spPr bwMode="auto">
          <a:xfrm flipH="1">
            <a:off x="3048000" y="2895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8" name="Text Box 1036"/>
          <p:cNvSpPr txBox="1">
            <a:spLocks noChangeArrowheads="1"/>
          </p:cNvSpPr>
          <p:nvPr/>
        </p:nvSpPr>
        <p:spPr bwMode="auto">
          <a:xfrm>
            <a:off x="4784725" y="2651125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Drop-down Menu</a:t>
            </a:r>
          </a:p>
        </p:txBody>
      </p:sp>
      <p:sp>
        <p:nvSpPr>
          <p:cNvPr id="111630" name="Line 1038"/>
          <p:cNvSpPr>
            <a:spLocks noChangeShapeType="1"/>
          </p:cNvSpPr>
          <p:nvPr/>
        </p:nvSpPr>
        <p:spPr bwMode="auto">
          <a:xfrm flipH="1">
            <a:off x="2971800" y="3276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1" name="Text Box 1039"/>
          <p:cNvSpPr txBox="1">
            <a:spLocks noChangeArrowheads="1"/>
          </p:cNvSpPr>
          <p:nvPr/>
        </p:nvSpPr>
        <p:spPr bwMode="auto">
          <a:xfrm>
            <a:off x="5013325" y="3032125"/>
            <a:ext cx="1935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Radio Buttons</a:t>
            </a:r>
          </a:p>
        </p:txBody>
      </p:sp>
      <p:sp>
        <p:nvSpPr>
          <p:cNvPr id="111632" name="Line 1040"/>
          <p:cNvSpPr>
            <a:spLocks noChangeShapeType="1"/>
          </p:cNvSpPr>
          <p:nvPr/>
        </p:nvSpPr>
        <p:spPr bwMode="auto">
          <a:xfrm flipH="1" flipV="1">
            <a:off x="2819400" y="3657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3" name="Text Box 1041"/>
          <p:cNvSpPr txBox="1">
            <a:spLocks noChangeArrowheads="1"/>
          </p:cNvSpPr>
          <p:nvPr/>
        </p:nvSpPr>
        <p:spPr bwMode="auto">
          <a:xfrm>
            <a:off x="5105400" y="34290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dirty="0"/>
              <a:t>Checkboxes</a:t>
            </a:r>
          </a:p>
        </p:txBody>
      </p:sp>
      <p:sp>
        <p:nvSpPr>
          <p:cNvPr id="111634" name="Line 1042"/>
          <p:cNvSpPr>
            <a:spLocks noChangeShapeType="1"/>
          </p:cNvSpPr>
          <p:nvPr/>
        </p:nvSpPr>
        <p:spPr bwMode="auto">
          <a:xfrm flipH="1">
            <a:off x="3657600" y="4800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5" name="Text Box 1043"/>
          <p:cNvSpPr txBox="1">
            <a:spLocks noChangeArrowheads="1"/>
          </p:cNvSpPr>
          <p:nvPr/>
        </p:nvSpPr>
        <p:spPr bwMode="auto">
          <a:xfrm>
            <a:off x="5622925" y="4556125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/>
              <a:t>Text Area</a:t>
            </a:r>
          </a:p>
        </p:txBody>
      </p:sp>
      <p:sp>
        <p:nvSpPr>
          <p:cNvPr id="111636" name="Line 1044"/>
          <p:cNvSpPr>
            <a:spLocks noChangeShapeType="1"/>
          </p:cNvSpPr>
          <p:nvPr/>
        </p:nvSpPr>
        <p:spPr bwMode="auto">
          <a:xfrm flipV="1">
            <a:off x="1066800" y="624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7" name="Line 1045"/>
          <p:cNvSpPr>
            <a:spLocks noChangeShapeType="1"/>
          </p:cNvSpPr>
          <p:nvPr/>
        </p:nvSpPr>
        <p:spPr bwMode="auto">
          <a:xfrm>
            <a:off x="1066800" y="65532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9" name="Text Box 1047"/>
          <p:cNvSpPr txBox="1">
            <a:spLocks noChangeArrowheads="1"/>
          </p:cNvSpPr>
          <p:nvPr/>
        </p:nvSpPr>
        <p:spPr bwMode="auto">
          <a:xfrm>
            <a:off x="5943600" y="60960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dirty="0"/>
              <a:t>Submit Button</a:t>
            </a:r>
          </a:p>
        </p:txBody>
      </p:sp>
      <p:sp>
        <p:nvSpPr>
          <p:cNvPr id="111640" name="Line 1048"/>
          <p:cNvSpPr>
            <a:spLocks noChangeShapeType="1"/>
          </p:cNvSpPr>
          <p:nvPr/>
        </p:nvSpPr>
        <p:spPr bwMode="auto">
          <a:xfrm flipV="1">
            <a:off x="16002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41" name="Line 1049"/>
          <p:cNvSpPr>
            <a:spLocks noChangeShapeType="1"/>
          </p:cNvSpPr>
          <p:nvPr/>
        </p:nvSpPr>
        <p:spPr bwMode="auto">
          <a:xfrm flipV="1">
            <a:off x="1600200" y="6172200"/>
            <a:ext cx="2514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42" name="Text Box 1050"/>
          <p:cNvSpPr txBox="1">
            <a:spLocks noChangeArrowheads="1"/>
          </p:cNvSpPr>
          <p:nvPr/>
        </p:nvSpPr>
        <p:spPr bwMode="auto">
          <a:xfrm>
            <a:off x="3946525" y="5715000"/>
            <a:ext cx="176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dirty="0"/>
              <a:t>Reset Button</a:t>
            </a:r>
          </a:p>
        </p:txBody>
      </p:sp>
      <p:sp>
        <p:nvSpPr>
          <p:cNvPr id="111643" name="Line 1051"/>
          <p:cNvSpPr>
            <a:spLocks noChangeShapeType="1"/>
          </p:cNvSpPr>
          <p:nvPr/>
        </p:nvSpPr>
        <p:spPr bwMode="auto">
          <a:xfrm flipV="1">
            <a:off x="5334000" y="64770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7D24-1523-4468-9DB4-D48FC0155B5E}" type="slidenum">
              <a:rPr lang="en-US" altLang="en-US" smtClean="0"/>
              <a:pPr/>
              <a:t>52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Form Shell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form shell has three important parts:</a:t>
            </a:r>
          </a:p>
          <a:p>
            <a:pPr lvl="1"/>
            <a:r>
              <a:rPr lang="en-US" altLang="en-US"/>
              <a:t> the &lt;FORM&gt; tag, which includes the address of the script which will process the form</a:t>
            </a:r>
          </a:p>
          <a:p>
            <a:pPr lvl="1"/>
            <a:r>
              <a:rPr lang="en-US" altLang="en-US"/>
              <a:t>the form elements, like text boxes and radio buttons</a:t>
            </a:r>
          </a:p>
          <a:p>
            <a:pPr lvl="1"/>
            <a:r>
              <a:rPr lang="en-US" altLang="en-US"/>
              <a:t>the submit button which triggers the script to send the entered information to the server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the Shell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create a form shell, type &lt;FORM METHOD=POST ACTION=“script_url”&gt; where “script_url” is the address of the script</a:t>
            </a:r>
          </a:p>
          <a:p>
            <a:r>
              <a:rPr lang="en-US" altLang="en-US"/>
              <a:t>Create the form elements</a:t>
            </a:r>
          </a:p>
          <a:p>
            <a:r>
              <a:rPr lang="en-US" altLang="en-US"/>
              <a:t>End with a closing &lt;/FORM&gt; tag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Text Boxes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create a text box, type &lt;INPUT TYPE=“text” NAME=“name” VALUE=“value” SIZE=n MAXLENGTH=n&gt;</a:t>
            </a:r>
          </a:p>
          <a:p>
            <a:r>
              <a:rPr lang="en-US" altLang="en-US"/>
              <a:t>The NAME, VALUE, SIZE, and MAXLENGTH attributes are optional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914400"/>
          </a:xfrm>
        </p:spPr>
        <p:txBody>
          <a:bodyPr/>
          <a:lstStyle/>
          <a:p>
            <a:r>
              <a:rPr lang="en-US" altLang="en-US" dirty="0"/>
              <a:t>Text Box Attributes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altLang="en-US" sz="2800" dirty="0"/>
              <a:t>The NAME attribute is used to identify the text box to the processing script</a:t>
            </a:r>
          </a:p>
          <a:p>
            <a:r>
              <a:rPr lang="en-US" altLang="en-US" sz="2800" dirty="0"/>
              <a:t>The VALUE attribute is used to specify the text that will initially appear in the text box</a:t>
            </a:r>
          </a:p>
          <a:p>
            <a:r>
              <a:rPr lang="en-US" altLang="en-US" sz="2800" dirty="0"/>
              <a:t>The SIZE attribute is used to define the size of the box in characters</a:t>
            </a:r>
          </a:p>
          <a:p>
            <a:r>
              <a:rPr lang="en-US" altLang="en-US" sz="2800" dirty="0"/>
              <a:t>The MAXLENGTH attribute is used to define the maximum number of characters that can be typed in the box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Text Box</a:t>
            </a:r>
            <a:endParaRPr lang="en-US" altLang="en-US" i="1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Char char=" "/>
            </a:pPr>
            <a:r>
              <a:rPr lang="en-US" altLang="en-US" sz="2000">
                <a:solidFill>
                  <a:srgbClr val="000000"/>
                </a:solidFill>
              </a:rPr>
              <a:t>First Name: &lt;INPUT TYPE="text" NAME="FirstName" VALUE="First Name" SIZE=20&gt;</a:t>
            </a:r>
          </a:p>
          <a:p>
            <a:pPr>
              <a:buFontTx/>
              <a:buChar char=" "/>
            </a:pPr>
            <a:r>
              <a:rPr lang="en-US" altLang="en-US" sz="2000">
                <a:solidFill>
                  <a:srgbClr val="000000"/>
                </a:solidFill>
              </a:rPr>
              <a:t>&lt;BR&gt;&lt;BR&gt;</a:t>
            </a:r>
          </a:p>
          <a:p>
            <a:pPr>
              <a:buFontTx/>
              <a:buChar char=" "/>
            </a:pPr>
            <a:endParaRPr lang="en-US" altLang="en-US" sz="2000">
              <a:solidFill>
                <a:srgbClr val="000000"/>
              </a:solidFill>
            </a:endParaRPr>
          </a:p>
          <a:p>
            <a:pPr>
              <a:buFontTx/>
              <a:buChar char=" "/>
            </a:pPr>
            <a:r>
              <a:rPr lang="en-US" altLang="en-US" sz="2000">
                <a:solidFill>
                  <a:srgbClr val="000000"/>
                </a:solidFill>
              </a:rPr>
              <a:t>Last Name: &lt;INPUT TYPE="text" NAME="LastName" VALUE="Last Name" SIZE=20&gt;</a:t>
            </a:r>
          </a:p>
          <a:p>
            <a:pPr>
              <a:buFontTx/>
              <a:buChar char=" "/>
            </a:pPr>
            <a:r>
              <a:rPr lang="en-US" altLang="en-US" sz="2000">
                <a:solidFill>
                  <a:srgbClr val="000000"/>
                </a:solidFill>
              </a:rPr>
              <a:t>&lt;BR&gt;&lt;BR&gt;</a:t>
            </a:r>
          </a:p>
          <a:p>
            <a:pPr>
              <a:buFontTx/>
              <a:buChar char=" "/>
            </a:pPr>
            <a:endParaRPr lang="en-US" altLang="en-US" sz="2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Tx/>
              <a:buChar char=" "/>
            </a:pPr>
            <a:endParaRPr lang="en-US" altLang="en-US" sz="2000" b="1"/>
          </a:p>
        </p:txBody>
      </p:sp>
      <p:pic>
        <p:nvPicPr>
          <p:cNvPr id="135173" name="Picture 5"/>
          <p:cNvPicPr>
            <a:picLocks noGrp="1" noChangeAspect="1" noChangeArrowheads="1"/>
          </p:cNvPicPr>
          <p:nvPr>
            <p:ph type="clipArt"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876800" y="3429000"/>
            <a:ext cx="3505200" cy="1196975"/>
          </a:xfrm>
          <a:noFill/>
          <a:ln/>
        </p:spPr>
      </p:pic>
      <p:sp>
        <p:nvSpPr>
          <p:cNvPr id="135174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/>
              <a:t>Here’s how it would look on the Web: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CAD9-708D-4A2E-9815-615E487E66B4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r>
              <a:rPr lang="en-US" altLang="en-US" dirty="0"/>
              <a:t>Creating Larger Text Areas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en-US" altLang="en-US" sz="2800" dirty="0"/>
              <a:t>To create larger text areas, type &lt;TEXTAREA NAME=“name” ROWS=n1 COLS=n2 WRAP&gt; Default Text &lt;/TEXTAREA&gt;, where n1 is the height of the text box in rows and n2 is the width of the text box in characters</a:t>
            </a:r>
          </a:p>
          <a:p>
            <a:r>
              <a:rPr lang="en-US" altLang="en-US" sz="2800" dirty="0"/>
              <a:t>The WRAP attribute causes the cursor to move automatically to the next line as the user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Text Area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 "/>
            </a:pPr>
            <a:r>
              <a:rPr lang="en-US" altLang="en-US" sz="2800">
                <a:solidFill>
                  <a:srgbClr val="000000"/>
                </a:solidFill>
              </a:rPr>
              <a:t>&lt;B&gt;Comments?&lt;/B&gt;</a:t>
            </a:r>
          </a:p>
          <a:p>
            <a:pPr>
              <a:buFontTx/>
              <a:buChar char=" "/>
            </a:pPr>
            <a:r>
              <a:rPr lang="en-US" altLang="en-US" sz="2800">
                <a:solidFill>
                  <a:srgbClr val="000000"/>
                </a:solidFill>
              </a:rPr>
              <a:t>&lt;BR&gt;</a:t>
            </a:r>
          </a:p>
          <a:p>
            <a:pPr>
              <a:buFontTx/>
              <a:buChar char=" "/>
            </a:pPr>
            <a:r>
              <a:rPr lang="en-US" altLang="en-US" sz="2800">
                <a:solidFill>
                  <a:srgbClr val="000000"/>
                </a:solidFill>
              </a:rPr>
              <a:t>&lt;TEXTAREA NAME="Comments" ROWS=10 COLS=50 WRAP&gt;</a:t>
            </a:r>
          </a:p>
          <a:p>
            <a:pPr>
              <a:buFontTx/>
              <a:buChar char=" "/>
            </a:pPr>
            <a:r>
              <a:rPr lang="en-US" altLang="en-US" sz="2800">
                <a:solidFill>
                  <a:srgbClr val="000000"/>
                </a:solidFill>
              </a:rPr>
              <a:t>&lt;/TEXTAREA&gt;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685800"/>
          </a:xfrm>
        </p:spPr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r>
              <a:rPr lang="en-US" sz="2800" b="1" dirty="0" smtClean="0"/>
              <a:t>Programming Languages</a:t>
            </a:r>
            <a:r>
              <a:rPr lang="en-US" sz="2800" dirty="0" smtClean="0"/>
              <a:t>: JavaScript, Java, C#, </a:t>
            </a:r>
            <a:r>
              <a:rPr lang="en-US" sz="2800" dirty="0" err="1" smtClean="0"/>
              <a:t>PhP</a:t>
            </a:r>
            <a:r>
              <a:rPr lang="en-US" sz="2800" dirty="0" smtClean="0"/>
              <a:t>, Python, etc.</a:t>
            </a:r>
          </a:p>
          <a:p>
            <a:r>
              <a:rPr lang="en-US" sz="2800" b="1" dirty="0" smtClean="0"/>
              <a:t>Frameworks</a:t>
            </a:r>
            <a:r>
              <a:rPr lang="en-US" sz="2800" dirty="0" smtClean="0"/>
              <a:t>: Spring, </a:t>
            </a:r>
            <a:r>
              <a:rPr lang="en-US" sz="2800" dirty="0" err="1" smtClean="0"/>
              <a:t>Laravel</a:t>
            </a:r>
            <a:r>
              <a:rPr lang="en-US" sz="2800" dirty="0" smtClean="0"/>
              <a:t>, ASP.NET, Flask, etc.</a:t>
            </a:r>
          </a:p>
          <a:p>
            <a:r>
              <a:rPr lang="en-US" sz="2800" b="1" dirty="0" smtClean="0"/>
              <a:t>Databases</a:t>
            </a:r>
            <a:r>
              <a:rPr lang="en-US" sz="2800" dirty="0" smtClean="0"/>
              <a:t>: </a:t>
            </a:r>
            <a:r>
              <a:rPr lang="en-US" sz="2800" dirty="0" err="1" smtClean="0"/>
              <a:t>MySQL</a:t>
            </a:r>
            <a:r>
              <a:rPr lang="en-US" sz="2800" dirty="0" smtClean="0"/>
              <a:t>,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, </a:t>
            </a:r>
            <a:r>
              <a:rPr lang="en-US" sz="2800" dirty="0" err="1" smtClean="0"/>
              <a:t>PostgreSQL</a:t>
            </a:r>
            <a:r>
              <a:rPr lang="en-US" sz="2800" dirty="0" smtClean="0"/>
              <a:t>, etc.</a:t>
            </a:r>
          </a:p>
          <a:p>
            <a:r>
              <a:rPr lang="en-US" sz="2800" b="1" dirty="0" smtClean="0"/>
              <a:t>Version Control</a:t>
            </a:r>
            <a:r>
              <a:rPr lang="en-US" sz="2800" dirty="0" smtClean="0"/>
              <a:t>: </a:t>
            </a:r>
            <a:r>
              <a:rPr lang="en-US" sz="2800" dirty="0" err="1" smtClean="0"/>
              <a:t>Git</a:t>
            </a:r>
            <a:r>
              <a:rPr lang="en-US" sz="2800" dirty="0" smtClean="0"/>
              <a:t>, </a:t>
            </a:r>
            <a:r>
              <a:rPr lang="en-US" sz="2800" dirty="0" err="1" smtClean="0"/>
              <a:t>GitHub</a:t>
            </a:r>
            <a:r>
              <a:rPr lang="en-US" sz="2800" dirty="0" smtClean="0"/>
              <a:t>, </a:t>
            </a:r>
            <a:r>
              <a:rPr lang="en-US" sz="2800" dirty="0" err="1" smtClean="0"/>
              <a:t>GitLab</a:t>
            </a:r>
            <a:r>
              <a:rPr lang="en-US" sz="2800" dirty="0" smtClean="0"/>
              <a:t>, etc.</a:t>
            </a:r>
          </a:p>
          <a:p>
            <a:r>
              <a:rPr lang="en-US" sz="2800" b="1" dirty="0" smtClean="0"/>
              <a:t>CI/CD Tools</a:t>
            </a:r>
            <a:r>
              <a:rPr lang="en-US" sz="2800" dirty="0" smtClean="0"/>
              <a:t>: Jenkins,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Actions, </a:t>
            </a:r>
            <a:r>
              <a:rPr lang="en-US" sz="2800" dirty="0" err="1" smtClean="0"/>
              <a:t>CircleCI</a:t>
            </a:r>
            <a:r>
              <a:rPr lang="en-US" sz="2800" dirty="0" smtClean="0"/>
              <a:t>, etc.</a:t>
            </a:r>
          </a:p>
          <a:p>
            <a:r>
              <a:rPr lang="en-US" sz="2800" b="1" dirty="0" smtClean="0"/>
              <a:t>Project Management</a:t>
            </a:r>
            <a:r>
              <a:rPr lang="en-US" sz="2800" dirty="0" smtClean="0"/>
              <a:t>: JIRA, </a:t>
            </a:r>
            <a:r>
              <a:rPr lang="en-US" sz="2800" dirty="0" err="1" smtClean="0"/>
              <a:t>Trello</a:t>
            </a:r>
            <a:r>
              <a:rPr lang="en-US" sz="2800" dirty="0" smtClean="0"/>
              <a:t>, Asana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Creating Radio Buttons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en-US" altLang="en-US" dirty="0"/>
              <a:t>To create a radio button, type &lt;INPUT TYPE=“radio” NAME=“name” VALUE=“data”&gt;Label, where “data” is the text that will be sent to the server if the button is checked and “Label” is the text that identifies the button to the user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Radio Buttons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 "/>
            </a:pPr>
            <a:r>
              <a:rPr lang="en-US" altLang="en-US" sz="2800">
                <a:solidFill>
                  <a:srgbClr val="000000"/>
                </a:solidFill>
              </a:rPr>
              <a:t>&lt;B&gt; Size: &lt;/B&gt;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	&lt;INPUT TYPE="radio" NAME="Size" 		  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      VALUE="Large"&gt;Large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	&lt;INPUT TYPE="radio" NAME="Size" 		  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      VALUE="Medium"&gt;Medium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	&lt;INPUT TYPE="radio" NAME="Size" 		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	  VALUE="Small"&gt;Small</a:t>
            </a:r>
            <a:endParaRPr lang="en-US" altLang="en-US" sz="2400">
              <a:solidFill>
                <a:srgbClr val="000000"/>
              </a:solidFill>
            </a:endParaRPr>
          </a:p>
          <a:p>
            <a:pPr>
              <a:buFontTx/>
              <a:buChar char=" "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Checkboxes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create a checkbox, type &lt;INPUT TYPE=“checkbox” NAME=“name” VALUE=“value”&gt;Label</a:t>
            </a:r>
          </a:p>
          <a:p>
            <a:r>
              <a:rPr lang="en-US" altLang="en-US"/>
              <a:t>If you give a group of radio buttons or checkboxes the same name, the user will only be able to select one button or box at a time</a:t>
            </a:r>
          </a:p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Checkboxes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 "/>
            </a:pPr>
            <a:r>
              <a:rPr lang="en-US" altLang="en-US" sz="2400">
                <a:solidFill>
                  <a:srgbClr val="000000"/>
                </a:solidFill>
              </a:rPr>
              <a:t>      	</a:t>
            </a:r>
            <a:r>
              <a:rPr lang="en-US" altLang="en-US" sz="2800">
                <a:solidFill>
                  <a:srgbClr val="000000"/>
                </a:solidFill>
              </a:rPr>
              <a:t>&lt;B&gt; Color: &lt;/B&gt;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		&lt;INPUT TYPE="checkbox" NAME="Color" 	  VALUE="Red"&gt;Red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		&lt;INPUT TYPE="checkbox" NAME="Color"                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              VALUE="Navy"&gt;Navy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            &lt;INPUT TYPE="checkbox" NAME="Color"   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              VALUE="Black"&gt;Black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Drop-down Menus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create a drop-down menu, type &lt;SELECT NAME=“name” SIZE=n MULTIPLE&gt;</a:t>
            </a:r>
          </a:p>
          <a:p>
            <a:r>
              <a:rPr lang="en-US" altLang="en-US"/>
              <a:t>Then type &lt;OPTION VALUE= “value”&gt;Label</a:t>
            </a:r>
          </a:p>
          <a:p>
            <a:r>
              <a:rPr lang="en-US" altLang="en-US"/>
              <a:t>In this case the SIZE attribute specifies the height of the menu in lines and MULTIPLE allows users to select more than one menu option </a:t>
            </a:r>
          </a:p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Drop-down Menu</a:t>
            </a:r>
          </a:p>
        </p:txBody>
      </p:sp>
      <p:sp>
        <p:nvSpPr>
          <p:cNvPr id="1423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&lt;B&gt;</a:t>
            </a:r>
            <a:r>
              <a:rPr lang="en-US" altLang="en-US" sz="2400">
                <a:solidFill>
                  <a:srgbClr val="000000"/>
                </a:solidFill>
              </a:rPr>
              <a:t>WHICH IS FAVOURITE FRUIT</a:t>
            </a:r>
            <a:r>
              <a:rPr lang="en-US" altLang="en-US" sz="2400" b="1">
                <a:solidFill>
                  <a:srgbClr val="000000"/>
                </a:solidFill>
              </a:rPr>
              <a:t>:&lt;/B&gt;</a:t>
            </a:r>
          </a:p>
          <a:p>
            <a:pPr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&lt;SELECT&gt;</a:t>
            </a:r>
          </a:p>
          <a:p>
            <a:pPr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&lt;OPTION</a:t>
            </a:r>
            <a:r>
              <a:rPr lang="en-US" altLang="en-US" sz="2400">
                <a:solidFill>
                  <a:srgbClr val="000000"/>
                </a:solidFill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Courier" charset="0"/>
              </a:rPr>
              <a:t>VALUE</a:t>
            </a:r>
            <a:r>
              <a:rPr lang="en-US" altLang="en-US" sz="2400">
                <a:solidFill>
                  <a:srgbClr val="000000"/>
                </a:solidFill>
              </a:rPr>
              <a:t>="MANGOES"</a:t>
            </a:r>
            <a:r>
              <a:rPr lang="en-US" altLang="en-US" sz="2400" b="1">
                <a:solidFill>
                  <a:srgbClr val="000000"/>
                </a:solidFill>
              </a:rPr>
              <a:t>&gt;</a:t>
            </a:r>
            <a:r>
              <a:rPr lang="en-US" altLang="en-US" sz="2400">
                <a:solidFill>
                  <a:srgbClr val="000000"/>
                </a:solidFill>
              </a:rPr>
              <a:t>MANGOES </a:t>
            </a:r>
          </a:p>
          <a:p>
            <a:pPr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&lt;OPTION</a:t>
            </a:r>
            <a:r>
              <a:rPr lang="en-US" altLang="en-US" sz="2400">
                <a:solidFill>
                  <a:srgbClr val="000000"/>
                </a:solidFill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Courier" charset="0"/>
              </a:rPr>
              <a:t>VALUE</a:t>
            </a:r>
            <a:r>
              <a:rPr lang="en-US" altLang="en-US" sz="2400">
                <a:solidFill>
                  <a:srgbClr val="000000"/>
                </a:solidFill>
              </a:rPr>
              <a:t>="PAPAYA"</a:t>
            </a:r>
            <a:r>
              <a:rPr lang="en-US" altLang="en-US" sz="2400" b="1">
                <a:solidFill>
                  <a:srgbClr val="000000"/>
                </a:solidFill>
              </a:rPr>
              <a:t>&gt;</a:t>
            </a:r>
            <a:r>
              <a:rPr lang="en-US" altLang="en-US" sz="2400">
                <a:solidFill>
                  <a:srgbClr val="000000"/>
                </a:solidFill>
              </a:rPr>
              <a:t>PAPAYA </a:t>
            </a:r>
          </a:p>
          <a:p>
            <a:pPr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&lt;OPTION</a:t>
            </a:r>
            <a:r>
              <a:rPr lang="en-US" altLang="en-US" sz="2400">
                <a:solidFill>
                  <a:srgbClr val="000000"/>
                </a:solidFill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Courier" charset="0"/>
              </a:rPr>
              <a:t>VALUE</a:t>
            </a:r>
            <a:r>
              <a:rPr lang="en-US" altLang="en-US" sz="2400">
                <a:solidFill>
                  <a:srgbClr val="000000"/>
                </a:solidFill>
              </a:rPr>
              <a:t>="GUAVA"</a:t>
            </a:r>
            <a:r>
              <a:rPr lang="en-US" altLang="en-US" sz="2400" b="1">
                <a:solidFill>
                  <a:srgbClr val="000000"/>
                </a:solidFill>
              </a:rPr>
              <a:t>&gt;</a:t>
            </a:r>
            <a:r>
              <a:rPr lang="en-US" altLang="en-US" sz="2400">
                <a:solidFill>
                  <a:srgbClr val="000000"/>
                </a:solidFill>
              </a:rPr>
              <a:t>GUAVA </a:t>
            </a:r>
          </a:p>
          <a:p>
            <a:pPr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&lt;OPTION</a:t>
            </a:r>
            <a:r>
              <a:rPr lang="en-US" altLang="en-US" sz="2400">
                <a:solidFill>
                  <a:srgbClr val="000000"/>
                </a:solidFill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Courier" charset="0"/>
              </a:rPr>
              <a:t>VALUE</a:t>
            </a:r>
            <a:r>
              <a:rPr lang="en-US" altLang="en-US" sz="2400">
                <a:solidFill>
                  <a:srgbClr val="000000"/>
                </a:solidFill>
              </a:rPr>
              <a:t>="BANANA"</a:t>
            </a:r>
            <a:r>
              <a:rPr lang="en-US" altLang="en-US" sz="2400" b="1">
                <a:solidFill>
                  <a:srgbClr val="000000"/>
                </a:solidFill>
              </a:rPr>
              <a:t>&gt;</a:t>
            </a:r>
            <a:r>
              <a:rPr lang="en-US" altLang="en-US" sz="2400">
                <a:solidFill>
                  <a:srgbClr val="000000"/>
                </a:solidFill>
              </a:rPr>
              <a:t> BANANA</a:t>
            </a:r>
          </a:p>
          <a:p>
            <a:pPr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&lt;OPTION</a:t>
            </a:r>
            <a:r>
              <a:rPr lang="en-US" altLang="en-US" sz="2400">
                <a:solidFill>
                  <a:srgbClr val="000000"/>
                </a:solidFill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Courier" charset="0"/>
              </a:rPr>
              <a:t>VALUE</a:t>
            </a:r>
            <a:r>
              <a:rPr lang="en-US" altLang="en-US" sz="2400">
                <a:solidFill>
                  <a:srgbClr val="000000"/>
                </a:solidFill>
              </a:rPr>
              <a:t>="PINEAPPLE</a:t>
            </a:r>
            <a:r>
              <a:rPr lang="en-US" altLang="en-US" sz="2400" b="1">
                <a:solidFill>
                  <a:srgbClr val="000000"/>
                </a:solidFill>
              </a:rPr>
              <a:t>"&gt;</a:t>
            </a:r>
            <a:r>
              <a:rPr lang="en-US" altLang="en-US" sz="2400">
                <a:solidFill>
                  <a:srgbClr val="000000"/>
                </a:solidFill>
              </a:rPr>
              <a:t>PINEAPPLE</a:t>
            </a:r>
          </a:p>
          <a:p>
            <a:pPr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&lt;/SELECT&gt;</a:t>
            </a:r>
            <a:r>
              <a:rPr lang="en-US" altLang="en-US" sz="1000" b="1">
                <a:solidFill>
                  <a:srgbClr val="000000"/>
                </a:solidFill>
                <a:latin typeface="Geneva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Submit Button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create a submit button, type &lt;INPUT TYPE=“submit”&gt;</a:t>
            </a:r>
          </a:p>
          <a:p>
            <a:r>
              <a:rPr lang="en-US" altLang="en-US"/>
              <a:t>If you would like the button to say something other than submit, use the VALUE attribute</a:t>
            </a:r>
          </a:p>
          <a:p>
            <a:r>
              <a:rPr lang="en-US" altLang="en-US"/>
              <a:t>For example, &lt;INPUT TYPE=“submit” VALUE=“Buy Now!”&gt; would create a button that says “Buy Now!”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Reset Button</a:t>
            </a:r>
          </a:p>
        </p:txBody>
      </p:sp>
      <p:sp>
        <p:nvSpPr>
          <p:cNvPr id="110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create a reset button, type &lt;INPUT TYPE=“reset”&gt;</a:t>
            </a:r>
          </a:p>
          <a:p>
            <a:r>
              <a:rPr lang="en-US" altLang="en-US"/>
              <a:t>The VALUE attribute can be used in the same way to change the text that appears on the button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Tables can be used to display rows and columns of data, create multi-column text, captions for images, and sidebars</a:t>
            </a:r>
          </a:p>
          <a:p>
            <a:r>
              <a:rPr lang="en-US" altLang="en-US"/>
              <a:t>The &lt;TABLE&gt; tag is used to create a table; the &lt;TR&gt; tag defines the beginning of a row while the &lt;TD&gt; tag defines the beginning of a cell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a Border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BORDER=n attribute allows you to add a border n pixels thick around the table</a:t>
            </a:r>
          </a:p>
          <a:p>
            <a:r>
              <a:rPr lang="en-US" altLang="en-US"/>
              <a:t>To make a solid border color, use the BORDERCOLOR=“color” attribute</a:t>
            </a:r>
          </a:p>
          <a:p>
            <a:r>
              <a:rPr lang="en-US" altLang="en-US"/>
              <a:t>To make a shaded colored border, use BODERCOLORDARK=“color” and BORDERCOLORLIGHT=“color”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762000"/>
          </a:xfrm>
        </p:spPr>
        <p:txBody>
          <a:bodyPr/>
          <a:lstStyle/>
          <a:p>
            <a:r>
              <a:rPr lang="en-US" b="1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124200"/>
          </a:xfrm>
        </p:spPr>
        <p:txBody>
          <a:bodyPr/>
          <a:lstStyle/>
          <a:p>
            <a:r>
              <a:rPr lang="en-US" dirty="0" smtClean="0"/>
              <a:t>Runs on a web server</a:t>
            </a:r>
          </a:p>
          <a:p>
            <a:r>
              <a:rPr lang="en-US" dirty="0" smtClean="0"/>
              <a:t>Accessed by users through a web browser. </a:t>
            </a:r>
          </a:p>
          <a:p>
            <a:r>
              <a:rPr lang="en-US" dirty="0" smtClean="0"/>
              <a:t>Do not require installation</a:t>
            </a:r>
          </a:p>
          <a:p>
            <a:r>
              <a:rPr lang="en-US" dirty="0" smtClean="0"/>
              <a:t> It can be used across different devices and operating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Simple Table</a:t>
            </a:r>
          </a:p>
        </p:txBody>
      </p:sp>
      <p:sp>
        <p:nvSpPr>
          <p:cNvPr id="149507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100"/>
              <a:t>&lt;TABLE BORDER=10&gt;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/>
              <a:t>	&lt;TR&gt;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/>
              <a:t>		&lt;TD&gt;One&lt;/TD&gt;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/>
              <a:t>		&lt;TD&gt;Two&lt;/TD&gt;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/>
              <a:t>	&lt;/TR&gt;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/>
              <a:t>	&lt;TR&gt;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/>
              <a:t>		&lt;TD&gt;Three&lt;/TD&gt;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/>
              <a:t>		&lt;TD&gt;Four&lt;/TD&gt;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/>
              <a:t>	&lt;/TR&gt;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/>
              <a:t>&lt;/TABLE&gt;</a:t>
            </a:r>
            <a:endParaRPr lang="en-US" altLang="en-US" sz="2400" i="1"/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149508" name="Rectangle 102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/>
              <a:t>Here’s how it would look on the Web:</a:t>
            </a:r>
          </a:p>
          <a:p>
            <a:endParaRPr lang="en-US" altLang="en-US"/>
          </a:p>
        </p:txBody>
      </p:sp>
      <p:pic>
        <p:nvPicPr>
          <p:cNvPr id="149509" name="Picture 10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3276600"/>
            <a:ext cx="198120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CAD9-708D-4A2E-9815-615E487E66B4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Adjusting the Width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When a Web browser displays a table, it often adds extra space. To eliminate this space use the WIDTH =n attribute in the &lt;TABLE&gt; and &lt;TD&gt; tags</a:t>
            </a:r>
          </a:p>
          <a:p>
            <a:r>
              <a:rPr lang="en-US" altLang="en-US"/>
              <a:t>Keep in mind - a cell cannot be smaller than its contents, and if you make a table wider than the browser window, users will not be able to see parts of it.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Centering a Table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are two ways to center a table</a:t>
            </a:r>
          </a:p>
          <a:p>
            <a:pPr lvl="1"/>
            <a:r>
              <a:rPr lang="en-US" altLang="en-US"/>
              <a:t> Type &lt;TABLE ALIGN=CENTER&gt; </a:t>
            </a:r>
          </a:p>
          <a:p>
            <a:pPr lvl="1"/>
            <a:r>
              <a:rPr lang="en-US" altLang="en-US"/>
              <a:t>Enclose the &lt;TABLE&gt; tags in opening and closing &lt;CENTER&gt; tags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Wrapping Text around a Table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It is possible to wrap text around a table. This technique is often used to keep images and captions together within an article.</a:t>
            </a:r>
          </a:p>
          <a:p>
            <a:r>
              <a:rPr lang="en-US" altLang="en-US" sz="2800"/>
              <a:t>To wrap text around a table, type &lt;TABLE ALIGN = LEFT&gt; to align the table to the left while the text flows to the right.</a:t>
            </a:r>
          </a:p>
          <a:p>
            <a:r>
              <a:rPr lang="en-US" altLang="en-US" sz="2800"/>
              <a:t>Create the table using the &lt;TR&gt;, &lt;TD&gt;, and &lt;/TABLE&gt; tags as you normally would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Space around a Table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add space around a table, use the HSPACE=n and VSPACE=n attributes in the &lt;TABLE&gt; tag</a:t>
            </a:r>
          </a:p>
          <a:p>
            <a:r>
              <a:rPr lang="en-US" altLang="en-US"/>
              <a:t>Example:</a:t>
            </a:r>
          </a:p>
          <a:p>
            <a:pPr lvl="1">
              <a:buFontTx/>
              <a:buChar char=" "/>
            </a:pPr>
            <a:r>
              <a:rPr lang="en-US" altLang="en-US"/>
              <a:t>&lt;TABLE HSPACE=20 VSPACE=20&gt;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74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Spanning Cells Across Columns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 is often necessary to span one cell across many columns. For example, you would use this technique to span a headline across the columns of a newspaper article. </a:t>
            </a:r>
          </a:p>
          <a:p>
            <a:r>
              <a:rPr lang="en-US" altLang="en-US"/>
              <a:t>To span a cell across many columns, type &lt;TD COLSPAN=n&gt;, where n is the number of columns to be spanned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Spanning Cells Across Rows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span a cell across many rows, type &lt;TD ROWSPAN=n&gt;, where n is the number of rows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76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Aligning Cell Content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By default, a cell’s content are aligned horizontally to the left and and vertically in the middle.</a:t>
            </a:r>
          </a:p>
          <a:p>
            <a:r>
              <a:rPr lang="en-US" altLang="en-US"/>
              <a:t>Use VALIGN=direction to change the vertical alignment, where “direction” is top, middle, bottom, or baseline </a:t>
            </a:r>
          </a:p>
          <a:p>
            <a:r>
              <a:rPr lang="en-US" altLang="en-US"/>
              <a:t>Use ALIGN=direction to change the horizontal alignment where “direction” is left, center, or right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77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Controlling Cell Spacing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Cell spacing is the space </a:t>
            </a:r>
            <a:r>
              <a:rPr lang="en-US" altLang="en-US" i="1"/>
              <a:t>between</a:t>
            </a:r>
            <a:r>
              <a:rPr lang="en-US" altLang="en-US"/>
              <a:t> cells while cell padding is the space </a:t>
            </a:r>
            <a:r>
              <a:rPr lang="en-US" altLang="en-US" i="1"/>
              <a:t>around</a:t>
            </a:r>
            <a:r>
              <a:rPr lang="en-US" altLang="en-US"/>
              <a:t> the contents of a cell</a:t>
            </a:r>
          </a:p>
          <a:p>
            <a:r>
              <a:rPr lang="en-US" altLang="en-US"/>
              <a:t>To control both types of spacing, use the CELLSPACING =n and CELLPADDING=n attributes in the &lt;TABLE&gt; tag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Nesting Tables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Create the inner table </a:t>
            </a:r>
          </a:p>
          <a:p>
            <a:r>
              <a:rPr lang="en-US" altLang="en-US" sz="2800"/>
              <a:t>Create the outer table and determine which cell of the outer table will hold the inner table</a:t>
            </a:r>
          </a:p>
          <a:p>
            <a:r>
              <a:rPr lang="en-US" altLang="en-US" sz="2800"/>
              <a:t>Test both tables separately to make sure they work</a:t>
            </a:r>
          </a:p>
          <a:p>
            <a:r>
              <a:rPr lang="en-US" altLang="en-US" sz="2800"/>
              <a:t>Copy the inner table into the cell of the outer table</a:t>
            </a:r>
          </a:p>
          <a:p>
            <a:r>
              <a:rPr lang="en-US" altLang="en-US" sz="2800"/>
              <a:t>Don’t nest too many tables. If you find yourself doing that, find an easier way to lay out your Web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79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1066800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Flow of the Web 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154626" name="Picture 2" descr="What is a Web Applica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143000"/>
            <a:ext cx="6019800" cy="4800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477000" y="16764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solidFill>
                  <a:srgbClr val="FF0000"/>
                </a:solidFill>
              </a:rPr>
              <a:t>Web browsers: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IE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Mozilla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Chrome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3330476"/>
            <a:ext cx="228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 smtClean="0">
                <a:solidFill>
                  <a:srgbClr val="FF0000"/>
                </a:solidFill>
              </a:rPr>
              <a:t>Web Servers: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Apache HTTP Server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Apache Tomcat,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Internet Information Services(IIS)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err="1" smtClean="0"/>
              <a:t>GlassFish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a Cell’s Color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To change a cell’s color, add the BGCOLOR=“color” attribute to the &lt;TD&gt; tag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Example: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US" altLang="en-US"/>
              <a:t>&lt;TD BGCOLOR=“blue”&gt;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80</a:t>
            </a:fld>
            <a:endParaRPr lang="en-US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Dividing Your Table into Column Groups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You can divide your table into two kinds of column groups: structural and non-structural. </a:t>
            </a:r>
          </a:p>
          <a:p>
            <a:pPr>
              <a:lnSpc>
                <a:spcPct val="90000"/>
              </a:lnSpc>
            </a:pPr>
            <a:r>
              <a:rPr lang="en-US" altLang="en-US"/>
              <a:t>Structural column groups control where dividing lines are drawn; Non-structural groups do not</a:t>
            </a:r>
          </a:p>
          <a:p>
            <a:pPr>
              <a:lnSpc>
                <a:spcPct val="90000"/>
              </a:lnSpc>
            </a:pPr>
            <a:r>
              <a:rPr lang="en-US" altLang="en-US"/>
              <a:t>Both let you format an entire column of cells at once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81</a:t>
            </a:fld>
            <a:endParaRPr lang="en-US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Column Groups 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To create structural column groups, type &lt;COLGROUP SPAN=n&gt; after the &lt;TABLE&gt; tag, where n is the number of columns in the group</a:t>
            </a:r>
          </a:p>
          <a:p>
            <a:r>
              <a:rPr lang="en-US" altLang="en-US" sz="2800"/>
              <a:t>To create non-structural column groups, type &lt;COL SPAN=n&gt;, where n is the number of columns in the group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82</a:t>
            </a:fld>
            <a:endParaRPr lang="en-US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Dividing Table into Horizontal Sections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You can also create a horizontal section consisting of one or more rows. This allows you to format the rows all at once</a:t>
            </a:r>
          </a:p>
          <a:p>
            <a:r>
              <a:rPr lang="en-US" altLang="en-US"/>
              <a:t> To create a horizontal section, type &lt;THEAD&gt;, &lt;TBODY&gt;, or &lt;TFOOT&gt; before the first &lt;TR&gt; tag of the section</a:t>
            </a:r>
          </a:p>
          <a:p>
            <a:r>
              <a:rPr lang="en-US" altLang="en-US"/>
              <a:t>Netscape does not support these tags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83</a:t>
            </a:fld>
            <a:endParaRPr lang="en-US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Controlling Line Breaks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Unless you specify otherwise a browser will divide the lines in a cell as it sees fit.</a:t>
            </a:r>
          </a:p>
          <a:p>
            <a:r>
              <a:rPr lang="en-US" altLang="en-US"/>
              <a:t>The NOWRAP attribute placed within the &lt;TD&gt; tag forces the browser to keep all the text in a cell on one line</a:t>
            </a:r>
          </a:p>
          <a:p>
            <a:r>
              <a:rPr lang="en-US" altLang="en-US"/>
              <a:t>Example:</a:t>
            </a:r>
          </a:p>
          <a:p>
            <a:pPr lvl="1"/>
            <a:r>
              <a:rPr lang="en-US" altLang="en-US"/>
              <a:t>&lt;TD NOWRAP&gt;Washington, D.C.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84</a:t>
            </a:fld>
            <a:endParaRPr lang="en-US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Parting Words….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you can imagine a way to lay out your page, chances are it is possible using HTML</a:t>
            </a:r>
          </a:p>
          <a:p>
            <a:r>
              <a:rPr lang="en-US" altLang="en-US"/>
              <a:t>When in doubt, use an HTML reference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85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Flow of the Web Application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9BFF-A888-4444-9DA2-D4C6D0B16239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543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3700</Words>
  <Application>Microsoft PowerPoint</Application>
  <PresentationFormat>On-screen Show (4:3)</PresentationFormat>
  <Paragraphs>477</Paragraphs>
  <Slides>85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Blank</vt:lpstr>
      <vt:lpstr>Application Development Lab</vt:lpstr>
      <vt:lpstr>Application Development</vt:lpstr>
      <vt:lpstr>Stages of Application Development</vt:lpstr>
      <vt:lpstr>Types of Applications</vt:lpstr>
      <vt:lpstr>Development Methodologies</vt:lpstr>
      <vt:lpstr>Tools and Technologies</vt:lpstr>
      <vt:lpstr>Web Application</vt:lpstr>
      <vt:lpstr>The Flow of the Web Application</vt:lpstr>
      <vt:lpstr>The Flow of the Web Application</vt:lpstr>
      <vt:lpstr>Static Vs Dynamic website</vt:lpstr>
      <vt:lpstr>Web Technologies</vt:lpstr>
      <vt:lpstr>Front End</vt:lpstr>
      <vt:lpstr>HTML</vt:lpstr>
      <vt:lpstr>First html program</vt:lpstr>
      <vt:lpstr> Breakdown of the HTML code</vt:lpstr>
      <vt:lpstr>Slide 16</vt:lpstr>
      <vt:lpstr>Slide 17</vt:lpstr>
      <vt:lpstr>Slide 18</vt:lpstr>
      <vt:lpstr>Slide 19</vt:lpstr>
      <vt:lpstr>Tags</vt:lpstr>
      <vt:lpstr>More Tags...</vt:lpstr>
      <vt:lpstr>Nested Tags</vt:lpstr>
      <vt:lpstr>Structure of a Web Page</vt:lpstr>
      <vt:lpstr>The &lt;TITLE&gt; Tag</vt:lpstr>
      <vt:lpstr>Text Formatting</vt:lpstr>
      <vt:lpstr>Text Formatting Tags</vt:lpstr>
      <vt:lpstr>Changing the Font</vt:lpstr>
      <vt:lpstr>Changing the Font</vt:lpstr>
      <vt:lpstr>Headings </vt:lpstr>
      <vt:lpstr>Aligning Text</vt:lpstr>
      <vt:lpstr>Comment Statements</vt:lpstr>
      <vt:lpstr>The Infamous Blink Tag</vt:lpstr>
      <vt:lpstr>Page Formatting</vt:lpstr>
      <vt:lpstr>Example</vt:lpstr>
      <vt:lpstr>Inserting Images  </vt:lpstr>
      <vt:lpstr>Alternate Text</vt:lpstr>
      <vt:lpstr>Links</vt:lpstr>
      <vt:lpstr>Anatomy of a Link</vt:lpstr>
      <vt:lpstr>Example: Links</vt:lpstr>
      <vt:lpstr>Changing the Color of Links</vt:lpstr>
      <vt:lpstr>Using Links to Send Email</vt:lpstr>
      <vt:lpstr>Anchors </vt:lpstr>
      <vt:lpstr>Anchors</vt:lpstr>
      <vt:lpstr>Example: Anchor</vt:lpstr>
      <vt:lpstr>Ordered Lists</vt:lpstr>
      <vt:lpstr>More Ordered Lists….</vt:lpstr>
      <vt:lpstr>Unordered Lists</vt:lpstr>
      <vt:lpstr>More Unordered Lists...</vt:lpstr>
      <vt:lpstr>HTML &lt;div&gt; Tag</vt:lpstr>
      <vt:lpstr>Forms</vt:lpstr>
      <vt:lpstr>Forms</vt:lpstr>
      <vt:lpstr>Example: Form </vt:lpstr>
      <vt:lpstr>The Form Shell</vt:lpstr>
      <vt:lpstr>Creating the Shell</vt:lpstr>
      <vt:lpstr>Creating Text Boxes</vt:lpstr>
      <vt:lpstr>Text Box Attributes</vt:lpstr>
      <vt:lpstr>Example: Text Box</vt:lpstr>
      <vt:lpstr>Creating Larger Text Areas</vt:lpstr>
      <vt:lpstr>Example: Text Area</vt:lpstr>
      <vt:lpstr>Creating Radio Buttons</vt:lpstr>
      <vt:lpstr>Example: Radio Buttons</vt:lpstr>
      <vt:lpstr>Creating Checkboxes</vt:lpstr>
      <vt:lpstr>Example: Checkboxes</vt:lpstr>
      <vt:lpstr>Creating Drop-down Menus</vt:lpstr>
      <vt:lpstr>Example: Drop-down Menu</vt:lpstr>
      <vt:lpstr>Creating a Submit Button</vt:lpstr>
      <vt:lpstr>Creating a Reset Button</vt:lpstr>
      <vt:lpstr>Tables</vt:lpstr>
      <vt:lpstr>Adding a Border</vt:lpstr>
      <vt:lpstr>Creating Simple Table</vt:lpstr>
      <vt:lpstr>Adjusting the Width</vt:lpstr>
      <vt:lpstr>Centering a Table</vt:lpstr>
      <vt:lpstr>Wrapping Text around a Table</vt:lpstr>
      <vt:lpstr>Adding Space around a Table</vt:lpstr>
      <vt:lpstr>Spanning Cells Across Columns </vt:lpstr>
      <vt:lpstr>Spanning Cells Across Rows</vt:lpstr>
      <vt:lpstr>Aligning Cell Content</vt:lpstr>
      <vt:lpstr>Controlling Cell Spacing</vt:lpstr>
      <vt:lpstr>Nesting Tables </vt:lpstr>
      <vt:lpstr>Changing a Cell’s Color</vt:lpstr>
      <vt:lpstr>Dividing Your Table into Column Groups</vt:lpstr>
      <vt:lpstr>Column Groups  </vt:lpstr>
      <vt:lpstr>Dividing Table into Horizontal Sections</vt:lpstr>
      <vt:lpstr>Controlling Line Breaks</vt:lpstr>
      <vt:lpstr>Parting Words….</vt:lpstr>
    </vt:vector>
  </TitlesOfParts>
  <Company>MIT AITI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dc:creator>Paul Njoroge</dc:creator>
  <cp:lastModifiedBy>106785</cp:lastModifiedBy>
  <cp:revision>88</cp:revision>
  <dcterms:created xsi:type="dcterms:W3CDTF">2001-08-01T17:41:42Z</dcterms:created>
  <dcterms:modified xsi:type="dcterms:W3CDTF">2024-12-05T06:45:34Z</dcterms:modified>
</cp:coreProperties>
</file>