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192040-6BC8-4896-A4B7-3224F37CEF08}" type="datetimeFigureOut">
              <a:rPr lang="en-IN" smtClean="0"/>
              <a:t>10-02-2024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145BD5B-90AD-4FA5-B42E-31B2FF253F91}" type="slidenum">
              <a:rPr lang="en-IN" smtClean="0"/>
              <a:t>‹#›</a:t>
            </a:fld>
            <a:endParaRPr lang="en-IN"/>
          </a:p>
        </p:txBody>
      </p:sp>
    </p:spTree>
    <p:extLst>
      <p:ext uri="{BB962C8B-B14F-4D97-AF65-F5344CB8AC3E}">
        <p14:creationId xmlns:p14="http://schemas.microsoft.com/office/powerpoint/2010/main" val="1305776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192040-6BC8-4896-A4B7-3224F37CEF08}" type="datetimeFigureOut">
              <a:rPr lang="en-IN" smtClean="0"/>
              <a:t>10-02-2024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145BD5B-90AD-4FA5-B42E-31B2FF253F91}" type="slidenum">
              <a:rPr lang="en-IN" smtClean="0"/>
              <a:t>‹#›</a:t>
            </a:fld>
            <a:endParaRPr lang="en-IN"/>
          </a:p>
        </p:txBody>
      </p:sp>
    </p:spTree>
    <p:extLst>
      <p:ext uri="{BB962C8B-B14F-4D97-AF65-F5344CB8AC3E}">
        <p14:creationId xmlns:p14="http://schemas.microsoft.com/office/powerpoint/2010/main" val="3293009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192040-6BC8-4896-A4B7-3224F37CEF08}" type="datetimeFigureOut">
              <a:rPr lang="en-IN" smtClean="0"/>
              <a:t>10-02-2024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145BD5B-90AD-4FA5-B42E-31B2FF253F91}"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78394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B192040-6BC8-4896-A4B7-3224F37CEF08}" type="datetimeFigureOut">
              <a:rPr lang="en-IN" smtClean="0"/>
              <a:t>10-02-2024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145BD5B-90AD-4FA5-B42E-31B2FF253F91}" type="slidenum">
              <a:rPr lang="en-IN" smtClean="0"/>
              <a:t>‹#›</a:t>
            </a:fld>
            <a:endParaRPr lang="en-IN"/>
          </a:p>
        </p:txBody>
      </p:sp>
    </p:spTree>
    <p:extLst>
      <p:ext uri="{BB962C8B-B14F-4D97-AF65-F5344CB8AC3E}">
        <p14:creationId xmlns:p14="http://schemas.microsoft.com/office/powerpoint/2010/main" val="4079981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B192040-6BC8-4896-A4B7-3224F37CEF08}" type="datetimeFigureOut">
              <a:rPr lang="en-IN" smtClean="0"/>
              <a:t>10-02-2024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145BD5B-90AD-4FA5-B42E-31B2FF253F91}"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026578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B192040-6BC8-4896-A4B7-3224F37CEF08}" type="datetimeFigureOut">
              <a:rPr lang="en-IN" smtClean="0"/>
              <a:t>10-02-2024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145BD5B-90AD-4FA5-B42E-31B2FF253F91}" type="slidenum">
              <a:rPr lang="en-IN" smtClean="0"/>
              <a:t>‹#›</a:t>
            </a:fld>
            <a:endParaRPr lang="en-IN"/>
          </a:p>
        </p:txBody>
      </p:sp>
    </p:spTree>
    <p:extLst>
      <p:ext uri="{BB962C8B-B14F-4D97-AF65-F5344CB8AC3E}">
        <p14:creationId xmlns:p14="http://schemas.microsoft.com/office/powerpoint/2010/main" val="3370712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192040-6BC8-4896-A4B7-3224F37CEF08}" type="datetimeFigureOut">
              <a:rPr lang="en-IN" smtClean="0"/>
              <a:t>10-02-2024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145BD5B-90AD-4FA5-B42E-31B2FF253F91}" type="slidenum">
              <a:rPr lang="en-IN" smtClean="0"/>
              <a:t>‹#›</a:t>
            </a:fld>
            <a:endParaRPr lang="en-IN"/>
          </a:p>
        </p:txBody>
      </p:sp>
    </p:spTree>
    <p:extLst>
      <p:ext uri="{BB962C8B-B14F-4D97-AF65-F5344CB8AC3E}">
        <p14:creationId xmlns:p14="http://schemas.microsoft.com/office/powerpoint/2010/main" val="4230114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192040-6BC8-4896-A4B7-3224F37CEF08}" type="datetimeFigureOut">
              <a:rPr lang="en-IN" smtClean="0"/>
              <a:t>10-02-2024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145BD5B-90AD-4FA5-B42E-31B2FF253F91}" type="slidenum">
              <a:rPr lang="en-IN" smtClean="0"/>
              <a:t>‹#›</a:t>
            </a:fld>
            <a:endParaRPr lang="en-IN"/>
          </a:p>
        </p:txBody>
      </p:sp>
    </p:spTree>
    <p:extLst>
      <p:ext uri="{BB962C8B-B14F-4D97-AF65-F5344CB8AC3E}">
        <p14:creationId xmlns:p14="http://schemas.microsoft.com/office/powerpoint/2010/main" val="1931884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192040-6BC8-4896-A4B7-3224F37CEF08}" type="datetimeFigureOut">
              <a:rPr lang="en-IN" smtClean="0"/>
              <a:t>10-02-2024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145BD5B-90AD-4FA5-B42E-31B2FF253F91}" type="slidenum">
              <a:rPr lang="en-IN" smtClean="0"/>
              <a:t>‹#›</a:t>
            </a:fld>
            <a:endParaRPr lang="en-IN"/>
          </a:p>
        </p:txBody>
      </p:sp>
    </p:spTree>
    <p:extLst>
      <p:ext uri="{BB962C8B-B14F-4D97-AF65-F5344CB8AC3E}">
        <p14:creationId xmlns:p14="http://schemas.microsoft.com/office/powerpoint/2010/main" val="1000670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192040-6BC8-4896-A4B7-3224F37CEF08}" type="datetimeFigureOut">
              <a:rPr lang="en-IN" smtClean="0"/>
              <a:t>10-02-2024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145BD5B-90AD-4FA5-B42E-31B2FF253F91}" type="slidenum">
              <a:rPr lang="en-IN" smtClean="0"/>
              <a:t>‹#›</a:t>
            </a:fld>
            <a:endParaRPr lang="en-IN"/>
          </a:p>
        </p:txBody>
      </p:sp>
    </p:spTree>
    <p:extLst>
      <p:ext uri="{BB962C8B-B14F-4D97-AF65-F5344CB8AC3E}">
        <p14:creationId xmlns:p14="http://schemas.microsoft.com/office/powerpoint/2010/main" val="4255066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192040-6BC8-4896-A4B7-3224F37CEF08}" type="datetimeFigureOut">
              <a:rPr lang="en-IN" smtClean="0"/>
              <a:t>10-02-2024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145BD5B-90AD-4FA5-B42E-31B2FF253F91}" type="slidenum">
              <a:rPr lang="en-IN" smtClean="0"/>
              <a:t>‹#›</a:t>
            </a:fld>
            <a:endParaRPr lang="en-IN"/>
          </a:p>
        </p:txBody>
      </p:sp>
    </p:spTree>
    <p:extLst>
      <p:ext uri="{BB962C8B-B14F-4D97-AF65-F5344CB8AC3E}">
        <p14:creationId xmlns:p14="http://schemas.microsoft.com/office/powerpoint/2010/main" val="1436089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192040-6BC8-4896-A4B7-3224F37CEF08}" type="datetimeFigureOut">
              <a:rPr lang="en-IN" smtClean="0"/>
              <a:t>10-02-2024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145BD5B-90AD-4FA5-B42E-31B2FF253F91}" type="slidenum">
              <a:rPr lang="en-IN" smtClean="0"/>
              <a:t>‹#›</a:t>
            </a:fld>
            <a:endParaRPr lang="en-IN"/>
          </a:p>
        </p:txBody>
      </p:sp>
    </p:spTree>
    <p:extLst>
      <p:ext uri="{BB962C8B-B14F-4D97-AF65-F5344CB8AC3E}">
        <p14:creationId xmlns:p14="http://schemas.microsoft.com/office/powerpoint/2010/main" val="1950082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192040-6BC8-4896-A4B7-3224F37CEF08}" type="datetimeFigureOut">
              <a:rPr lang="en-IN" smtClean="0"/>
              <a:t>10-02-2024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145BD5B-90AD-4FA5-B42E-31B2FF253F91}" type="slidenum">
              <a:rPr lang="en-IN" smtClean="0"/>
              <a:t>‹#›</a:t>
            </a:fld>
            <a:endParaRPr lang="en-IN"/>
          </a:p>
        </p:txBody>
      </p:sp>
    </p:spTree>
    <p:extLst>
      <p:ext uri="{BB962C8B-B14F-4D97-AF65-F5344CB8AC3E}">
        <p14:creationId xmlns:p14="http://schemas.microsoft.com/office/powerpoint/2010/main" val="4013619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192040-6BC8-4896-A4B7-3224F37CEF08}" type="datetimeFigureOut">
              <a:rPr lang="en-IN" smtClean="0"/>
              <a:t>10-02-2024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145BD5B-90AD-4FA5-B42E-31B2FF253F91}" type="slidenum">
              <a:rPr lang="en-IN" smtClean="0"/>
              <a:t>‹#›</a:t>
            </a:fld>
            <a:endParaRPr lang="en-IN"/>
          </a:p>
        </p:txBody>
      </p:sp>
    </p:spTree>
    <p:extLst>
      <p:ext uri="{BB962C8B-B14F-4D97-AF65-F5344CB8AC3E}">
        <p14:creationId xmlns:p14="http://schemas.microsoft.com/office/powerpoint/2010/main" val="1875591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192040-6BC8-4896-A4B7-3224F37CEF08}" type="datetimeFigureOut">
              <a:rPr lang="en-IN" smtClean="0"/>
              <a:t>10-02-2024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145BD5B-90AD-4FA5-B42E-31B2FF253F91}" type="slidenum">
              <a:rPr lang="en-IN" smtClean="0"/>
              <a:t>‹#›</a:t>
            </a:fld>
            <a:endParaRPr lang="en-IN"/>
          </a:p>
        </p:txBody>
      </p:sp>
    </p:spTree>
    <p:extLst>
      <p:ext uri="{BB962C8B-B14F-4D97-AF65-F5344CB8AC3E}">
        <p14:creationId xmlns:p14="http://schemas.microsoft.com/office/powerpoint/2010/main" val="971895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192040-6BC8-4896-A4B7-3224F37CEF08}" type="datetimeFigureOut">
              <a:rPr lang="en-IN" smtClean="0"/>
              <a:t>10-02-2024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145BD5B-90AD-4FA5-B42E-31B2FF253F91}" type="slidenum">
              <a:rPr lang="en-IN" smtClean="0"/>
              <a:t>‹#›</a:t>
            </a:fld>
            <a:endParaRPr lang="en-IN"/>
          </a:p>
        </p:txBody>
      </p:sp>
    </p:spTree>
    <p:extLst>
      <p:ext uri="{BB962C8B-B14F-4D97-AF65-F5344CB8AC3E}">
        <p14:creationId xmlns:p14="http://schemas.microsoft.com/office/powerpoint/2010/main" val="3921124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B192040-6BC8-4896-A4B7-3224F37CEF08}" type="datetimeFigureOut">
              <a:rPr lang="en-IN" smtClean="0"/>
              <a:t>10-02-2024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145BD5B-90AD-4FA5-B42E-31B2FF253F91}" type="slidenum">
              <a:rPr lang="en-IN" smtClean="0"/>
              <a:t>‹#›</a:t>
            </a:fld>
            <a:endParaRPr lang="en-IN"/>
          </a:p>
        </p:txBody>
      </p:sp>
    </p:spTree>
    <p:extLst>
      <p:ext uri="{BB962C8B-B14F-4D97-AF65-F5344CB8AC3E}">
        <p14:creationId xmlns:p14="http://schemas.microsoft.com/office/powerpoint/2010/main" val="296283192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sandip-deb-22b606b3" TargetMode="External"/><Relationship Id="rId2" Type="http://schemas.openxmlformats.org/officeDocument/2006/relationships/hyperlink" Target="mailto:debsandip.agt@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debsandipagt/Project_Analyzing-Smart-Devices-Fitness-Data.gi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arashnic/fitbi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EDEF7-1F63-9324-BAEA-7EB98B65DF35}"/>
              </a:ext>
            </a:extLst>
          </p:cNvPr>
          <p:cNvSpPr>
            <a:spLocks noGrp="1"/>
          </p:cNvSpPr>
          <p:nvPr>
            <p:ph type="ctrTitle"/>
          </p:nvPr>
        </p:nvSpPr>
        <p:spPr>
          <a:xfrm>
            <a:off x="1523999" y="764145"/>
            <a:ext cx="9144000" cy="2387600"/>
          </a:xfrm>
        </p:spPr>
        <p:txBody>
          <a:bodyPr>
            <a:normAutofit/>
          </a:bodyPr>
          <a:lstStyle/>
          <a:p>
            <a:r>
              <a:rPr lang="en-US" b="1" dirty="0">
                <a:solidFill>
                  <a:schemeClr val="tx2">
                    <a:lumMod val="50000"/>
                  </a:schemeClr>
                </a:solidFill>
              </a:rPr>
              <a:t>Analyzing Smart Devices Fitness Data</a:t>
            </a:r>
            <a:endParaRPr lang="en-IN" b="1" dirty="0">
              <a:solidFill>
                <a:schemeClr val="tx2">
                  <a:lumMod val="50000"/>
                </a:schemeClr>
              </a:solidFill>
            </a:endParaRPr>
          </a:p>
        </p:txBody>
      </p:sp>
      <p:sp>
        <p:nvSpPr>
          <p:cNvPr id="3" name="Subtitle 2">
            <a:extLst>
              <a:ext uri="{FF2B5EF4-FFF2-40B4-BE49-F238E27FC236}">
                <a16:creationId xmlns:a16="http://schemas.microsoft.com/office/drawing/2014/main" id="{1A7B18FD-0758-C758-54EC-F8215CFAB9BB}"/>
              </a:ext>
            </a:extLst>
          </p:cNvPr>
          <p:cNvSpPr>
            <a:spLocks noGrp="1"/>
          </p:cNvSpPr>
          <p:nvPr>
            <p:ph type="subTitle" idx="1"/>
          </p:nvPr>
        </p:nvSpPr>
        <p:spPr>
          <a:xfrm>
            <a:off x="1523999" y="3602038"/>
            <a:ext cx="9854153" cy="2817616"/>
          </a:xfrm>
        </p:spPr>
        <p:txBody>
          <a:bodyPr>
            <a:normAutofit/>
          </a:bodyPr>
          <a:lstStyle/>
          <a:p>
            <a:pPr algn="l"/>
            <a:r>
              <a:rPr lang="en-IN" sz="3200" b="1" u="sng" dirty="0">
                <a:solidFill>
                  <a:schemeClr val="accent1">
                    <a:lumMod val="50000"/>
                  </a:schemeClr>
                </a:solidFill>
              </a:rPr>
              <a:t>Presented By : Sandip Deb</a:t>
            </a:r>
          </a:p>
          <a:p>
            <a:pPr algn="l"/>
            <a:r>
              <a:rPr lang="en-IN" dirty="0"/>
              <a:t>Contact Info: </a:t>
            </a:r>
          </a:p>
          <a:p>
            <a:pPr algn="l"/>
            <a:r>
              <a:rPr lang="en-IN" dirty="0"/>
              <a:t>	Email		: </a:t>
            </a:r>
            <a:r>
              <a:rPr lang="en-IN" dirty="0">
                <a:hlinkClick r:id="rId2"/>
              </a:rPr>
              <a:t>debsandip.agt@gmail.com</a:t>
            </a:r>
            <a:endParaRPr lang="en-IN" dirty="0"/>
          </a:p>
          <a:p>
            <a:pPr algn="l"/>
            <a:r>
              <a:rPr lang="en-IN" dirty="0"/>
              <a:t>	LinkedIn 	: </a:t>
            </a:r>
            <a:r>
              <a:rPr lang="en-IN" dirty="0">
                <a:hlinkClick r:id="rId3"/>
              </a:rPr>
              <a:t>linkedin.com/in/sandip-deb-22b606b3</a:t>
            </a:r>
            <a:endParaRPr lang="en-IN" dirty="0"/>
          </a:p>
          <a:p>
            <a:endParaRPr lang="en-IN" dirty="0"/>
          </a:p>
          <a:p>
            <a:r>
              <a:rPr lang="en-IN" dirty="0"/>
              <a:t>													Last Update : 23</a:t>
            </a:r>
            <a:r>
              <a:rPr lang="en-IN" baseline="30000" dirty="0"/>
              <a:t>rd</a:t>
            </a:r>
            <a:r>
              <a:rPr lang="en-IN" dirty="0"/>
              <a:t> August 2022</a:t>
            </a:r>
          </a:p>
        </p:txBody>
      </p:sp>
    </p:spTree>
    <p:extLst>
      <p:ext uri="{BB962C8B-B14F-4D97-AF65-F5344CB8AC3E}">
        <p14:creationId xmlns:p14="http://schemas.microsoft.com/office/powerpoint/2010/main" val="1009141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06BA-5091-3543-6931-F194BDEC550D}"/>
              </a:ext>
            </a:extLst>
          </p:cNvPr>
          <p:cNvSpPr>
            <a:spLocks noGrp="1"/>
          </p:cNvSpPr>
          <p:nvPr>
            <p:ph type="title"/>
          </p:nvPr>
        </p:nvSpPr>
        <p:spPr/>
        <p:txBody>
          <a:bodyPr>
            <a:normAutofit/>
          </a:bodyPr>
          <a:lstStyle/>
          <a:p>
            <a:r>
              <a:rPr lang="en-IN" sz="2800" b="1" dirty="0">
                <a:solidFill>
                  <a:schemeClr val="accent1">
                    <a:lumMod val="60000"/>
                    <a:lumOff val="40000"/>
                  </a:schemeClr>
                </a:solidFill>
                <a:effectLst>
                  <a:outerShdw blurRad="38100" dist="38100" dir="2700000" algn="tl">
                    <a:srgbClr val="000000">
                      <a:alpha val="43137"/>
                    </a:srgbClr>
                  </a:outerShdw>
                </a:effectLst>
              </a:rPr>
              <a:t>BMI Vs Weight Pounds</a:t>
            </a:r>
          </a:p>
        </p:txBody>
      </p:sp>
      <p:pic>
        <p:nvPicPr>
          <p:cNvPr id="6" name="Content Placeholder 5">
            <a:extLst>
              <a:ext uri="{FF2B5EF4-FFF2-40B4-BE49-F238E27FC236}">
                <a16:creationId xmlns:a16="http://schemas.microsoft.com/office/drawing/2014/main" id="{9F625C79-EC06-86B6-75BC-D4DC342376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3019" y="1490077"/>
            <a:ext cx="4901587" cy="3326984"/>
          </a:xfrm>
        </p:spPr>
      </p:pic>
      <p:sp>
        <p:nvSpPr>
          <p:cNvPr id="4" name="Text Placeholder 3">
            <a:extLst>
              <a:ext uri="{FF2B5EF4-FFF2-40B4-BE49-F238E27FC236}">
                <a16:creationId xmlns:a16="http://schemas.microsoft.com/office/drawing/2014/main" id="{F1960A9C-BD5A-F5F3-B256-6F346C84E9A4}"/>
              </a:ext>
            </a:extLst>
          </p:cNvPr>
          <p:cNvSpPr>
            <a:spLocks noGrp="1"/>
          </p:cNvSpPr>
          <p:nvPr>
            <p:ph type="body" sz="half" idx="2"/>
          </p:nvPr>
        </p:nvSpPr>
        <p:spPr/>
        <p:txBody>
          <a:bodyPr>
            <a:normAutofit fontScale="55000" lnSpcReduction="20000"/>
          </a:bodyPr>
          <a:lstStyle/>
          <a:p>
            <a:r>
              <a:rPr lang="en-US" sz="4000" b="1" dirty="0">
                <a:solidFill>
                  <a:srgbClr val="00B0F0"/>
                </a:solidFill>
                <a:effectLst/>
              </a:rPr>
              <a:t>Are weight and BMI correlated?</a:t>
            </a:r>
          </a:p>
          <a:p>
            <a:r>
              <a:rPr lang="en-US" sz="4000" i="1" dirty="0">
                <a:effectLst/>
              </a:rPr>
              <a:t>BMI is an inexpensive and easy screening method for weight category—underweight, healthy weight, overweight, and obesity. BMI does not measure body fat directly, but </a:t>
            </a:r>
            <a:r>
              <a:rPr lang="en-US" sz="4000" b="1" dirty="0">
                <a:effectLst/>
              </a:rPr>
              <a:t>BMI is moderately correlated with more direct measures of body fat</a:t>
            </a:r>
            <a:r>
              <a:rPr lang="en-US" sz="4000" b="1" dirty="0"/>
              <a:t>.</a:t>
            </a:r>
            <a:endParaRPr lang="en-US" sz="4000" dirty="0">
              <a:effectLst/>
            </a:endParaRPr>
          </a:p>
        </p:txBody>
      </p:sp>
    </p:spTree>
    <p:extLst>
      <p:ext uri="{BB962C8B-B14F-4D97-AF65-F5344CB8AC3E}">
        <p14:creationId xmlns:p14="http://schemas.microsoft.com/office/powerpoint/2010/main" val="1957830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A7E90-850A-5F68-65D9-DFA71AC86915}"/>
              </a:ext>
            </a:extLst>
          </p:cNvPr>
          <p:cNvSpPr>
            <a:spLocks noGrp="1"/>
          </p:cNvSpPr>
          <p:nvPr>
            <p:ph type="title"/>
          </p:nvPr>
        </p:nvSpPr>
        <p:spPr/>
        <p:txBody>
          <a:bodyPr>
            <a:normAutofit/>
          </a:bodyPr>
          <a:lstStyle/>
          <a:p>
            <a:r>
              <a:rPr lang="en-IN" sz="4800" b="1" dirty="0">
                <a:effectLst>
                  <a:outerShdw blurRad="38100" dist="38100" dir="2700000" algn="tl">
                    <a:srgbClr val="000000">
                      <a:alpha val="43137"/>
                    </a:srgbClr>
                  </a:outerShdw>
                </a:effectLst>
              </a:rPr>
              <a:t>Bed Time:-</a:t>
            </a:r>
          </a:p>
        </p:txBody>
      </p:sp>
      <p:pic>
        <p:nvPicPr>
          <p:cNvPr id="6" name="Content Placeholder 5">
            <a:extLst>
              <a:ext uri="{FF2B5EF4-FFF2-40B4-BE49-F238E27FC236}">
                <a16:creationId xmlns:a16="http://schemas.microsoft.com/office/drawing/2014/main" id="{B2D68771-8419-56DA-637E-9D73933046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05876" y="1471029"/>
            <a:ext cx="5015873" cy="3365079"/>
          </a:xfrm>
        </p:spPr>
      </p:pic>
      <p:sp>
        <p:nvSpPr>
          <p:cNvPr id="4" name="Text Placeholder 3">
            <a:extLst>
              <a:ext uri="{FF2B5EF4-FFF2-40B4-BE49-F238E27FC236}">
                <a16:creationId xmlns:a16="http://schemas.microsoft.com/office/drawing/2014/main" id="{F1129744-EC5C-336A-C76D-694E312E519A}"/>
              </a:ext>
            </a:extLst>
          </p:cNvPr>
          <p:cNvSpPr>
            <a:spLocks noGrp="1"/>
          </p:cNvSpPr>
          <p:nvPr>
            <p:ph type="body" sz="half" idx="2"/>
          </p:nvPr>
        </p:nvSpPr>
        <p:spPr/>
        <p:txBody>
          <a:bodyPr>
            <a:normAutofit/>
          </a:bodyPr>
          <a:lstStyle/>
          <a:p>
            <a:r>
              <a:rPr lang="en-US" sz="2800" b="1" dirty="0">
                <a:solidFill>
                  <a:srgbClr val="00B0F0"/>
                </a:solidFill>
              </a:rPr>
              <a:t>The plot shows that there is less or no correlation between Total Time In Bed and Very Active Minutes.</a:t>
            </a:r>
            <a:endParaRPr lang="en-IN" sz="2800" b="1" dirty="0">
              <a:solidFill>
                <a:srgbClr val="00B0F0"/>
              </a:solidFill>
            </a:endParaRPr>
          </a:p>
        </p:txBody>
      </p:sp>
    </p:spTree>
    <p:extLst>
      <p:ext uri="{BB962C8B-B14F-4D97-AF65-F5344CB8AC3E}">
        <p14:creationId xmlns:p14="http://schemas.microsoft.com/office/powerpoint/2010/main" val="2150513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0C2F7-ED82-DEF7-9D7F-5C8B9269AF61}"/>
              </a:ext>
            </a:extLst>
          </p:cNvPr>
          <p:cNvSpPr>
            <a:spLocks noGrp="1"/>
          </p:cNvSpPr>
          <p:nvPr>
            <p:ph type="title"/>
          </p:nvPr>
        </p:nvSpPr>
        <p:spPr>
          <a:xfrm>
            <a:off x="4955340" y="304686"/>
            <a:ext cx="3505199" cy="976312"/>
          </a:xfrm>
        </p:spPr>
        <p:txBody>
          <a:bodyPr>
            <a:noAutofit/>
          </a:bodyPr>
          <a:lstStyle/>
          <a:p>
            <a:pPr algn="ctr"/>
            <a:r>
              <a:rPr lang="en-IN" sz="3200" b="1" u="sng" dirty="0">
                <a:effectLst>
                  <a:outerShdw blurRad="38100" dist="38100" dir="2700000" algn="tl">
                    <a:srgbClr val="000000">
                      <a:alpha val="43137"/>
                    </a:srgbClr>
                  </a:outerShdw>
                </a:effectLst>
              </a:rPr>
              <a:t>Active levels of users</a:t>
            </a:r>
          </a:p>
        </p:txBody>
      </p:sp>
      <p:pic>
        <p:nvPicPr>
          <p:cNvPr id="6" name="Content Placeholder 5">
            <a:extLst>
              <a:ext uri="{FF2B5EF4-FFF2-40B4-BE49-F238E27FC236}">
                <a16:creationId xmlns:a16="http://schemas.microsoft.com/office/drawing/2014/main" id="{F13010D0-71C3-A1B3-897B-F0801372E7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18575" y="1585314"/>
            <a:ext cx="4990476" cy="3684269"/>
          </a:xfrm>
        </p:spPr>
      </p:pic>
      <p:sp>
        <p:nvSpPr>
          <p:cNvPr id="4" name="Text Placeholder 3">
            <a:extLst>
              <a:ext uri="{FF2B5EF4-FFF2-40B4-BE49-F238E27FC236}">
                <a16:creationId xmlns:a16="http://schemas.microsoft.com/office/drawing/2014/main" id="{25901281-24BB-4B9A-17BD-8FD182B7F170}"/>
              </a:ext>
            </a:extLst>
          </p:cNvPr>
          <p:cNvSpPr>
            <a:spLocks noGrp="1"/>
          </p:cNvSpPr>
          <p:nvPr>
            <p:ph type="body" sz="half" idx="2"/>
          </p:nvPr>
        </p:nvSpPr>
        <p:spPr>
          <a:xfrm>
            <a:off x="2485518" y="1007146"/>
            <a:ext cx="3415661" cy="5546167"/>
          </a:xfrm>
        </p:spPr>
        <p:txBody>
          <a:bodyPr>
            <a:noAutofit/>
          </a:bodyPr>
          <a:lstStyle/>
          <a:p>
            <a:r>
              <a:rPr lang="en-US" sz="2000" b="1" dirty="0">
                <a:solidFill>
                  <a:srgbClr val="7030A0"/>
                </a:solidFill>
              </a:rPr>
              <a:t>This above pie chart is clearly showing that 83% participants are lightly active which is more then majority.</a:t>
            </a:r>
          </a:p>
          <a:p>
            <a:r>
              <a:rPr lang="en-US" sz="2000" b="1" dirty="0">
                <a:solidFill>
                  <a:schemeClr val="accent2">
                    <a:lumMod val="50000"/>
                  </a:schemeClr>
                </a:solidFill>
              </a:rPr>
              <a:t>So, </a:t>
            </a:r>
            <a:r>
              <a:rPr lang="en-IN" sz="2000" b="1" dirty="0">
                <a:solidFill>
                  <a:schemeClr val="accent2">
                    <a:lumMod val="50000"/>
                  </a:schemeClr>
                </a:solidFill>
              </a:rPr>
              <a:t>At least 150 minutes a week of moderate intensity activity such as brisk walking</a:t>
            </a:r>
            <a:r>
              <a:rPr lang="en-IN" sz="2000" dirty="0"/>
              <a:t>. At least 2 days a week of activities that strengthen muscles. Activities to improve balance such as standing on one foot. Aim for the recommended activity level but be as active as one is able.</a:t>
            </a:r>
            <a:endParaRPr lang="en-IN" sz="2000" b="1" dirty="0">
              <a:solidFill>
                <a:srgbClr val="7030A0"/>
              </a:solidFill>
            </a:endParaRPr>
          </a:p>
        </p:txBody>
      </p:sp>
    </p:spTree>
    <p:extLst>
      <p:ext uri="{BB962C8B-B14F-4D97-AF65-F5344CB8AC3E}">
        <p14:creationId xmlns:p14="http://schemas.microsoft.com/office/powerpoint/2010/main" val="3407392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600EE0D3-C3EF-6356-D7B7-4E3F648B464A}"/>
              </a:ext>
            </a:extLst>
          </p:cNvPr>
          <p:cNvSpPr>
            <a:spLocks noGrp="1"/>
          </p:cNvSpPr>
          <p:nvPr>
            <p:ph type="title"/>
          </p:nvPr>
        </p:nvSpPr>
        <p:spPr>
          <a:xfrm>
            <a:off x="1410511" y="614382"/>
            <a:ext cx="9494195" cy="2595746"/>
          </a:xfrm>
        </p:spPr>
        <p:txBody>
          <a:bodyPr>
            <a:noAutofit/>
          </a:bodyPr>
          <a:lstStyle/>
          <a:p>
            <a:r>
              <a:rPr lang="en-IN" sz="2000" b="1" u="sng" dirty="0">
                <a:effectLst>
                  <a:outerShdw blurRad="38100" dist="38100" dir="2700000" algn="tl">
                    <a:srgbClr val="000000">
                      <a:alpha val="43137"/>
                    </a:srgbClr>
                  </a:outerShdw>
                </a:effectLst>
              </a:rPr>
              <a:t>Description of Statistical Summary:-</a:t>
            </a:r>
            <a:br>
              <a:rPr lang="en-IN" sz="2000" b="1" dirty="0">
                <a:effectLst>
                  <a:outerShdw blurRad="38100" dist="38100" dir="2700000" algn="tl">
                    <a:srgbClr val="000000">
                      <a:alpha val="43137"/>
                    </a:srgbClr>
                  </a:outerShdw>
                </a:effectLst>
              </a:rPr>
            </a:br>
            <a:br>
              <a:rPr lang="en-IN" sz="1200" dirty="0"/>
            </a:br>
            <a:r>
              <a:rPr lang="en-IN" sz="1200" dirty="0"/>
              <a:t>	</a:t>
            </a:r>
            <a:r>
              <a:rPr lang="en-IN" sz="1800" dirty="0">
                <a:solidFill>
                  <a:schemeClr val="accent1">
                    <a:lumMod val="60000"/>
                    <a:lumOff val="40000"/>
                  </a:schemeClr>
                </a:solidFill>
              </a:rPr>
              <a:t>*</a:t>
            </a:r>
            <a:r>
              <a:rPr lang="en-IN" sz="1800" dirty="0"/>
              <a:t>  </a:t>
            </a:r>
            <a:r>
              <a:rPr lang="en-US" sz="1800" b="1" dirty="0">
                <a:solidFill>
                  <a:schemeClr val="accent1">
                    <a:lumMod val="60000"/>
                    <a:lumOff val="40000"/>
                  </a:schemeClr>
                </a:solidFill>
              </a:rPr>
              <a:t>Mean value is average value.</a:t>
            </a:r>
            <a:br>
              <a:rPr lang="en-US" sz="1800" b="1" dirty="0">
                <a:solidFill>
                  <a:schemeClr val="accent1">
                    <a:lumMod val="60000"/>
                    <a:lumOff val="40000"/>
                  </a:schemeClr>
                </a:solidFill>
              </a:rPr>
            </a:br>
            <a:r>
              <a:rPr lang="en-US" sz="1800" b="1" dirty="0">
                <a:solidFill>
                  <a:schemeClr val="accent1">
                    <a:lumMod val="60000"/>
                    <a:lumOff val="40000"/>
                  </a:schemeClr>
                </a:solidFill>
              </a:rPr>
              <a:t>	*  Higher standard deviation means maximum value is not closest to the mean.</a:t>
            </a:r>
            <a:br>
              <a:rPr lang="en-US" sz="1800" b="1" dirty="0">
                <a:solidFill>
                  <a:schemeClr val="accent1">
                    <a:lumMod val="60000"/>
                    <a:lumOff val="40000"/>
                  </a:schemeClr>
                </a:solidFill>
              </a:rPr>
            </a:br>
            <a:r>
              <a:rPr lang="en-US" sz="1800" b="1" dirty="0">
                <a:solidFill>
                  <a:schemeClr val="accent1">
                    <a:lumMod val="60000"/>
                    <a:lumOff val="40000"/>
                  </a:schemeClr>
                </a:solidFill>
              </a:rPr>
              <a:t>	*  25% data is lest hen given value.</a:t>
            </a:r>
            <a:br>
              <a:rPr lang="en-US" sz="1800" b="1" dirty="0">
                <a:solidFill>
                  <a:schemeClr val="accent1">
                    <a:lumMod val="60000"/>
                    <a:lumOff val="40000"/>
                  </a:schemeClr>
                </a:solidFill>
              </a:rPr>
            </a:br>
            <a:r>
              <a:rPr lang="en-US" sz="1800" b="1" dirty="0">
                <a:solidFill>
                  <a:schemeClr val="accent1">
                    <a:lumMod val="60000"/>
                    <a:lumOff val="40000"/>
                  </a:schemeClr>
                </a:solidFill>
              </a:rPr>
              <a:t>	*  50% data is less then given value.</a:t>
            </a:r>
            <a:br>
              <a:rPr lang="en-US" sz="1800" b="1" dirty="0">
                <a:solidFill>
                  <a:schemeClr val="accent1">
                    <a:lumMod val="60000"/>
                    <a:lumOff val="40000"/>
                  </a:schemeClr>
                </a:solidFill>
              </a:rPr>
            </a:br>
            <a:r>
              <a:rPr lang="en-US" sz="1800" b="1" dirty="0">
                <a:solidFill>
                  <a:schemeClr val="accent1">
                    <a:lumMod val="60000"/>
                    <a:lumOff val="40000"/>
                  </a:schemeClr>
                </a:solidFill>
              </a:rPr>
              <a:t>	*  75% data is less then given value.</a:t>
            </a:r>
            <a:br>
              <a:rPr lang="en-US" sz="1800" b="1" dirty="0">
                <a:solidFill>
                  <a:schemeClr val="accent1">
                    <a:lumMod val="60000"/>
                    <a:lumOff val="40000"/>
                  </a:schemeClr>
                </a:solidFill>
              </a:rPr>
            </a:br>
            <a:r>
              <a:rPr lang="en-US" sz="1800" b="1" dirty="0">
                <a:solidFill>
                  <a:schemeClr val="accent1">
                    <a:lumMod val="60000"/>
                    <a:lumOff val="40000"/>
                  </a:schemeClr>
                </a:solidFill>
              </a:rPr>
              <a:t>	*  max is the maximum value.</a:t>
            </a:r>
            <a:br>
              <a:rPr lang="en-US" sz="1800" b="1" dirty="0">
                <a:solidFill>
                  <a:schemeClr val="accent1">
                    <a:lumMod val="60000"/>
                    <a:lumOff val="40000"/>
                  </a:schemeClr>
                </a:solidFill>
              </a:rPr>
            </a:br>
            <a:r>
              <a:rPr lang="en-US" sz="1800" b="1" dirty="0">
                <a:solidFill>
                  <a:schemeClr val="accent1">
                    <a:lumMod val="60000"/>
                    <a:lumOff val="40000"/>
                  </a:schemeClr>
                </a:solidFill>
              </a:rPr>
              <a:t>	*  min is the minimum value.</a:t>
            </a:r>
            <a:endParaRPr lang="en-IN" sz="1800" b="1" dirty="0">
              <a:solidFill>
                <a:schemeClr val="accent1">
                  <a:lumMod val="60000"/>
                  <a:lumOff val="40000"/>
                </a:schemeClr>
              </a:solidFill>
            </a:endParaRPr>
          </a:p>
        </p:txBody>
      </p:sp>
      <p:graphicFrame>
        <p:nvGraphicFramePr>
          <p:cNvPr id="15" name="Content Placeholder 14">
            <a:extLst>
              <a:ext uri="{FF2B5EF4-FFF2-40B4-BE49-F238E27FC236}">
                <a16:creationId xmlns:a16="http://schemas.microsoft.com/office/drawing/2014/main" id="{867B3EE8-6210-5D50-6AB9-CE7794FFA18E}"/>
              </a:ext>
            </a:extLst>
          </p:cNvPr>
          <p:cNvGraphicFramePr>
            <a:graphicFrameLocks noGrp="1" noChangeAspect="1"/>
          </p:cNvGraphicFramePr>
          <p:nvPr>
            <p:ph idx="1"/>
            <p:extLst>
              <p:ext uri="{D42A27DB-BD31-4B8C-83A1-F6EECF244321}">
                <p14:modId xmlns:p14="http://schemas.microsoft.com/office/powerpoint/2010/main" val="1994935392"/>
              </p:ext>
            </p:extLst>
          </p:nvPr>
        </p:nvGraphicFramePr>
        <p:xfrm>
          <a:off x="885140" y="3519535"/>
          <a:ext cx="10629201" cy="2286338"/>
        </p:xfrm>
        <a:graphic>
          <a:graphicData uri="http://schemas.openxmlformats.org/presentationml/2006/ole">
            <mc:AlternateContent xmlns:mc="http://schemas.openxmlformats.org/markup-compatibility/2006">
              <mc:Choice xmlns:v="urn:schemas-microsoft-com:vml" Requires="v">
                <p:oleObj name="Worksheet" r:id="rId2" imgW="8542197" imgH="1836523" progId="Excel.Sheet.12">
                  <p:embed/>
                </p:oleObj>
              </mc:Choice>
              <mc:Fallback>
                <p:oleObj name="Worksheet" r:id="rId2" imgW="8542197" imgH="1836523" progId="Excel.Sheet.12">
                  <p:embed/>
                  <p:pic>
                    <p:nvPicPr>
                      <p:cNvPr id="0" name=""/>
                      <p:cNvPicPr/>
                      <p:nvPr/>
                    </p:nvPicPr>
                    <p:blipFill>
                      <a:blip r:embed="rId3"/>
                      <a:stretch>
                        <a:fillRect/>
                      </a:stretch>
                    </p:blipFill>
                    <p:spPr>
                      <a:xfrm>
                        <a:off x="885140" y="3519535"/>
                        <a:ext cx="10629201" cy="2286338"/>
                      </a:xfrm>
                      <a:prstGeom prst="rect">
                        <a:avLst/>
                      </a:prstGeom>
                    </p:spPr>
                  </p:pic>
                </p:oleObj>
              </mc:Fallback>
            </mc:AlternateContent>
          </a:graphicData>
        </a:graphic>
      </p:graphicFrame>
    </p:spTree>
    <p:extLst>
      <p:ext uri="{BB962C8B-B14F-4D97-AF65-F5344CB8AC3E}">
        <p14:creationId xmlns:p14="http://schemas.microsoft.com/office/powerpoint/2010/main" val="154719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8CFCC-1930-9673-D18F-4BF607BB445A}"/>
              </a:ext>
            </a:extLst>
          </p:cNvPr>
          <p:cNvSpPr>
            <a:spLocks noGrp="1"/>
          </p:cNvSpPr>
          <p:nvPr>
            <p:ph type="ctrTitle"/>
          </p:nvPr>
        </p:nvSpPr>
        <p:spPr>
          <a:xfrm>
            <a:off x="1813398" y="1015964"/>
            <a:ext cx="8915399" cy="1126283"/>
          </a:xfrm>
        </p:spPr>
        <p:txBody>
          <a:bodyPr/>
          <a:lstStyle/>
          <a:p>
            <a:r>
              <a:rPr lang="en-IN" b="1" dirty="0">
                <a:solidFill>
                  <a:srgbClr val="C00000"/>
                </a:solidFill>
                <a:effectLst>
                  <a:outerShdw blurRad="38100" dist="38100" dir="2700000" algn="tl">
                    <a:srgbClr val="000000">
                      <a:alpha val="43137"/>
                    </a:srgbClr>
                  </a:outerShdw>
                </a:effectLst>
              </a:rPr>
              <a:t>Conclusion:-</a:t>
            </a:r>
          </a:p>
        </p:txBody>
      </p:sp>
      <p:sp>
        <p:nvSpPr>
          <p:cNvPr id="5" name="Subtitle 4">
            <a:extLst>
              <a:ext uri="{FF2B5EF4-FFF2-40B4-BE49-F238E27FC236}">
                <a16:creationId xmlns:a16="http://schemas.microsoft.com/office/drawing/2014/main" id="{4666E0B6-E21A-EA7D-43BF-C1A7E68F3F4B}"/>
              </a:ext>
            </a:extLst>
          </p:cNvPr>
          <p:cNvSpPr>
            <a:spLocks noGrp="1"/>
          </p:cNvSpPr>
          <p:nvPr>
            <p:ph type="subTitle" idx="1"/>
          </p:nvPr>
        </p:nvSpPr>
        <p:spPr>
          <a:xfrm>
            <a:off x="1813398" y="2393005"/>
            <a:ext cx="8915399" cy="3449032"/>
          </a:xfrm>
        </p:spPr>
        <p:txBody>
          <a:bodyPr>
            <a:normAutofit fontScale="92500" lnSpcReduction="10000"/>
          </a:bodyPr>
          <a:lstStyle/>
          <a:p>
            <a:pPr marL="285750" indent="-285750">
              <a:buFont typeface="Wingdings" panose="05000000000000000000" pitchFamily="2" charset="2"/>
              <a:buChar char="q"/>
            </a:pPr>
            <a:r>
              <a:rPr lang="en-US" sz="1800" b="1" i="1" dirty="0">
                <a:solidFill>
                  <a:schemeClr val="accent6">
                    <a:lumMod val="75000"/>
                  </a:schemeClr>
                </a:solidFill>
              </a:rPr>
              <a:t>if the Bellabeat users want to improve their sleep, we should consider using notification to go to sleep and </a:t>
            </a:r>
            <a:r>
              <a:rPr lang="en-US" sz="1800" b="1" dirty="0">
                <a:solidFill>
                  <a:schemeClr val="accent6">
                    <a:lumMod val="75000"/>
                  </a:schemeClr>
                </a:solidFill>
              </a:rPr>
              <a:t>Bellabeat app can recommend reducing sedentary time as well.</a:t>
            </a:r>
          </a:p>
          <a:p>
            <a:pPr marL="285750" indent="-285750">
              <a:buFont typeface="Wingdings" panose="05000000000000000000" pitchFamily="2" charset="2"/>
              <a:buChar char="q"/>
            </a:pPr>
            <a:r>
              <a:rPr lang="en-IN" sz="1800" b="1" dirty="0">
                <a:solidFill>
                  <a:srgbClr val="00B050"/>
                </a:solidFill>
              </a:rPr>
              <a:t>more physical activity increases the number of calories your body uses for energy or “burns off.</a:t>
            </a:r>
            <a:endParaRPr lang="en-US" sz="1800" b="1" dirty="0">
              <a:solidFill>
                <a:srgbClr val="00B050"/>
              </a:solidFill>
            </a:endParaRPr>
          </a:p>
          <a:p>
            <a:pPr marL="285750" indent="-285750">
              <a:buFont typeface="Wingdings" panose="05000000000000000000" pitchFamily="2" charset="2"/>
              <a:buChar char="q"/>
            </a:pPr>
            <a:r>
              <a:rPr lang="en-US" b="1" dirty="0">
                <a:solidFill>
                  <a:srgbClr val="0070C0"/>
                </a:solidFill>
              </a:rPr>
              <a:t>For lightly active people it is recommended that </a:t>
            </a:r>
            <a:r>
              <a:rPr lang="en-IN" sz="1800" b="1" dirty="0">
                <a:solidFill>
                  <a:srgbClr val="0070C0"/>
                </a:solidFill>
              </a:rPr>
              <a:t>At least 150 minutes a week of moderate intensity activity such as brisk walking is necessary.</a:t>
            </a:r>
          </a:p>
          <a:p>
            <a:pPr marL="285750" indent="-285750">
              <a:buFont typeface="Wingdings" panose="05000000000000000000" pitchFamily="2" charset="2"/>
              <a:buChar char="q"/>
            </a:pPr>
            <a:r>
              <a:rPr lang="en-US" sz="1800" b="1" dirty="0">
                <a:effectLst/>
              </a:rPr>
              <a:t>BMI is moderately correlated with more direct measures of body fat.</a:t>
            </a:r>
          </a:p>
          <a:p>
            <a:pPr marL="285750" indent="-285750">
              <a:buFont typeface="Wingdings" panose="05000000000000000000" pitchFamily="2" charset="2"/>
              <a:buChar char="q"/>
            </a:pPr>
            <a:endParaRPr lang="en-US" b="1" dirty="0">
              <a:solidFill>
                <a:schemeClr val="accent6">
                  <a:lumMod val="75000"/>
                </a:schemeClr>
              </a:solidFill>
            </a:endParaRPr>
          </a:p>
          <a:p>
            <a:r>
              <a:rPr lang="en-US" sz="1800" b="1" dirty="0">
                <a:solidFill>
                  <a:schemeClr val="accent6">
                    <a:lumMod val="75000"/>
                  </a:schemeClr>
                </a:solidFill>
              </a:rPr>
              <a:t>								</a:t>
            </a:r>
            <a:r>
              <a:rPr lang="en-IN" sz="1900" i="1" dirty="0">
                <a:solidFill>
                  <a:schemeClr val="tx1">
                    <a:lumMod val="95000"/>
                    <a:lumOff val="5000"/>
                  </a:schemeClr>
                </a:solidFill>
              </a:rPr>
              <a:t>* Doesn't mean there is casual effect.</a:t>
            </a:r>
          </a:p>
          <a:p>
            <a:r>
              <a:rPr lang="en-IN" sz="1900" i="1" dirty="0">
                <a:solidFill>
                  <a:schemeClr val="tx1">
                    <a:lumMod val="95000"/>
                    <a:lumOff val="5000"/>
                  </a:schemeClr>
                </a:solidFill>
              </a:rPr>
              <a:t>										Further analysis needed.</a:t>
            </a:r>
          </a:p>
          <a:p>
            <a:endParaRPr lang="en-US" sz="1800" b="1" dirty="0">
              <a:solidFill>
                <a:schemeClr val="accent6">
                  <a:lumMod val="75000"/>
                </a:schemeClr>
              </a:solidFill>
            </a:endParaRPr>
          </a:p>
          <a:p>
            <a:endParaRPr lang="en-US" sz="1800" b="1" dirty="0">
              <a:solidFill>
                <a:schemeClr val="accent6">
                  <a:lumMod val="75000"/>
                </a:schemeClr>
              </a:solidFill>
            </a:endParaRPr>
          </a:p>
          <a:p>
            <a:pPr marL="285750" indent="-285750">
              <a:buFont typeface="Wingdings" panose="05000000000000000000" pitchFamily="2" charset="2"/>
              <a:buChar char="q"/>
            </a:pPr>
            <a:endParaRPr lang="en-US" sz="1800" b="1" i="1" dirty="0">
              <a:solidFill>
                <a:srgbClr val="C00000"/>
              </a:solidFill>
            </a:endParaRPr>
          </a:p>
          <a:p>
            <a:pPr marL="285750" indent="-285750">
              <a:buFont typeface="Wingdings" panose="05000000000000000000" pitchFamily="2" charset="2"/>
              <a:buChar char="q"/>
            </a:pPr>
            <a:endParaRPr lang="en-IN" dirty="0"/>
          </a:p>
        </p:txBody>
      </p:sp>
    </p:spTree>
    <p:extLst>
      <p:ext uri="{BB962C8B-B14F-4D97-AF65-F5344CB8AC3E}">
        <p14:creationId xmlns:p14="http://schemas.microsoft.com/office/powerpoint/2010/main" val="3942953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87752-F5A4-8FE2-9492-DBE90B9A77BD}"/>
              </a:ext>
            </a:extLst>
          </p:cNvPr>
          <p:cNvSpPr>
            <a:spLocks noGrp="1"/>
          </p:cNvSpPr>
          <p:nvPr>
            <p:ph type="title"/>
          </p:nvPr>
        </p:nvSpPr>
        <p:spPr>
          <a:xfrm>
            <a:off x="2262987" y="1227425"/>
            <a:ext cx="8911687" cy="1280890"/>
          </a:xfrm>
        </p:spPr>
        <p:txBody>
          <a:bodyPr/>
          <a:lstStyle/>
          <a:p>
            <a:r>
              <a:rPr lang="en-IN" b="1" dirty="0">
                <a:solidFill>
                  <a:srgbClr val="C00000"/>
                </a:solidFill>
                <a:effectLst>
                  <a:outerShdw blurRad="38100" dist="38100" dir="2700000" algn="tl">
                    <a:srgbClr val="000000">
                      <a:alpha val="43137"/>
                    </a:srgbClr>
                  </a:outerShdw>
                </a:effectLst>
              </a:rPr>
              <a:t>*Appendix</a:t>
            </a:r>
          </a:p>
        </p:txBody>
      </p:sp>
      <p:sp>
        <p:nvSpPr>
          <p:cNvPr id="4" name="Content Placeholder 3">
            <a:extLst>
              <a:ext uri="{FF2B5EF4-FFF2-40B4-BE49-F238E27FC236}">
                <a16:creationId xmlns:a16="http://schemas.microsoft.com/office/drawing/2014/main" id="{99FE464E-553C-A345-3357-F134937D5B0C}"/>
              </a:ext>
            </a:extLst>
          </p:cNvPr>
          <p:cNvSpPr>
            <a:spLocks noGrp="1"/>
          </p:cNvSpPr>
          <p:nvPr>
            <p:ph idx="1"/>
          </p:nvPr>
        </p:nvSpPr>
        <p:spPr/>
        <p:txBody>
          <a:bodyPr/>
          <a:lstStyle/>
          <a:p>
            <a:r>
              <a:rPr lang="en-US" dirty="0"/>
              <a:t>Git Hub link for project related documents</a:t>
            </a:r>
          </a:p>
          <a:p>
            <a:pPr marL="0" indent="0">
              <a:buNone/>
            </a:pPr>
            <a:r>
              <a:rPr lang="en-IN" dirty="0">
                <a:hlinkClick r:id="rId2"/>
              </a:rPr>
              <a:t>https://github.com/debsandipagt/Project_Analyzing-Smart-Devices-Fitness-Data.git</a:t>
            </a:r>
            <a:endParaRPr lang="en-US"/>
          </a:p>
          <a:p>
            <a:pPr marL="0" indent="0">
              <a:buNone/>
            </a:pPr>
            <a:endParaRPr lang="en-IN"/>
          </a:p>
        </p:txBody>
      </p:sp>
    </p:spTree>
    <p:extLst>
      <p:ext uri="{BB962C8B-B14F-4D97-AF65-F5344CB8AC3E}">
        <p14:creationId xmlns:p14="http://schemas.microsoft.com/office/powerpoint/2010/main" val="986869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81C85-1041-3E0D-FFBC-B4F2C297805E}"/>
              </a:ext>
            </a:extLst>
          </p:cNvPr>
          <p:cNvSpPr>
            <a:spLocks noGrp="1"/>
          </p:cNvSpPr>
          <p:nvPr>
            <p:ph type="title"/>
          </p:nvPr>
        </p:nvSpPr>
        <p:spPr>
          <a:xfrm>
            <a:off x="2427554" y="2871199"/>
            <a:ext cx="8911687" cy="1280890"/>
          </a:xfrm>
        </p:spPr>
        <p:txBody>
          <a:bodyPr>
            <a:noAutofit/>
          </a:bodyPr>
          <a:lstStyle/>
          <a:p>
            <a:r>
              <a:rPr lang="en-IN" sz="9600" b="1" dirty="0">
                <a:solidFill>
                  <a:schemeClr val="accent1"/>
                </a:solidFill>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3025083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AA11D-5D09-65E9-8840-0AEB0F4D197D}"/>
              </a:ext>
            </a:extLst>
          </p:cNvPr>
          <p:cNvSpPr>
            <a:spLocks noGrp="1"/>
          </p:cNvSpPr>
          <p:nvPr>
            <p:ph type="title"/>
          </p:nvPr>
        </p:nvSpPr>
        <p:spPr/>
        <p:txBody>
          <a:bodyPr>
            <a:normAutofit/>
          </a:bodyPr>
          <a:lstStyle/>
          <a:p>
            <a:r>
              <a:rPr lang="en-IN" sz="4400" b="1" u="sng" dirty="0"/>
              <a:t>Table of Contents	</a:t>
            </a:r>
            <a:r>
              <a:rPr lang="en-IN" dirty="0"/>
              <a:t>	</a:t>
            </a:r>
          </a:p>
        </p:txBody>
      </p:sp>
      <p:sp>
        <p:nvSpPr>
          <p:cNvPr id="4" name="Content Placeholder 3">
            <a:extLst>
              <a:ext uri="{FF2B5EF4-FFF2-40B4-BE49-F238E27FC236}">
                <a16:creationId xmlns:a16="http://schemas.microsoft.com/office/drawing/2014/main" id="{02587314-74A4-AFE5-5DE9-CEDD6BEA7853}"/>
              </a:ext>
            </a:extLst>
          </p:cNvPr>
          <p:cNvSpPr>
            <a:spLocks noGrp="1"/>
          </p:cNvSpPr>
          <p:nvPr>
            <p:ph idx="1"/>
          </p:nvPr>
        </p:nvSpPr>
        <p:spPr>
          <a:xfrm>
            <a:off x="1638300" y="2152453"/>
            <a:ext cx="8915400" cy="3777622"/>
          </a:xfrm>
        </p:spPr>
        <p:txBody>
          <a:bodyPr/>
          <a:lstStyle/>
          <a:p>
            <a:pPr marL="0" indent="0">
              <a:buNone/>
            </a:pPr>
            <a:r>
              <a:rPr lang="en-US" sz="2400" b="1" u="sng" dirty="0">
                <a:solidFill>
                  <a:srgbClr val="0070C0"/>
                </a:solidFill>
              </a:rPr>
              <a:t>Analyzing Smart Device Fitness Data</a:t>
            </a:r>
          </a:p>
          <a:p>
            <a:pPr lvl="1">
              <a:buFont typeface="Wingdings" panose="05000000000000000000" pitchFamily="2" charset="2"/>
              <a:buChar char="v"/>
            </a:pPr>
            <a:endParaRPr lang="en-IN" dirty="0"/>
          </a:p>
          <a:p>
            <a:pPr lvl="1">
              <a:buFont typeface="Wingdings" panose="05000000000000000000" pitchFamily="2" charset="2"/>
              <a:buChar char="v"/>
            </a:pPr>
            <a:r>
              <a:rPr lang="en-IN" b="1" dirty="0">
                <a:solidFill>
                  <a:schemeClr val="tx2">
                    <a:lumMod val="50000"/>
                  </a:schemeClr>
                </a:solidFill>
              </a:rPr>
              <a:t>Purpose Statement(Description of business task)</a:t>
            </a:r>
          </a:p>
          <a:p>
            <a:pPr lvl="1">
              <a:buFont typeface="Wingdings" panose="05000000000000000000" pitchFamily="2" charset="2"/>
              <a:buChar char="v"/>
            </a:pPr>
            <a:r>
              <a:rPr lang="en-IN" b="1" dirty="0">
                <a:solidFill>
                  <a:schemeClr val="tx2">
                    <a:lumMod val="50000"/>
                  </a:schemeClr>
                </a:solidFill>
              </a:rPr>
              <a:t>Description of all data sources</a:t>
            </a:r>
          </a:p>
          <a:p>
            <a:pPr lvl="1">
              <a:buFont typeface="Wingdings" panose="05000000000000000000" pitchFamily="2" charset="2"/>
              <a:buChar char="v"/>
            </a:pPr>
            <a:r>
              <a:rPr lang="en-IN" b="1" dirty="0">
                <a:solidFill>
                  <a:schemeClr val="tx2">
                    <a:lumMod val="50000"/>
                  </a:schemeClr>
                </a:solidFill>
              </a:rPr>
              <a:t>Documentation of cleaning or manipulation of data</a:t>
            </a:r>
          </a:p>
          <a:p>
            <a:pPr lvl="1">
              <a:buFont typeface="Wingdings" panose="05000000000000000000" pitchFamily="2" charset="2"/>
              <a:buChar char="v"/>
            </a:pPr>
            <a:r>
              <a:rPr lang="en-IN" b="1" dirty="0">
                <a:solidFill>
                  <a:schemeClr val="tx2">
                    <a:lumMod val="50000"/>
                  </a:schemeClr>
                </a:solidFill>
              </a:rPr>
              <a:t>Summary of analysis</a:t>
            </a:r>
          </a:p>
          <a:p>
            <a:pPr lvl="1">
              <a:buFont typeface="Wingdings" panose="05000000000000000000" pitchFamily="2" charset="2"/>
              <a:buChar char="v"/>
            </a:pPr>
            <a:r>
              <a:rPr lang="en-IN" b="1" dirty="0">
                <a:solidFill>
                  <a:schemeClr val="tx2">
                    <a:lumMod val="50000"/>
                  </a:schemeClr>
                </a:solidFill>
              </a:rPr>
              <a:t>Tell Your story (with Data)</a:t>
            </a:r>
          </a:p>
          <a:p>
            <a:pPr lvl="1">
              <a:buFont typeface="Wingdings" panose="05000000000000000000" pitchFamily="2" charset="2"/>
              <a:buChar char="v"/>
            </a:pPr>
            <a:r>
              <a:rPr lang="en-IN" b="1" dirty="0">
                <a:solidFill>
                  <a:schemeClr val="tx2">
                    <a:lumMod val="50000"/>
                  </a:schemeClr>
                </a:solidFill>
              </a:rPr>
              <a:t>Conclusion</a:t>
            </a:r>
          </a:p>
          <a:p>
            <a:pPr lvl="1">
              <a:buFont typeface="Wingdings" panose="05000000000000000000" pitchFamily="2" charset="2"/>
              <a:buChar char="v"/>
            </a:pPr>
            <a:r>
              <a:rPr lang="en-IN" b="1" dirty="0">
                <a:solidFill>
                  <a:schemeClr val="tx2">
                    <a:lumMod val="50000"/>
                  </a:schemeClr>
                </a:solidFill>
              </a:rPr>
              <a:t>Appendix</a:t>
            </a:r>
          </a:p>
        </p:txBody>
      </p:sp>
    </p:spTree>
    <p:extLst>
      <p:ext uri="{BB962C8B-B14F-4D97-AF65-F5344CB8AC3E}">
        <p14:creationId xmlns:p14="http://schemas.microsoft.com/office/powerpoint/2010/main" val="1238166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298B5-DEAB-9ECA-75EA-1E20C9CCC42D}"/>
              </a:ext>
            </a:extLst>
          </p:cNvPr>
          <p:cNvSpPr>
            <a:spLocks noGrp="1"/>
          </p:cNvSpPr>
          <p:nvPr>
            <p:ph type="title"/>
          </p:nvPr>
        </p:nvSpPr>
        <p:spPr>
          <a:xfrm>
            <a:off x="1510136" y="3056224"/>
            <a:ext cx="8870070" cy="3288015"/>
          </a:xfrm>
        </p:spPr>
        <p:txBody>
          <a:bodyPr>
            <a:normAutofit/>
          </a:bodyPr>
          <a:lstStyle/>
          <a:p>
            <a:r>
              <a:rPr lang="en-US" dirty="0"/>
              <a:t>In order to gain insight into how consumers use </a:t>
            </a:r>
            <a:r>
              <a:rPr lang="en-US" b="1" dirty="0">
                <a:solidFill>
                  <a:srgbClr val="7030A0"/>
                </a:solidFill>
              </a:rPr>
              <a:t>non-</a:t>
            </a:r>
            <a:r>
              <a:rPr lang="en-US" b="1" dirty="0" err="1">
                <a:solidFill>
                  <a:srgbClr val="7030A0"/>
                </a:solidFill>
              </a:rPr>
              <a:t>Bellabeat</a:t>
            </a:r>
            <a:r>
              <a:rPr lang="en-US" b="1" dirty="0">
                <a:solidFill>
                  <a:srgbClr val="7030A0"/>
                </a:solidFill>
              </a:rPr>
              <a:t> smart devices</a:t>
            </a:r>
            <a:r>
              <a:rPr lang="en-US" dirty="0"/>
              <a:t>, analyzing </a:t>
            </a:r>
            <a:r>
              <a:rPr lang="en-US" b="1" dirty="0">
                <a:solidFill>
                  <a:srgbClr val="0070C0"/>
                </a:solidFill>
              </a:rPr>
              <a:t>smart device fitness data</a:t>
            </a:r>
            <a:r>
              <a:rPr lang="en-US" dirty="0"/>
              <a:t> could help unlock new growth opportunities for the company.</a:t>
            </a:r>
            <a:endParaRPr lang="en-IN" dirty="0"/>
          </a:p>
        </p:txBody>
      </p:sp>
      <p:sp>
        <p:nvSpPr>
          <p:cNvPr id="4" name="Title 3">
            <a:extLst>
              <a:ext uri="{FF2B5EF4-FFF2-40B4-BE49-F238E27FC236}">
                <a16:creationId xmlns:a16="http://schemas.microsoft.com/office/drawing/2014/main" id="{DCC56CE8-E114-0C83-847F-A57A5CA6A221}"/>
              </a:ext>
            </a:extLst>
          </p:cNvPr>
          <p:cNvSpPr txBox="1">
            <a:spLocks/>
          </p:cNvSpPr>
          <p:nvPr/>
        </p:nvSpPr>
        <p:spPr>
          <a:xfrm>
            <a:off x="1139857" y="1109842"/>
            <a:ext cx="10515600" cy="132556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5400" b="1" u="sng" dirty="0"/>
              <a:t>Description of </a:t>
            </a:r>
            <a:r>
              <a:rPr lang="en-IN" sz="5400" b="1" u="sng" dirty="0">
                <a:solidFill>
                  <a:srgbClr val="00B050"/>
                </a:solidFill>
              </a:rPr>
              <a:t>business task</a:t>
            </a:r>
          </a:p>
        </p:txBody>
      </p:sp>
    </p:spTree>
    <p:extLst>
      <p:ext uri="{BB962C8B-B14F-4D97-AF65-F5344CB8AC3E}">
        <p14:creationId xmlns:p14="http://schemas.microsoft.com/office/powerpoint/2010/main" val="658171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51C91-5306-9D99-1748-BE671BE9F69C}"/>
              </a:ext>
            </a:extLst>
          </p:cNvPr>
          <p:cNvSpPr>
            <a:spLocks noGrp="1"/>
          </p:cNvSpPr>
          <p:nvPr>
            <p:ph type="title"/>
          </p:nvPr>
        </p:nvSpPr>
        <p:spPr>
          <a:xfrm>
            <a:off x="2460950" y="435574"/>
            <a:ext cx="8911687" cy="1280890"/>
          </a:xfrm>
        </p:spPr>
        <p:txBody>
          <a:bodyPr/>
          <a:lstStyle/>
          <a:p>
            <a:r>
              <a:rPr lang="en-IN" b="1" dirty="0"/>
              <a:t>Description of Data sources</a:t>
            </a:r>
          </a:p>
        </p:txBody>
      </p:sp>
      <p:graphicFrame>
        <p:nvGraphicFramePr>
          <p:cNvPr id="4" name="Table 4">
            <a:extLst>
              <a:ext uri="{FF2B5EF4-FFF2-40B4-BE49-F238E27FC236}">
                <a16:creationId xmlns:a16="http://schemas.microsoft.com/office/drawing/2014/main" id="{6460181D-D7D6-A67E-2994-569D7EDA21EE}"/>
              </a:ext>
            </a:extLst>
          </p:cNvPr>
          <p:cNvGraphicFramePr>
            <a:graphicFrameLocks noGrp="1"/>
          </p:cNvGraphicFramePr>
          <p:nvPr>
            <p:ph idx="1"/>
            <p:extLst>
              <p:ext uri="{D42A27DB-BD31-4B8C-83A1-F6EECF244321}">
                <p14:modId xmlns:p14="http://schemas.microsoft.com/office/powerpoint/2010/main" val="1608015393"/>
              </p:ext>
            </p:extLst>
          </p:nvPr>
        </p:nvGraphicFramePr>
        <p:xfrm>
          <a:off x="1867060" y="1625654"/>
          <a:ext cx="8911688" cy="4796772"/>
        </p:xfrm>
        <a:graphic>
          <a:graphicData uri="http://schemas.openxmlformats.org/drawingml/2006/table">
            <a:tbl>
              <a:tblPr firstRow="1" bandRow="1">
                <a:tableStyleId>{5940675A-B579-460E-94D1-54222C63F5DA}</a:tableStyleId>
              </a:tblPr>
              <a:tblGrid>
                <a:gridCol w="3076296">
                  <a:extLst>
                    <a:ext uri="{9D8B030D-6E8A-4147-A177-3AD203B41FA5}">
                      <a16:colId xmlns:a16="http://schemas.microsoft.com/office/drawing/2014/main" val="3302928057"/>
                    </a:ext>
                  </a:extLst>
                </a:gridCol>
                <a:gridCol w="5835392">
                  <a:extLst>
                    <a:ext uri="{9D8B030D-6E8A-4147-A177-3AD203B41FA5}">
                      <a16:colId xmlns:a16="http://schemas.microsoft.com/office/drawing/2014/main" val="2522131860"/>
                    </a:ext>
                  </a:extLst>
                </a:gridCol>
              </a:tblGrid>
              <a:tr h="972978">
                <a:tc>
                  <a:txBody>
                    <a:bodyPr/>
                    <a:lstStyle/>
                    <a:p>
                      <a:r>
                        <a:rPr lang="en-IN" dirty="0"/>
                        <a:t>Are Data Sets Available?</a:t>
                      </a:r>
                    </a:p>
                  </a:txBody>
                  <a:tcPr/>
                </a:tc>
                <a:tc>
                  <a:txBody>
                    <a:bodyPr/>
                    <a:lstStyle/>
                    <a:p>
                      <a:r>
                        <a:rPr lang="en-IN" dirty="0"/>
                        <a:t>Yes</a:t>
                      </a:r>
                    </a:p>
                  </a:txBody>
                  <a:tcPr/>
                </a:tc>
                <a:extLst>
                  <a:ext uri="{0D108BD9-81ED-4DB2-BD59-A6C34878D82A}">
                    <a16:rowId xmlns:a16="http://schemas.microsoft.com/office/drawing/2014/main" val="2152433192"/>
                  </a:ext>
                </a:extLst>
              </a:tr>
              <a:tr h="1016914">
                <a:tc>
                  <a:txBody>
                    <a:bodyPr/>
                    <a:lstStyle/>
                    <a:p>
                      <a:r>
                        <a:rPr lang="en-IN" dirty="0"/>
                        <a:t>Dataset List</a:t>
                      </a:r>
                    </a:p>
                  </a:txBody>
                  <a:tcPr/>
                </a:tc>
                <a:tc>
                  <a:txBody>
                    <a:bodyPr/>
                    <a:lstStyle/>
                    <a:p>
                      <a:r>
                        <a:rPr lang="en-IN" dirty="0"/>
                        <a:t>The Data set can be downloaded from the link given in the below section</a:t>
                      </a:r>
                    </a:p>
                  </a:txBody>
                  <a:tcPr/>
                </a:tc>
                <a:extLst>
                  <a:ext uri="{0D108BD9-81ED-4DB2-BD59-A6C34878D82A}">
                    <a16:rowId xmlns:a16="http://schemas.microsoft.com/office/drawing/2014/main" val="800179540"/>
                  </a:ext>
                </a:extLst>
              </a:tr>
              <a:tr h="987295">
                <a:tc>
                  <a:txBody>
                    <a:bodyPr/>
                    <a:lstStyle/>
                    <a:p>
                      <a:r>
                        <a:rPr lang="en-IN" dirty="0"/>
                        <a:t>Websites to scrape the data needed</a:t>
                      </a:r>
                      <a:r>
                        <a:rPr lang="en-IN" dirty="0">
                          <a:solidFill>
                            <a:srgbClr val="C00000"/>
                          </a:solidFill>
                        </a:rPr>
                        <a:t>*</a:t>
                      </a:r>
                    </a:p>
                  </a:txBody>
                  <a:tcPr/>
                </a:tc>
                <a:tc>
                  <a:txBody>
                    <a:bodyPr/>
                    <a:lstStyle/>
                    <a:p>
                      <a:r>
                        <a:rPr lang="en-US" dirty="0" err="1">
                          <a:hlinkClick r:id="rId2"/>
                        </a:rPr>
                        <a:t>FitBit</a:t>
                      </a:r>
                      <a:r>
                        <a:rPr lang="en-US" dirty="0">
                          <a:hlinkClick r:id="rId2"/>
                        </a:rPr>
                        <a:t> Fitness Tracker Data | Kaggle</a:t>
                      </a:r>
                      <a:endParaRPr lang="en-IN" dirty="0"/>
                    </a:p>
                  </a:txBody>
                  <a:tcPr/>
                </a:tc>
                <a:extLst>
                  <a:ext uri="{0D108BD9-81ED-4DB2-BD59-A6C34878D82A}">
                    <a16:rowId xmlns:a16="http://schemas.microsoft.com/office/drawing/2014/main" val="4284980828"/>
                  </a:ext>
                </a:extLst>
              </a:tr>
              <a:tr h="1819585">
                <a:tc>
                  <a:txBody>
                    <a:bodyPr/>
                    <a:lstStyle/>
                    <a:p>
                      <a:r>
                        <a:rPr lang="en-IN" dirty="0"/>
                        <a:t>About Dataset</a:t>
                      </a:r>
                    </a:p>
                  </a:txBody>
                  <a:tcPr/>
                </a:tc>
                <a:tc>
                  <a:txBody>
                    <a:bodyPr/>
                    <a:lstStyle/>
                    <a:p>
                      <a:r>
                        <a:rPr lang="en-US" sz="1800" b="0" i="0" kern="1200" dirty="0">
                          <a:solidFill>
                            <a:schemeClr val="tx1"/>
                          </a:solidFill>
                          <a:effectLst/>
                          <a:latin typeface="+mn-lt"/>
                          <a:ea typeface="+mn-ea"/>
                          <a:cs typeface="+mn-cs"/>
                        </a:rPr>
                        <a:t>This dataset generated by respondents to a distributed survey via Amazon Mechanical Turk between </a:t>
                      </a:r>
                      <a:r>
                        <a:rPr lang="en-US" sz="1800" b="1" i="0" kern="1200" dirty="0">
                          <a:solidFill>
                            <a:srgbClr val="7030A0"/>
                          </a:solidFill>
                          <a:effectLst/>
                          <a:latin typeface="+mn-lt"/>
                          <a:ea typeface="+mn-ea"/>
                          <a:cs typeface="+mn-cs"/>
                        </a:rPr>
                        <a:t>03.12.2016-05.12.2016</a:t>
                      </a:r>
                      <a:r>
                        <a:rPr lang="en-US" sz="1800" b="0" i="0" kern="1200" dirty="0">
                          <a:solidFill>
                            <a:schemeClr val="tx1"/>
                          </a:solidFill>
                          <a:effectLst/>
                          <a:latin typeface="+mn-lt"/>
                          <a:ea typeface="+mn-ea"/>
                          <a:cs typeface="+mn-cs"/>
                        </a:rPr>
                        <a:t>. </a:t>
                      </a:r>
                      <a:r>
                        <a:rPr lang="en-US" sz="1800" b="1" i="0" u="sng" kern="1200" dirty="0">
                          <a:solidFill>
                            <a:schemeClr val="tx1"/>
                          </a:solidFill>
                          <a:effectLst/>
                          <a:latin typeface="+mn-lt"/>
                          <a:ea typeface="+mn-ea"/>
                          <a:cs typeface="+mn-cs"/>
                        </a:rPr>
                        <a:t>Thirty eligible Fitbit users </a:t>
                      </a:r>
                      <a:r>
                        <a:rPr lang="en-US" sz="1800" b="0" i="0" kern="1200" dirty="0">
                          <a:solidFill>
                            <a:schemeClr val="tx1"/>
                          </a:solidFill>
                          <a:effectLst/>
                          <a:latin typeface="+mn-lt"/>
                          <a:ea typeface="+mn-ea"/>
                          <a:cs typeface="+mn-cs"/>
                        </a:rPr>
                        <a:t>consented to the submission of personal tracker data, including minute-level output for </a:t>
                      </a:r>
                      <a:r>
                        <a:rPr lang="en-US" sz="1800" b="1" i="0" kern="1200" dirty="0">
                          <a:solidFill>
                            <a:srgbClr val="0070C0"/>
                          </a:solidFill>
                          <a:effectLst/>
                          <a:latin typeface="+mn-lt"/>
                          <a:ea typeface="+mn-ea"/>
                          <a:cs typeface="+mn-cs"/>
                        </a:rPr>
                        <a:t>physical activity</a:t>
                      </a:r>
                      <a:r>
                        <a:rPr lang="en-US" sz="1800" b="0" i="0" kern="1200" dirty="0">
                          <a:solidFill>
                            <a:schemeClr val="tx1"/>
                          </a:solidFill>
                          <a:effectLst/>
                          <a:latin typeface="+mn-lt"/>
                          <a:ea typeface="+mn-ea"/>
                          <a:cs typeface="+mn-cs"/>
                        </a:rPr>
                        <a:t>, </a:t>
                      </a:r>
                      <a:r>
                        <a:rPr lang="en-US" sz="1800" b="1" i="0" kern="1200" dirty="0">
                          <a:solidFill>
                            <a:schemeClr val="accent6">
                              <a:lumMod val="75000"/>
                            </a:schemeClr>
                          </a:solidFill>
                          <a:effectLst/>
                          <a:latin typeface="+mn-lt"/>
                          <a:ea typeface="+mn-ea"/>
                          <a:cs typeface="+mn-cs"/>
                        </a:rPr>
                        <a:t>heart rate</a:t>
                      </a:r>
                      <a:r>
                        <a:rPr lang="en-US" sz="1800" b="0" i="0" kern="1200" dirty="0">
                          <a:solidFill>
                            <a:schemeClr val="tx1"/>
                          </a:solidFill>
                          <a:effectLst/>
                          <a:latin typeface="+mn-lt"/>
                          <a:ea typeface="+mn-ea"/>
                          <a:cs typeface="+mn-cs"/>
                        </a:rPr>
                        <a:t>, and </a:t>
                      </a:r>
                      <a:r>
                        <a:rPr lang="en-US" sz="1800" b="1" i="0" kern="1200" dirty="0">
                          <a:solidFill>
                            <a:schemeClr val="accent6">
                              <a:lumMod val="50000"/>
                            </a:schemeClr>
                          </a:solidFill>
                          <a:effectLst/>
                          <a:latin typeface="+mn-lt"/>
                          <a:ea typeface="+mn-ea"/>
                          <a:cs typeface="+mn-cs"/>
                        </a:rPr>
                        <a:t>sleep monitoring</a:t>
                      </a:r>
                      <a:r>
                        <a:rPr lang="en-US" sz="1800" b="0" i="0" kern="1200" dirty="0">
                          <a:solidFill>
                            <a:schemeClr val="tx1"/>
                          </a:solidFill>
                          <a:effectLst/>
                          <a:latin typeface="+mn-lt"/>
                          <a:ea typeface="+mn-ea"/>
                          <a:cs typeface="+mn-cs"/>
                        </a:rPr>
                        <a:t>.</a:t>
                      </a:r>
                      <a:endParaRPr lang="en-IN" dirty="0"/>
                    </a:p>
                  </a:txBody>
                  <a:tcPr/>
                </a:tc>
                <a:extLst>
                  <a:ext uri="{0D108BD9-81ED-4DB2-BD59-A6C34878D82A}">
                    <a16:rowId xmlns:a16="http://schemas.microsoft.com/office/drawing/2014/main" val="1053087523"/>
                  </a:ext>
                </a:extLst>
              </a:tr>
            </a:tbl>
          </a:graphicData>
        </a:graphic>
      </p:graphicFrame>
    </p:spTree>
    <p:extLst>
      <p:ext uri="{BB962C8B-B14F-4D97-AF65-F5344CB8AC3E}">
        <p14:creationId xmlns:p14="http://schemas.microsoft.com/office/powerpoint/2010/main" val="1118362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DB2D2-058A-9ABB-4699-F2D8626BB475}"/>
              </a:ext>
            </a:extLst>
          </p:cNvPr>
          <p:cNvSpPr>
            <a:spLocks noGrp="1"/>
          </p:cNvSpPr>
          <p:nvPr>
            <p:ph type="ctrTitle"/>
          </p:nvPr>
        </p:nvSpPr>
        <p:spPr>
          <a:xfrm>
            <a:off x="1677971" y="393570"/>
            <a:ext cx="8374913" cy="1378670"/>
          </a:xfrm>
        </p:spPr>
        <p:txBody>
          <a:bodyPr>
            <a:normAutofit/>
          </a:bodyPr>
          <a:lstStyle/>
          <a:p>
            <a:pPr algn="ctr"/>
            <a:r>
              <a:rPr lang="en-IN" sz="4000" b="1" dirty="0">
                <a:solidFill>
                  <a:srgbClr val="7030A0"/>
                </a:solidFill>
                <a:effectLst>
                  <a:outerShdw blurRad="38100" dist="38100" dir="2700000" algn="tl">
                    <a:srgbClr val="000000">
                      <a:alpha val="43137"/>
                    </a:srgbClr>
                  </a:outerShdw>
                </a:effectLst>
              </a:rPr>
              <a:t>Checklist followed during Data Cleaning Process</a:t>
            </a:r>
          </a:p>
        </p:txBody>
      </p:sp>
      <p:sp>
        <p:nvSpPr>
          <p:cNvPr id="3" name="Subtitle 2">
            <a:extLst>
              <a:ext uri="{FF2B5EF4-FFF2-40B4-BE49-F238E27FC236}">
                <a16:creationId xmlns:a16="http://schemas.microsoft.com/office/drawing/2014/main" id="{7BFCF5DD-C0B4-AA52-061E-2A932E639990}"/>
              </a:ext>
            </a:extLst>
          </p:cNvPr>
          <p:cNvSpPr>
            <a:spLocks noGrp="1"/>
          </p:cNvSpPr>
          <p:nvPr>
            <p:ph type="subTitle" idx="1"/>
          </p:nvPr>
        </p:nvSpPr>
        <p:spPr>
          <a:xfrm>
            <a:off x="1357461" y="2064471"/>
            <a:ext cx="10147152" cy="3839192"/>
          </a:xfrm>
        </p:spPr>
        <p:txBody>
          <a:bodyPr/>
          <a:lstStyle/>
          <a:p>
            <a:pPr marL="285750" indent="-285750">
              <a:buFont typeface="Wingdings" panose="05000000000000000000" pitchFamily="2" charset="2"/>
              <a:buChar char="v"/>
            </a:pPr>
            <a:r>
              <a:rPr lang="en-IN" b="1" dirty="0"/>
              <a:t>Eliminate duplicate data</a:t>
            </a:r>
          </a:p>
          <a:p>
            <a:pPr marL="285750" indent="-285750">
              <a:buFont typeface="Wingdings" panose="05000000000000000000" pitchFamily="2" charset="2"/>
              <a:buChar char="v"/>
            </a:pPr>
            <a:r>
              <a:rPr lang="en-IN" b="1" dirty="0"/>
              <a:t>Repair incorrect data</a:t>
            </a:r>
          </a:p>
          <a:p>
            <a:pPr marL="285750" indent="-285750">
              <a:buFont typeface="Wingdings" panose="05000000000000000000" pitchFamily="2" charset="2"/>
              <a:buChar char="v"/>
            </a:pPr>
            <a:r>
              <a:rPr lang="en-IN" b="1" dirty="0"/>
              <a:t>Handle missing data</a:t>
            </a:r>
          </a:p>
          <a:p>
            <a:pPr marL="285750" indent="-285750">
              <a:buFont typeface="Wingdings" panose="05000000000000000000" pitchFamily="2" charset="2"/>
              <a:buChar char="v"/>
            </a:pPr>
            <a:r>
              <a:rPr lang="en-IN" b="1" dirty="0"/>
              <a:t>Remove irrelevant data</a:t>
            </a:r>
          </a:p>
          <a:p>
            <a:pPr marL="285750" indent="-285750">
              <a:buFont typeface="Wingdings" panose="05000000000000000000" pitchFamily="2" charset="2"/>
              <a:buChar char="v"/>
            </a:pPr>
            <a:r>
              <a:rPr lang="en-IN" b="1" dirty="0"/>
              <a:t>Filter outlying data</a:t>
            </a:r>
          </a:p>
          <a:p>
            <a:pPr marL="285750" indent="-285750">
              <a:buFont typeface="Wingdings" panose="05000000000000000000" pitchFamily="2" charset="2"/>
              <a:buChar char="v"/>
            </a:pPr>
            <a:r>
              <a:rPr lang="en-IN" b="1" dirty="0"/>
              <a:t>Validate and QA data</a:t>
            </a:r>
          </a:p>
          <a:p>
            <a:endParaRPr lang="en-IN" b="1" dirty="0"/>
          </a:p>
          <a:p>
            <a:r>
              <a:rPr lang="en-IN" b="1" dirty="0">
                <a:solidFill>
                  <a:schemeClr val="accent1"/>
                </a:solidFill>
              </a:rPr>
              <a:t>Note:- Documentation of cleaning and manipulation of data is in the attached Markdown file. </a:t>
            </a:r>
          </a:p>
        </p:txBody>
      </p:sp>
    </p:spTree>
    <p:extLst>
      <p:ext uri="{BB962C8B-B14F-4D97-AF65-F5344CB8AC3E}">
        <p14:creationId xmlns:p14="http://schemas.microsoft.com/office/powerpoint/2010/main" val="3211576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F8C0-ECCB-16F4-12B0-4C257461AA5F}"/>
              </a:ext>
            </a:extLst>
          </p:cNvPr>
          <p:cNvSpPr>
            <a:spLocks noGrp="1"/>
          </p:cNvSpPr>
          <p:nvPr>
            <p:ph type="title"/>
          </p:nvPr>
        </p:nvSpPr>
        <p:spPr>
          <a:xfrm>
            <a:off x="2592924" y="624109"/>
            <a:ext cx="8911687" cy="3815916"/>
          </a:xfrm>
        </p:spPr>
        <p:txBody>
          <a:bodyPr>
            <a:normAutofit/>
          </a:bodyPr>
          <a:lstStyle/>
          <a:p>
            <a:br>
              <a:rPr lang="en-IN" sz="7200" b="1" dirty="0">
                <a:solidFill>
                  <a:schemeClr val="accent1">
                    <a:lumMod val="60000"/>
                    <a:lumOff val="40000"/>
                  </a:schemeClr>
                </a:solidFill>
                <a:effectLst>
                  <a:outerShdw blurRad="38100" dist="38100" dir="2700000" algn="tl">
                    <a:srgbClr val="000000">
                      <a:alpha val="43137"/>
                    </a:srgbClr>
                  </a:outerShdw>
                </a:effectLst>
              </a:rPr>
            </a:br>
            <a:r>
              <a:rPr lang="en-IN" sz="7200" b="1" dirty="0">
                <a:solidFill>
                  <a:schemeClr val="accent1">
                    <a:lumMod val="60000"/>
                    <a:lumOff val="40000"/>
                  </a:schemeClr>
                </a:solidFill>
                <a:effectLst>
                  <a:outerShdw blurRad="38100" dist="38100" dir="2700000" algn="tl">
                    <a:srgbClr val="000000">
                      <a:alpha val="43137"/>
                    </a:srgbClr>
                  </a:outerShdw>
                </a:effectLst>
              </a:rPr>
              <a:t>__________________</a:t>
            </a:r>
            <a:br>
              <a:rPr lang="en-IN" sz="7200" b="1" dirty="0">
                <a:solidFill>
                  <a:schemeClr val="accent1">
                    <a:lumMod val="60000"/>
                    <a:lumOff val="40000"/>
                  </a:schemeClr>
                </a:solidFill>
                <a:effectLst>
                  <a:outerShdw blurRad="38100" dist="38100" dir="2700000" algn="tl">
                    <a:srgbClr val="000000">
                      <a:alpha val="43137"/>
                    </a:srgbClr>
                  </a:outerShdw>
                </a:effectLst>
              </a:rPr>
            </a:br>
            <a:r>
              <a:rPr lang="en-IN" sz="7200" b="1" dirty="0">
                <a:solidFill>
                  <a:schemeClr val="accent1">
                    <a:lumMod val="60000"/>
                    <a:lumOff val="40000"/>
                  </a:schemeClr>
                </a:solidFill>
                <a:effectLst>
                  <a:outerShdw blurRad="38100" dist="38100" dir="2700000" algn="tl">
                    <a:srgbClr val="000000">
                      <a:alpha val="43137"/>
                    </a:srgbClr>
                  </a:outerShdw>
                </a:effectLst>
              </a:rPr>
              <a:t>*Presenting Data</a:t>
            </a:r>
          </a:p>
        </p:txBody>
      </p:sp>
    </p:spTree>
    <p:extLst>
      <p:ext uri="{BB962C8B-B14F-4D97-AF65-F5344CB8AC3E}">
        <p14:creationId xmlns:p14="http://schemas.microsoft.com/office/powerpoint/2010/main" val="3193619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C5833AE7-C315-21A1-8B9B-4EB4F11C31D2}"/>
              </a:ext>
            </a:extLst>
          </p:cNvPr>
          <p:cNvSpPr>
            <a:spLocks noGrp="1"/>
          </p:cNvSpPr>
          <p:nvPr>
            <p:ph type="title"/>
          </p:nvPr>
        </p:nvSpPr>
        <p:spPr>
          <a:xfrm>
            <a:off x="2592924" y="624109"/>
            <a:ext cx="8911687" cy="2420647"/>
          </a:xfrm>
        </p:spPr>
        <p:txBody>
          <a:bodyPr>
            <a:noAutofit/>
          </a:bodyPr>
          <a:lstStyle/>
          <a:p>
            <a:pPr algn="ctr"/>
            <a:r>
              <a:rPr lang="en-IN" sz="2000" b="1" dirty="0">
                <a:solidFill>
                  <a:srgbClr val="C00000"/>
                </a:solidFill>
              </a:rPr>
              <a:t>There is a positive correlation between Calories vs Total step and Very active Minutes.</a:t>
            </a:r>
            <a:br>
              <a:rPr lang="en-IN" sz="1800" dirty="0"/>
            </a:br>
            <a:br>
              <a:rPr lang="en-IN" sz="1800" dirty="0"/>
            </a:br>
            <a:r>
              <a:rPr lang="en-IN" sz="1800" dirty="0"/>
              <a:t>Below two pictures clearly shows that When losing weight, </a:t>
            </a:r>
            <a:r>
              <a:rPr lang="en-IN" sz="1800" b="1" dirty="0">
                <a:solidFill>
                  <a:schemeClr val="accent2">
                    <a:lumMod val="75000"/>
                  </a:schemeClr>
                </a:solidFill>
              </a:rPr>
              <a:t>more physical activity increases the number of calories your body uses for energy or “burns off.”</a:t>
            </a:r>
            <a:r>
              <a:rPr lang="en-IN" sz="1800" dirty="0"/>
              <a:t> The burning of calories through physical activity, combined with reducing the number of calories you eat, creates a “calorie deficit” that results in weight loss.</a:t>
            </a:r>
          </a:p>
        </p:txBody>
      </p:sp>
      <p:pic>
        <p:nvPicPr>
          <p:cNvPr id="25" name="Content Placeholder 24">
            <a:extLst>
              <a:ext uri="{FF2B5EF4-FFF2-40B4-BE49-F238E27FC236}">
                <a16:creationId xmlns:a16="http://schemas.microsoft.com/office/drawing/2014/main" id="{6EA49844-3C0F-B6DD-CB13-DD898075333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22285" y="3429000"/>
            <a:ext cx="4313237" cy="2860931"/>
          </a:xfrm>
        </p:spPr>
      </p:pic>
      <p:pic>
        <p:nvPicPr>
          <p:cNvPr id="29" name="Content Placeholder 28">
            <a:extLst>
              <a:ext uri="{FF2B5EF4-FFF2-40B4-BE49-F238E27FC236}">
                <a16:creationId xmlns:a16="http://schemas.microsoft.com/office/drawing/2014/main" id="{ACBEE86B-8C5C-EB9D-A617-5C6CD4E1DD3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734175" y="3372958"/>
            <a:ext cx="4313238" cy="2860932"/>
          </a:xfrm>
        </p:spPr>
      </p:pic>
    </p:spTree>
    <p:extLst>
      <p:ext uri="{BB962C8B-B14F-4D97-AF65-F5344CB8AC3E}">
        <p14:creationId xmlns:p14="http://schemas.microsoft.com/office/powerpoint/2010/main" val="2626653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C2F81-9944-2F37-8CE7-AE9B2E1AC0B9}"/>
              </a:ext>
            </a:extLst>
          </p:cNvPr>
          <p:cNvSpPr>
            <a:spLocks noGrp="1"/>
          </p:cNvSpPr>
          <p:nvPr>
            <p:ph type="title"/>
          </p:nvPr>
        </p:nvSpPr>
        <p:spPr>
          <a:xfrm>
            <a:off x="2589211" y="621186"/>
            <a:ext cx="3505199" cy="976312"/>
          </a:xfrm>
        </p:spPr>
        <p:txBody>
          <a:bodyPr>
            <a:normAutofit/>
          </a:bodyPr>
          <a:lstStyle/>
          <a:p>
            <a:r>
              <a:rPr lang="en-IN" sz="4800" b="1" u="sng" dirty="0">
                <a:solidFill>
                  <a:srgbClr val="0070C0"/>
                </a:solidFill>
                <a:effectLst>
                  <a:outerShdw blurRad="38100" dist="38100" dir="2700000" algn="tl">
                    <a:srgbClr val="000000">
                      <a:alpha val="43137"/>
                    </a:srgbClr>
                  </a:outerShdw>
                </a:effectLst>
              </a:rPr>
              <a:t>Sleep</a:t>
            </a:r>
            <a:r>
              <a:rPr lang="en-IN" sz="4800" b="1" u="sng" dirty="0">
                <a:solidFill>
                  <a:srgbClr val="0070C0"/>
                </a:solidFill>
              </a:rPr>
              <a:t>*</a:t>
            </a:r>
          </a:p>
        </p:txBody>
      </p:sp>
      <p:pic>
        <p:nvPicPr>
          <p:cNvPr id="6" name="Content Placeholder 5">
            <a:extLst>
              <a:ext uri="{FF2B5EF4-FFF2-40B4-BE49-F238E27FC236}">
                <a16:creationId xmlns:a16="http://schemas.microsoft.com/office/drawing/2014/main" id="{75A28B76-34F1-0905-C9D1-0807E071A7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74130" y="1490076"/>
            <a:ext cx="5079365" cy="3714221"/>
          </a:xfrm>
        </p:spPr>
      </p:pic>
      <p:sp>
        <p:nvSpPr>
          <p:cNvPr id="4" name="Text Placeholder 3">
            <a:extLst>
              <a:ext uri="{FF2B5EF4-FFF2-40B4-BE49-F238E27FC236}">
                <a16:creationId xmlns:a16="http://schemas.microsoft.com/office/drawing/2014/main" id="{CAE1F699-B3DE-B353-D867-0F9C0D36B1A2}"/>
              </a:ext>
            </a:extLst>
          </p:cNvPr>
          <p:cNvSpPr>
            <a:spLocks noGrp="1"/>
          </p:cNvSpPr>
          <p:nvPr>
            <p:ph type="body" sz="half" idx="2"/>
          </p:nvPr>
        </p:nvSpPr>
        <p:spPr>
          <a:xfrm>
            <a:off x="2589211" y="1773711"/>
            <a:ext cx="3505199" cy="4262436"/>
          </a:xfrm>
        </p:spPr>
        <p:txBody>
          <a:bodyPr>
            <a:normAutofit/>
          </a:bodyPr>
          <a:lstStyle/>
          <a:p>
            <a:r>
              <a:rPr lang="en-US" sz="2400" b="1" i="1" dirty="0">
                <a:solidFill>
                  <a:schemeClr val="tx1">
                    <a:lumMod val="65000"/>
                    <a:lumOff val="35000"/>
                  </a:schemeClr>
                </a:solidFill>
              </a:rPr>
              <a:t>The relationship between Total Minutes Asleep and Total Time in Bed looks </a:t>
            </a:r>
            <a:r>
              <a:rPr lang="en-US" sz="2400" b="1" i="1" dirty="0">
                <a:solidFill>
                  <a:schemeClr val="accent6"/>
                </a:solidFill>
              </a:rPr>
              <a:t>linear</a:t>
            </a:r>
            <a:r>
              <a:rPr lang="en-US" sz="2400" b="1" i="1" dirty="0">
                <a:solidFill>
                  <a:schemeClr val="tx1">
                    <a:lumMod val="65000"/>
                    <a:lumOff val="35000"/>
                  </a:schemeClr>
                </a:solidFill>
              </a:rPr>
              <a:t>. </a:t>
            </a:r>
          </a:p>
          <a:p>
            <a:r>
              <a:rPr lang="en-US" sz="2400" b="1" i="1" dirty="0">
                <a:solidFill>
                  <a:srgbClr val="C00000"/>
                </a:solidFill>
              </a:rPr>
              <a:t>So if the Bellabeat users want to improve their sleep, we should consider using notification to go to sleep.</a:t>
            </a:r>
            <a:endParaRPr lang="en-IN" sz="2400" b="1" i="1" dirty="0">
              <a:solidFill>
                <a:srgbClr val="C00000"/>
              </a:solidFill>
            </a:endParaRPr>
          </a:p>
        </p:txBody>
      </p:sp>
    </p:spTree>
    <p:extLst>
      <p:ext uri="{BB962C8B-B14F-4D97-AF65-F5344CB8AC3E}">
        <p14:creationId xmlns:p14="http://schemas.microsoft.com/office/powerpoint/2010/main" val="3239228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89706-5DD3-8D8D-544C-4CB18F6D26AC}"/>
              </a:ext>
            </a:extLst>
          </p:cNvPr>
          <p:cNvSpPr>
            <a:spLocks noGrp="1"/>
          </p:cNvSpPr>
          <p:nvPr>
            <p:ph type="title"/>
          </p:nvPr>
        </p:nvSpPr>
        <p:spPr>
          <a:xfrm>
            <a:off x="2589212" y="527484"/>
            <a:ext cx="3505199" cy="976312"/>
          </a:xfrm>
        </p:spPr>
        <p:txBody>
          <a:bodyPr>
            <a:normAutofit/>
          </a:bodyPr>
          <a:lstStyle/>
          <a:p>
            <a:r>
              <a:rPr lang="en-IN" sz="2400" b="1" u="sng" dirty="0">
                <a:solidFill>
                  <a:srgbClr val="7030A0"/>
                </a:solidFill>
                <a:effectLst>
                  <a:outerShdw blurRad="38100" dist="38100" dir="2700000" algn="tl">
                    <a:srgbClr val="000000">
                      <a:alpha val="43137"/>
                    </a:srgbClr>
                  </a:outerShdw>
                </a:effectLst>
              </a:rPr>
              <a:t>Sedentary Minutes Vs Total Minutes Asleep</a:t>
            </a:r>
          </a:p>
        </p:txBody>
      </p:sp>
      <p:pic>
        <p:nvPicPr>
          <p:cNvPr id="6" name="Content Placeholder 5">
            <a:extLst>
              <a:ext uri="{FF2B5EF4-FFF2-40B4-BE49-F238E27FC236}">
                <a16:creationId xmlns:a16="http://schemas.microsoft.com/office/drawing/2014/main" id="{4AE9BD3F-D318-8372-C051-A35FE43505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8328" y="1503796"/>
            <a:ext cx="5716827" cy="3850408"/>
          </a:xfrm>
        </p:spPr>
      </p:pic>
      <p:sp>
        <p:nvSpPr>
          <p:cNvPr id="4" name="Text Placeholder 3">
            <a:extLst>
              <a:ext uri="{FF2B5EF4-FFF2-40B4-BE49-F238E27FC236}">
                <a16:creationId xmlns:a16="http://schemas.microsoft.com/office/drawing/2014/main" id="{C092B126-E4ED-7A78-F17F-CEEB07582EEF}"/>
              </a:ext>
            </a:extLst>
          </p:cNvPr>
          <p:cNvSpPr>
            <a:spLocks noGrp="1"/>
          </p:cNvSpPr>
          <p:nvPr>
            <p:ph type="body" sz="half" idx="2"/>
          </p:nvPr>
        </p:nvSpPr>
        <p:spPr>
          <a:xfrm>
            <a:off x="2589212" y="1966259"/>
            <a:ext cx="3505199" cy="4262436"/>
          </a:xfrm>
        </p:spPr>
        <p:txBody>
          <a:bodyPr>
            <a:normAutofit/>
          </a:bodyPr>
          <a:lstStyle/>
          <a:p>
            <a:r>
              <a:rPr lang="en-US" sz="2400" b="1" dirty="0">
                <a:solidFill>
                  <a:schemeClr val="accent6">
                    <a:lumMod val="75000"/>
                  </a:schemeClr>
                </a:solidFill>
              </a:rPr>
              <a:t>The above plot clearly shows that </a:t>
            </a:r>
            <a:r>
              <a:rPr lang="en-US" sz="2400" b="1" u="sng" dirty="0">
                <a:solidFill>
                  <a:schemeClr val="accent1">
                    <a:lumMod val="60000"/>
                    <a:lumOff val="40000"/>
                  </a:schemeClr>
                </a:solidFill>
              </a:rPr>
              <a:t>Sedentary Minutes is *negatively correlated to Total Minutes Asleep. </a:t>
            </a:r>
            <a:r>
              <a:rPr lang="en-US" sz="2400" b="1" dirty="0">
                <a:solidFill>
                  <a:schemeClr val="accent6">
                    <a:lumMod val="75000"/>
                  </a:schemeClr>
                </a:solidFill>
              </a:rPr>
              <a:t>so, if Bellabeat users want to improve their sleep, Bellabeat app can recommend reducing sedentary time.</a:t>
            </a:r>
            <a:endParaRPr lang="en-IN" sz="2400" b="1" dirty="0">
              <a:solidFill>
                <a:schemeClr val="accent6">
                  <a:lumMod val="75000"/>
                </a:schemeClr>
              </a:solidFill>
            </a:endParaRPr>
          </a:p>
        </p:txBody>
      </p:sp>
    </p:spTree>
    <p:extLst>
      <p:ext uri="{BB962C8B-B14F-4D97-AF65-F5344CB8AC3E}">
        <p14:creationId xmlns:p14="http://schemas.microsoft.com/office/powerpoint/2010/main" val="3901232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432</TotalTime>
  <Words>795</Words>
  <Application>Microsoft Office PowerPoint</Application>
  <PresentationFormat>Widescreen</PresentationFormat>
  <Paragraphs>67</Paragraphs>
  <Slides>16</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2" baseType="lpstr">
      <vt:lpstr>Arial</vt:lpstr>
      <vt:lpstr>Century Gothic</vt:lpstr>
      <vt:lpstr>Wingdings</vt:lpstr>
      <vt:lpstr>Wingdings 3</vt:lpstr>
      <vt:lpstr>Wisp</vt:lpstr>
      <vt:lpstr>Worksheet</vt:lpstr>
      <vt:lpstr>Analyzing Smart Devices Fitness Data</vt:lpstr>
      <vt:lpstr>Table of Contents  </vt:lpstr>
      <vt:lpstr>In order to gain insight into how consumers use non-Bellabeat smart devices, analyzing smart device fitness data could help unlock new growth opportunities for the company.</vt:lpstr>
      <vt:lpstr>Description of Data sources</vt:lpstr>
      <vt:lpstr>Checklist followed during Data Cleaning Process</vt:lpstr>
      <vt:lpstr> __________________ *Presenting Data</vt:lpstr>
      <vt:lpstr>There is a positive correlation between Calories vs Total step and Very active Minutes.  Below two pictures clearly shows that When losing weight, more physical activity increases the number of calories your body uses for energy or “burns off.” The burning of calories through physical activity, combined with reducing the number of calories you eat, creates a “calorie deficit” that results in weight loss.</vt:lpstr>
      <vt:lpstr>Sleep*</vt:lpstr>
      <vt:lpstr>Sedentary Minutes Vs Total Minutes Asleep</vt:lpstr>
      <vt:lpstr>BMI Vs Weight Pounds</vt:lpstr>
      <vt:lpstr>Bed Time:-</vt:lpstr>
      <vt:lpstr>Active levels of users</vt:lpstr>
      <vt:lpstr>Description of Statistical Summary:-   *  Mean value is average value.  *  Higher standard deviation means maximum value is not closest to the mean.  *  25% data is lest hen given value.  *  50% data is less then given value.  *  75% data is less then given value.  *  max is the maximum value.  *  min is the minimum value.</vt:lpstr>
      <vt:lpstr>Conclusion:-</vt:lpstr>
      <vt:lpstr>*Appendix</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Can a Wellness Technology Company Play It Smart?</dc:title>
  <dc:creator>Sandip Deb</dc:creator>
  <cp:lastModifiedBy>Sandip Deb</cp:lastModifiedBy>
  <cp:revision>33</cp:revision>
  <dcterms:created xsi:type="dcterms:W3CDTF">2022-08-23T15:05:20Z</dcterms:created>
  <dcterms:modified xsi:type="dcterms:W3CDTF">2024-02-10T06:40:47Z</dcterms:modified>
</cp:coreProperties>
</file>