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Fira Sans Black"/>
      <p:bold r:id="rId16"/>
      <p:boldItalic r:id="rId17"/>
    </p:embeddedFont>
    <p:embeddedFont>
      <p:font typeface="Poppins"/>
      <p:bold r:id="rId18"/>
      <p:boldItalic r:id="rId19"/>
    </p:embeddedFont>
    <p:embeddedFont>
      <p:font typeface="Fira Sans Medium"/>
      <p:regular r:id="rId20"/>
      <p:bold r:id="rId21"/>
      <p:italic r:id="rId22"/>
      <p:boldItalic r:id="rId23"/>
    </p:embeddedFont>
    <p:embeddedFont>
      <p:font typeface="Fira Sa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jUNrvFNbuO/HpDE+OiUlG/hwbu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regular.fntdata"/><Relationship Id="rId22" Type="http://schemas.openxmlformats.org/officeDocument/2006/relationships/font" Target="fonts/FiraSansMedium-italic.fntdata"/><Relationship Id="rId21" Type="http://schemas.openxmlformats.org/officeDocument/2006/relationships/font" Target="fonts/FiraSansMedium-bold.fntdata"/><Relationship Id="rId24" Type="http://schemas.openxmlformats.org/officeDocument/2006/relationships/font" Target="fonts/FiraSansLight-regular.fntdata"/><Relationship Id="rId23" Type="http://schemas.openxmlformats.org/officeDocument/2006/relationships/font" Target="fonts/FiraSans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Light-italic.fntdata"/><Relationship Id="rId25" Type="http://schemas.openxmlformats.org/officeDocument/2006/relationships/font" Target="fonts/FiraSansLight-bold.fntdata"/><Relationship Id="rId28" Type="http://customschemas.google.com/relationships/presentationmetadata" Target="metadata"/><Relationship Id="rId27" Type="http://schemas.openxmlformats.org/officeDocument/2006/relationships/font" Target="fonts/Fira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Black-boldItalic.fntdata"/><Relationship Id="rId16" Type="http://schemas.openxmlformats.org/officeDocument/2006/relationships/font" Target="fonts/FiraSansBlack-bold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6.png"/><Relationship Id="rId5" Type="http://schemas.openxmlformats.org/officeDocument/2006/relationships/image" Target="../media/image4.png"/><Relationship Id="rId6" Type="http://schemas.openxmlformats.org/officeDocument/2006/relationships/image" Target="../media/image20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9.jpg"/><Relationship Id="rId4" Type="http://schemas.openxmlformats.org/officeDocument/2006/relationships/image" Target="../media/image52.jpg"/><Relationship Id="rId5" Type="http://schemas.openxmlformats.org/officeDocument/2006/relationships/image" Target="../media/image44.jpg"/><Relationship Id="rId6" Type="http://schemas.openxmlformats.org/officeDocument/2006/relationships/image" Target="../media/image51.jpg"/><Relationship Id="rId7" Type="http://schemas.openxmlformats.org/officeDocument/2006/relationships/image" Target="../media/image4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11" Type="http://schemas.openxmlformats.org/officeDocument/2006/relationships/image" Target="../media/image36.png"/><Relationship Id="rId10" Type="http://schemas.openxmlformats.org/officeDocument/2006/relationships/image" Target="../media/image5.png"/><Relationship Id="rId12" Type="http://schemas.openxmlformats.org/officeDocument/2006/relationships/image" Target="../media/image13.png"/><Relationship Id="rId9" Type="http://schemas.openxmlformats.org/officeDocument/2006/relationships/image" Target="../media/image29.png"/><Relationship Id="rId5" Type="http://schemas.openxmlformats.org/officeDocument/2006/relationships/image" Target="../media/image8.png"/><Relationship Id="rId6" Type="http://schemas.openxmlformats.org/officeDocument/2006/relationships/image" Target="../media/image24.png"/><Relationship Id="rId7" Type="http://schemas.openxmlformats.org/officeDocument/2006/relationships/image" Target="../media/image34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17.png"/><Relationship Id="rId13" Type="http://schemas.openxmlformats.org/officeDocument/2006/relationships/image" Target="../media/image32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12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Relationship Id="rId5" Type="http://schemas.openxmlformats.org/officeDocument/2006/relationships/image" Target="../media/image34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50.png"/><Relationship Id="rId8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7.png"/><Relationship Id="rId5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5.png"/><Relationship Id="rId5" Type="http://schemas.openxmlformats.org/officeDocument/2006/relationships/image" Target="../media/image4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9" Type="http://schemas.openxmlformats.org/officeDocument/2006/relationships/image" Target="../media/image46.jpg"/><Relationship Id="rId5" Type="http://schemas.openxmlformats.org/officeDocument/2006/relationships/image" Target="../media/image26.png"/><Relationship Id="rId6" Type="http://schemas.openxmlformats.org/officeDocument/2006/relationships/image" Target="../media/image43.png"/><Relationship Id="rId7" Type="http://schemas.openxmlformats.org/officeDocument/2006/relationships/image" Target="../media/image47.png"/><Relationship Id="rId8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Relationship Id="rId7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E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319995" y="-1680505"/>
            <a:ext cx="13648011" cy="13648011"/>
          </a:xfrm>
          <a:custGeom>
            <a:rect b="b" l="l" r="r" t="t"/>
            <a:pathLst>
              <a:path extrusionOk="0" h="13648011" w="13648011">
                <a:moveTo>
                  <a:pt x="0" y="0"/>
                </a:moveTo>
                <a:lnTo>
                  <a:pt x="13648010" y="0"/>
                </a:lnTo>
                <a:lnTo>
                  <a:pt x="13648010" y="13648010"/>
                </a:lnTo>
                <a:lnTo>
                  <a:pt x="0" y="13648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17293111" y="565640"/>
            <a:ext cx="397381" cy="121033"/>
            <a:chOff x="63500" y="63500"/>
            <a:chExt cx="397383" cy="121031"/>
          </a:xfrm>
        </p:grpSpPr>
        <p:sp>
          <p:nvSpPr>
            <p:cNvPr id="91" name="Google Shape;91;p1"/>
            <p:cNvSpPr/>
            <p:nvPr/>
          </p:nvSpPr>
          <p:spPr>
            <a:xfrm>
              <a:off x="63500" y="63500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3" y="28956"/>
                  </a:lnTo>
                  <a:lnTo>
                    <a:pt x="397383" y="0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3500" y="155575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397383" y="0"/>
                  </a:lnTo>
                  <a:lnTo>
                    <a:pt x="397383" y="28956"/>
                  </a:lnTo>
                  <a:lnTo>
                    <a:pt x="0" y="28956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/>
          <p:nvPr/>
        </p:nvSpPr>
        <p:spPr>
          <a:xfrm>
            <a:off x="3640769" y="0"/>
            <a:ext cx="11725275" cy="10287000"/>
          </a:xfrm>
          <a:custGeom>
            <a:rect b="b" l="l" r="r" t="t"/>
            <a:pathLst>
              <a:path extrusionOk="0" h="10287000" w="11725275">
                <a:moveTo>
                  <a:pt x="0" y="0"/>
                </a:moveTo>
                <a:lnTo>
                  <a:pt x="11725275" y="0"/>
                </a:lnTo>
                <a:lnTo>
                  <a:pt x="117252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2289" l="0" r="0" t="-15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367383" y="-633117"/>
            <a:ext cx="11553234" cy="11553234"/>
          </a:xfrm>
          <a:custGeom>
            <a:rect b="b" l="l" r="r" t="t"/>
            <a:pathLst>
              <a:path extrusionOk="0" h="11553234" w="11553234">
                <a:moveTo>
                  <a:pt x="0" y="0"/>
                </a:moveTo>
                <a:lnTo>
                  <a:pt x="11553234" y="0"/>
                </a:lnTo>
                <a:lnTo>
                  <a:pt x="11553234" y="11553234"/>
                </a:lnTo>
                <a:lnTo>
                  <a:pt x="0" y="115532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476280" y="4348448"/>
            <a:ext cx="1657350" cy="1657350"/>
          </a:xfrm>
          <a:custGeom>
            <a:rect b="b" l="l" r="r" t="t"/>
            <a:pathLst>
              <a:path extrusionOk="0" h="1657350" w="1657350">
                <a:moveTo>
                  <a:pt x="0" y="0"/>
                </a:moveTo>
                <a:lnTo>
                  <a:pt x="1657350" y="0"/>
                </a:lnTo>
                <a:lnTo>
                  <a:pt x="1657350" y="1657350"/>
                </a:lnTo>
                <a:lnTo>
                  <a:pt x="0" y="1657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374115" y="4218661"/>
            <a:ext cx="1761039" cy="1761039"/>
          </a:xfrm>
          <a:custGeom>
            <a:rect b="b" l="l" r="r" t="t"/>
            <a:pathLst>
              <a:path extrusionOk="0" h="1761039" w="1761039">
                <a:moveTo>
                  <a:pt x="0" y="0"/>
                </a:moveTo>
                <a:lnTo>
                  <a:pt x="1761039" y="0"/>
                </a:lnTo>
                <a:lnTo>
                  <a:pt x="1761039" y="1761039"/>
                </a:lnTo>
                <a:lnTo>
                  <a:pt x="0" y="17610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5191918" y="4348448"/>
            <a:ext cx="1657350" cy="1657350"/>
          </a:xfrm>
          <a:custGeom>
            <a:rect b="b" l="l" r="r" t="t"/>
            <a:pathLst>
              <a:path extrusionOk="0" h="1657350" w="1657350">
                <a:moveTo>
                  <a:pt x="0" y="0"/>
                </a:moveTo>
                <a:lnTo>
                  <a:pt x="1657350" y="0"/>
                </a:lnTo>
                <a:lnTo>
                  <a:pt x="1657350" y="1657350"/>
                </a:lnTo>
                <a:lnTo>
                  <a:pt x="0" y="1657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537010" y="414823"/>
            <a:ext cx="340090" cy="359569"/>
          </a:xfrm>
          <a:custGeom>
            <a:rect b="b" l="l" r="r" t="t"/>
            <a:pathLst>
              <a:path extrusionOk="0" h="359569" w="340090">
                <a:moveTo>
                  <a:pt x="0" y="0"/>
                </a:moveTo>
                <a:lnTo>
                  <a:pt x="340090" y="0"/>
                </a:lnTo>
                <a:lnTo>
                  <a:pt x="340090" y="359569"/>
                </a:lnTo>
                <a:lnTo>
                  <a:pt x="0" y="359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5089753" y="4218661"/>
            <a:ext cx="1761039" cy="1761039"/>
          </a:xfrm>
          <a:custGeom>
            <a:rect b="b" l="l" r="r" t="t"/>
            <a:pathLst>
              <a:path extrusionOk="0" h="1761039" w="1761039">
                <a:moveTo>
                  <a:pt x="0" y="0"/>
                </a:moveTo>
                <a:lnTo>
                  <a:pt x="1761039" y="0"/>
                </a:lnTo>
                <a:lnTo>
                  <a:pt x="1761039" y="1761039"/>
                </a:lnTo>
                <a:lnTo>
                  <a:pt x="0" y="17610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011679" y="535734"/>
            <a:ext cx="610362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DaVInci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4622635" y="2292001"/>
            <a:ext cx="9042568" cy="5237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1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59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DaVinci Insights</a:t>
            </a:r>
            <a:endParaRPr/>
          </a:p>
          <a:p>
            <a:pPr indent="0" lvl="0" marL="0" marR="0" rtl="0" algn="ctr">
              <a:lnSpc>
                <a:spcPct val="1398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Desvendando o Potencial dos Dados com IA Generativa e Deep Analytics</a:t>
            </a:r>
            <a:endParaRPr sz="21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7799690" y="8748360"/>
            <a:ext cx="488309" cy="254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9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E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/>
          <p:nvPr/>
        </p:nvSpPr>
        <p:spPr>
          <a:xfrm>
            <a:off x="1714453" y="2933700"/>
            <a:ext cx="2551939" cy="2209838"/>
          </a:xfrm>
          <a:custGeom>
            <a:rect b="b" l="l" r="r" t="t"/>
            <a:pathLst>
              <a:path extrusionOk="0" h="4731893" w="5464429">
                <a:moveTo>
                  <a:pt x="1366901" y="0"/>
                </a:moveTo>
                <a:lnTo>
                  <a:pt x="0" y="2367407"/>
                </a:lnTo>
                <a:lnTo>
                  <a:pt x="1365250" y="4731893"/>
                </a:lnTo>
                <a:lnTo>
                  <a:pt x="4102354" y="4731893"/>
                </a:lnTo>
                <a:lnTo>
                  <a:pt x="5464429" y="2372995"/>
                </a:lnTo>
                <a:lnTo>
                  <a:pt x="5464429" y="2361819"/>
                </a:lnTo>
                <a:lnTo>
                  <a:pt x="410070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95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7293602" y="2933701"/>
            <a:ext cx="2551910" cy="2211119"/>
          </a:xfrm>
          <a:custGeom>
            <a:rect b="b" l="l" r="r" t="t"/>
            <a:pathLst>
              <a:path extrusionOk="0" h="4734687" w="5464429">
                <a:moveTo>
                  <a:pt x="1366901" y="0"/>
                </a:moveTo>
                <a:lnTo>
                  <a:pt x="0" y="2367407"/>
                </a:lnTo>
                <a:lnTo>
                  <a:pt x="1366901" y="4734687"/>
                </a:lnTo>
                <a:lnTo>
                  <a:pt x="4100703" y="4734687"/>
                </a:lnTo>
                <a:lnTo>
                  <a:pt x="5464429" y="2372995"/>
                </a:lnTo>
                <a:lnTo>
                  <a:pt x="5464429" y="2361819"/>
                </a:lnTo>
                <a:lnTo>
                  <a:pt x="4100703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8" l="0" r="0" t="-751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12966347" y="2877432"/>
            <a:ext cx="2710470" cy="2348504"/>
          </a:xfrm>
          <a:custGeom>
            <a:rect b="b" l="l" r="r" t="t"/>
            <a:pathLst>
              <a:path extrusionOk="0" h="4734687" w="5464429">
                <a:moveTo>
                  <a:pt x="1366901" y="0"/>
                </a:moveTo>
                <a:lnTo>
                  <a:pt x="0" y="2367407"/>
                </a:lnTo>
                <a:lnTo>
                  <a:pt x="1366901" y="4734687"/>
                </a:lnTo>
                <a:lnTo>
                  <a:pt x="4100703" y="4734687"/>
                </a:lnTo>
                <a:lnTo>
                  <a:pt x="5464429" y="2372995"/>
                </a:lnTo>
                <a:lnTo>
                  <a:pt x="5464429" y="2361819"/>
                </a:lnTo>
                <a:lnTo>
                  <a:pt x="4100703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29" l="0" r="0" t="-142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680647" y="9515875"/>
            <a:ext cx="16926685" cy="771142"/>
          </a:xfrm>
          <a:custGeom>
            <a:rect b="b" l="l" r="r" t="t"/>
            <a:pathLst>
              <a:path extrusionOk="0" h="771144" w="16926688">
                <a:moveTo>
                  <a:pt x="445135" y="0"/>
                </a:moveTo>
                <a:lnTo>
                  <a:pt x="0" y="771144"/>
                </a:lnTo>
                <a:lnTo>
                  <a:pt x="16926688" y="771144"/>
                </a:lnTo>
                <a:lnTo>
                  <a:pt x="16926688" y="771144"/>
                </a:lnTo>
                <a:lnTo>
                  <a:pt x="16481552" y="0"/>
                </a:lnTo>
                <a:close/>
              </a:path>
            </a:pathLst>
          </a:custGeom>
          <a:solidFill>
            <a:srgbClr val="F68D7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2053186" y="5672463"/>
            <a:ext cx="2144905" cy="42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Product Owner</a:t>
            </a:r>
            <a:endParaRPr/>
          </a:p>
        </p:txBody>
      </p:sp>
      <p:sp>
        <p:nvSpPr>
          <p:cNvPr id="291" name="Google Shape;291;p10"/>
          <p:cNvSpPr txBox="1"/>
          <p:nvPr/>
        </p:nvSpPr>
        <p:spPr>
          <a:xfrm>
            <a:off x="7681726" y="5643939"/>
            <a:ext cx="2129780" cy="42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Scrum Master</a:t>
            </a:r>
            <a:endParaRPr/>
          </a:p>
        </p:txBody>
      </p:sp>
      <p:sp>
        <p:nvSpPr>
          <p:cNvPr id="292" name="Google Shape;292;p10"/>
          <p:cNvSpPr txBox="1"/>
          <p:nvPr/>
        </p:nvSpPr>
        <p:spPr>
          <a:xfrm>
            <a:off x="13765727" y="5685275"/>
            <a:ext cx="1743075" cy="428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Developer</a:t>
            </a:r>
            <a:endParaRPr/>
          </a:p>
        </p:txBody>
      </p:sp>
      <p:sp>
        <p:nvSpPr>
          <p:cNvPr id="293" name="Google Shape;293;p10"/>
          <p:cNvSpPr txBox="1"/>
          <p:nvPr/>
        </p:nvSpPr>
        <p:spPr>
          <a:xfrm>
            <a:off x="1368748" y="5183455"/>
            <a:ext cx="3513782" cy="566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4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F3B1C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Débora Damaso</a:t>
            </a:r>
            <a:endParaRPr/>
          </a:p>
        </p:txBody>
      </p:sp>
      <p:sp>
        <p:nvSpPr>
          <p:cNvPr id="294" name="Google Shape;294;p10"/>
          <p:cNvSpPr txBox="1"/>
          <p:nvPr/>
        </p:nvSpPr>
        <p:spPr>
          <a:xfrm>
            <a:off x="7081753" y="5130807"/>
            <a:ext cx="3069231" cy="566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4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F3B1C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Yasmin Lopes</a:t>
            </a:r>
            <a:endParaRPr/>
          </a:p>
        </p:txBody>
      </p:sp>
      <p:sp>
        <p:nvSpPr>
          <p:cNvPr id="295" name="Google Shape;295;p10"/>
          <p:cNvSpPr txBox="1"/>
          <p:nvPr/>
        </p:nvSpPr>
        <p:spPr>
          <a:xfrm>
            <a:off x="13178194" y="5225941"/>
            <a:ext cx="2404967" cy="566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4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F3B1C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Cássio Yuji</a:t>
            </a:r>
            <a:endParaRPr/>
          </a:p>
        </p:txBody>
      </p:sp>
      <p:sp>
        <p:nvSpPr>
          <p:cNvPr id="296" name="Google Shape;296;p10"/>
          <p:cNvSpPr txBox="1"/>
          <p:nvPr/>
        </p:nvSpPr>
        <p:spPr>
          <a:xfrm>
            <a:off x="5161844" y="1087345"/>
            <a:ext cx="8477955" cy="1200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>
                <a:solidFill>
                  <a:srgbClr val="EF3B1C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Conheça nosso Time</a:t>
            </a: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4580996" y="6154832"/>
            <a:ext cx="2542285" cy="2265268"/>
          </a:xfrm>
          <a:custGeom>
            <a:rect b="b" l="l" r="r" t="t"/>
            <a:pathLst>
              <a:path extrusionOk="0" h="4734687" w="5464429">
                <a:moveTo>
                  <a:pt x="1366901" y="0"/>
                </a:moveTo>
                <a:lnTo>
                  <a:pt x="0" y="2367407"/>
                </a:lnTo>
                <a:lnTo>
                  <a:pt x="1366901" y="4734687"/>
                </a:lnTo>
                <a:lnTo>
                  <a:pt x="4100703" y="4734687"/>
                </a:lnTo>
                <a:lnTo>
                  <a:pt x="5464429" y="2372995"/>
                </a:lnTo>
                <a:lnTo>
                  <a:pt x="5464429" y="2361819"/>
                </a:lnTo>
                <a:lnTo>
                  <a:pt x="4100703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52774" l="0" r="0" t="-5269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4166776" y="8367988"/>
            <a:ext cx="3261893" cy="566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4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F3B1C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Paulo Barbosa</a:t>
            </a:r>
            <a:endParaRPr/>
          </a:p>
        </p:txBody>
      </p:sp>
      <p:sp>
        <p:nvSpPr>
          <p:cNvPr id="299" name="Google Shape;299;p10"/>
          <p:cNvSpPr txBox="1"/>
          <p:nvPr/>
        </p:nvSpPr>
        <p:spPr>
          <a:xfrm>
            <a:off x="5161844" y="8844126"/>
            <a:ext cx="1601657" cy="421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Developer</a:t>
            </a: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0395781" y="6019878"/>
            <a:ext cx="2766961" cy="2397450"/>
          </a:xfrm>
          <a:custGeom>
            <a:rect b="b" l="l" r="r" t="t"/>
            <a:pathLst>
              <a:path extrusionOk="0" h="4734687" w="5464429">
                <a:moveTo>
                  <a:pt x="1366901" y="0"/>
                </a:moveTo>
                <a:lnTo>
                  <a:pt x="0" y="2367407"/>
                </a:lnTo>
                <a:lnTo>
                  <a:pt x="1366901" y="4734687"/>
                </a:lnTo>
                <a:lnTo>
                  <a:pt x="4100703" y="4734687"/>
                </a:lnTo>
                <a:lnTo>
                  <a:pt x="5464429" y="2372995"/>
                </a:lnTo>
                <a:lnTo>
                  <a:pt x="5464429" y="2361819"/>
                </a:lnTo>
                <a:lnTo>
                  <a:pt x="4100703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70574" l="0" r="0" t="-331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0"/>
          <p:cNvSpPr txBox="1"/>
          <p:nvPr/>
        </p:nvSpPr>
        <p:spPr>
          <a:xfrm>
            <a:off x="10262463" y="8366602"/>
            <a:ext cx="2698728" cy="566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74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F3B1C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Allef Santos</a:t>
            </a:r>
            <a:endParaRPr/>
          </a:p>
        </p:txBody>
      </p:sp>
      <p:sp>
        <p:nvSpPr>
          <p:cNvPr id="302" name="Google Shape;302;p10"/>
          <p:cNvSpPr txBox="1"/>
          <p:nvPr/>
        </p:nvSpPr>
        <p:spPr>
          <a:xfrm>
            <a:off x="10810998" y="8855861"/>
            <a:ext cx="1601657" cy="421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Developer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E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2702223" y="-8387782"/>
            <a:ext cx="12883553" cy="12883553"/>
          </a:xfrm>
          <a:custGeom>
            <a:rect b="b" l="l" r="r" t="t"/>
            <a:pathLst>
              <a:path extrusionOk="0" h="12883553" w="12883553">
                <a:moveTo>
                  <a:pt x="0" y="0"/>
                </a:moveTo>
                <a:lnTo>
                  <a:pt x="12883554" y="0"/>
                </a:lnTo>
                <a:lnTo>
                  <a:pt x="12883554" y="12883553"/>
                </a:lnTo>
                <a:lnTo>
                  <a:pt x="0" y="128835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2"/>
          <p:cNvGrpSpPr/>
          <p:nvPr/>
        </p:nvGrpSpPr>
        <p:grpSpPr>
          <a:xfrm>
            <a:off x="17293111" y="565640"/>
            <a:ext cx="397381" cy="121033"/>
            <a:chOff x="63500" y="63500"/>
            <a:chExt cx="397383" cy="121031"/>
          </a:xfrm>
        </p:grpSpPr>
        <p:sp>
          <p:nvSpPr>
            <p:cNvPr id="109" name="Google Shape;109;p2"/>
            <p:cNvSpPr/>
            <p:nvPr/>
          </p:nvSpPr>
          <p:spPr>
            <a:xfrm>
              <a:off x="63500" y="63500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3" y="28956"/>
                  </a:lnTo>
                  <a:lnTo>
                    <a:pt x="397383" y="0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3500" y="155575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397383" y="0"/>
                  </a:lnTo>
                  <a:lnTo>
                    <a:pt x="397383" y="28956"/>
                  </a:lnTo>
                  <a:lnTo>
                    <a:pt x="0" y="28956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537010" y="414823"/>
            <a:ext cx="340090" cy="359569"/>
          </a:xfrm>
          <a:custGeom>
            <a:rect b="b" l="l" r="r" t="t"/>
            <a:pathLst>
              <a:path extrusionOk="0" h="359569" w="340090">
                <a:moveTo>
                  <a:pt x="0" y="0"/>
                </a:moveTo>
                <a:lnTo>
                  <a:pt x="340090" y="0"/>
                </a:lnTo>
                <a:lnTo>
                  <a:pt x="340090" y="359569"/>
                </a:lnTo>
                <a:lnTo>
                  <a:pt x="0" y="359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792459" y="-7454565"/>
            <a:ext cx="10906106" cy="10906106"/>
          </a:xfrm>
          <a:custGeom>
            <a:rect b="b" l="l" r="r" t="t"/>
            <a:pathLst>
              <a:path extrusionOk="0" h="10906106" w="10906106">
                <a:moveTo>
                  <a:pt x="0" y="0"/>
                </a:moveTo>
                <a:lnTo>
                  <a:pt x="10906106" y="0"/>
                </a:lnTo>
                <a:lnTo>
                  <a:pt x="10906106" y="10906106"/>
                </a:lnTo>
                <a:lnTo>
                  <a:pt x="0" y="109061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50914" y="4254827"/>
            <a:ext cx="5467350" cy="4200525"/>
          </a:xfrm>
          <a:custGeom>
            <a:rect b="b" l="l" r="r" t="t"/>
            <a:pathLst>
              <a:path extrusionOk="0" h="4200525" w="5467350">
                <a:moveTo>
                  <a:pt x="0" y="0"/>
                </a:moveTo>
                <a:lnTo>
                  <a:pt x="5467350" y="0"/>
                </a:lnTo>
                <a:lnTo>
                  <a:pt x="5467350" y="4200525"/>
                </a:lnTo>
                <a:lnTo>
                  <a:pt x="0" y="420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50000"/>
            </a:blip>
            <a:stretch>
              <a:fillRect b="-18787" l="-20275" r="-22577" t="-145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0" y="4455176"/>
            <a:ext cx="6164847" cy="3802894"/>
          </a:xfrm>
          <a:custGeom>
            <a:rect b="b" l="l" r="r" t="t"/>
            <a:pathLst>
              <a:path extrusionOk="0" h="3802894" w="6164847">
                <a:moveTo>
                  <a:pt x="0" y="0"/>
                </a:moveTo>
                <a:lnTo>
                  <a:pt x="6164847" y="0"/>
                </a:lnTo>
                <a:lnTo>
                  <a:pt x="6164847" y="3802894"/>
                </a:lnTo>
                <a:lnTo>
                  <a:pt x="0" y="38028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602323" y="4710846"/>
            <a:ext cx="1138609" cy="1138609"/>
          </a:xfrm>
          <a:custGeom>
            <a:rect b="b" l="l" r="r" t="t"/>
            <a:pathLst>
              <a:path extrusionOk="0" h="1138609" w="1138609">
                <a:moveTo>
                  <a:pt x="0" y="0"/>
                </a:moveTo>
                <a:lnTo>
                  <a:pt x="1138609" y="0"/>
                </a:lnTo>
                <a:lnTo>
                  <a:pt x="1138609" y="1138609"/>
                </a:lnTo>
                <a:lnTo>
                  <a:pt x="0" y="1138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2574029" y="4254827"/>
            <a:ext cx="5467350" cy="4200525"/>
          </a:xfrm>
          <a:custGeom>
            <a:rect b="b" l="l" r="r" t="t"/>
            <a:pathLst>
              <a:path extrusionOk="0" h="4200525" w="5467350">
                <a:moveTo>
                  <a:pt x="0" y="0"/>
                </a:moveTo>
                <a:lnTo>
                  <a:pt x="5467350" y="0"/>
                </a:lnTo>
                <a:lnTo>
                  <a:pt x="5467350" y="4200525"/>
                </a:lnTo>
                <a:lnTo>
                  <a:pt x="0" y="420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50000"/>
            </a:blip>
            <a:stretch>
              <a:fillRect b="-18787" l="-20275" r="-22577" t="-145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2123106" y="4455176"/>
            <a:ext cx="6164847" cy="3802894"/>
          </a:xfrm>
          <a:custGeom>
            <a:rect b="b" l="l" r="r" t="t"/>
            <a:pathLst>
              <a:path extrusionOk="0" h="3802894" w="6164847">
                <a:moveTo>
                  <a:pt x="0" y="0"/>
                </a:moveTo>
                <a:lnTo>
                  <a:pt x="6164846" y="0"/>
                </a:lnTo>
                <a:lnTo>
                  <a:pt x="6164846" y="3802894"/>
                </a:lnTo>
                <a:lnTo>
                  <a:pt x="0" y="38028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2725438" y="4710846"/>
            <a:ext cx="1138609" cy="1138609"/>
          </a:xfrm>
          <a:custGeom>
            <a:rect b="b" l="l" r="r" t="t"/>
            <a:pathLst>
              <a:path extrusionOk="0" h="1138609" w="1138609">
                <a:moveTo>
                  <a:pt x="0" y="0"/>
                </a:moveTo>
                <a:lnTo>
                  <a:pt x="1138609" y="0"/>
                </a:lnTo>
                <a:lnTo>
                  <a:pt x="1138609" y="1138609"/>
                </a:lnTo>
                <a:lnTo>
                  <a:pt x="0" y="1138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512471" y="5837301"/>
            <a:ext cx="5467350" cy="4200525"/>
          </a:xfrm>
          <a:custGeom>
            <a:rect b="b" l="l" r="r" t="t"/>
            <a:pathLst>
              <a:path extrusionOk="0" h="4200525" w="5467350">
                <a:moveTo>
                  <a:pt x="0" y="0"/>
                </a:moveTo>
                <a:lnTo>
                  <a:pt x="5467350" y="0"/>
                </a:lnTo>
                <a:lnTo>
                  <a:pt x="5467350" y="4200525"/>
                </a:lnTo>
                <a:lnTo>
                  <a:pt x="0" y="420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50000"/>
            </a:blip>
            <a:stretch>
              <a:fillRect b="-18787" l="-20275" r="-22577" t="-145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061558" y="6037650"/>
            <a:ext cx="6164847" cy="3802894"/>
          </a:xfrm>
          <a:custGeom>
            <a:rect b="b" l="l" r="r" t="t"/>
            <a:pathLst>
              <a:path extrusionOk="0" h="3802894" w="6164847">
                <a:moveTo>
                  <a:pt x="0" y="0"/>
                </a:moveTo>
                <a:lnTo>
                  <a:pt x="6164846" y="0"/>
                </a:lnTo>
                <a:lnTo>
                  <a:pt x="6164846" y="3802894"/>
                </a:lnTo>
                <a:lnTo>
                  <a:pt x="0" y="38028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6751320" y="6397857"/>
            <a:ext cx="1028700" cy="1028700"/>
          </a:xfrm>
          <a:custGeom>
            <a:rect b="b" l="l" r="r" t="t"/>
            <a:pathLst>
              <a:path extrusionOk="0"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6663880" y="6293320"/>
            <a:ext cx="1138609" cy="1138609"/>
          </a:xfrm>
          <a:custGeom>
            <a:rect b="b" l="l" r="r" t="t"/>
            <a:pathLst>
              <a:path extrusionOk="0" h="1138609" w="1138609">
                <a:moveTo>
                  <a:pt x="0" y="0"/>
                </a:moveTo>
                <a:lnTo>
                  <a:pt x="1138609" y="0"/>
                </a:lnTo>
                <a:lnTo>
                  <a:pt x="1138609" y="1138609"/>
                </a:lnTo>
                <a:lnTo>
                  <a:pt x="0" y="1138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1011679" y="535734"/>
            <a:ext cx="610362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DaVInci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17778412" y="8748360"/>
            <a:ext cx="262967" cy="254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9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7447158" y="1015489"/>
            <a:ext cx="3525641" cy="1613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2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6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Problemas: Feedback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2117865" y="4875981"/>
            <a:ext cx="1968970" cy="88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44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Ausência de Feedback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8179422" y="6458455"/>
            <a:ext cx="2564778" cy="88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44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Falta de compreensão</a:t>
            </a:r>
            <a:endParaRPr b="1" sz="2444">
              <a:solidFill>
                <a:srgbClr val="EF3B1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14275537" y="5090293"/>
            <a:ext cx="2193617" cy="88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44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Demanda por agilidade</a:t>
            </a:r>
            <a:endParaRPr b="1" sz="2444">
              <a:solidFill>
                <a:srgbClr val="EF3B1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679561" y="6464837"/>
            <a:ext cx="5008874" cy="1023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Dificulta a empresa de corrigir problemas relatados ou capitalizar aspectos positivos do produto.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6742157" y="8047311"/>
            <a:ext cx="5006711" cy="1023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 grande volume de dados (estruturados e não estruturados) torna difícil de identificar motivos por trás do feedback.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12685109" y="6157789"/>
            <a:ext cx="5040782" cy="1357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dificuldade em identificar feedbacks recentes, sinais de alerta e oportunidades em tempo real pode gerar perda de oportunidades de fidelizar clientes.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E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/>
          <p:nvPr/>
        </p:nvSpPr>
        <p:spPr>
          <a:xfrm>
            <a:off x="537010" y="414823"/>
            <a:ext cx="340090" cy="359569"/>
          </a:xfrm>
          <a:custGeom>
            <a:rect b="b" l="l" r="r" t="t"/>
            <a:pathLst>
              <a:path extrusionOk="0" h="359569" w="340090">
                <a:moveTo>
                  <a:pt x="0" y="0"/>
                </a:moveTo>
                <a:lnTo>
                  <a:pt x="340090" y="0"/>
                </a:lnTo>
                <a:lnTo>
                  <a:pt x="340090" y="359569"/>
                </a:lnTo>
                <a:lnTo>
                  <a:pt x="0" y="359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1028700" y="1924783"/>
            <a:ext cx="6824005" cy="6824005"/>
          </a:xfrm>
          <a:custGeom>
            <a:rect b="b" l="l" r="r" t="t"/>
            <a:pathLst>
              <a:path extrusionOk="0" h="6824005" w="6824005">
                <a:moveTo>
                  <a:pt x="0" y="0"/>
                </a:moveTo>
                <a:lnTo>
                  <a:pt x="6824005" y="0"/>
                </a:lnTo>
                <a:lnTo>
                  <a:pt x="6824005" y="6824006"/>
                </a:lnTo>
                <a:lnTo>
                  <a:pt x="0" y="682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>
            <a:off x="17293111" y="565640"/>
            <a:ext cx="397381" cy="121033"/>
            <a:chOff x="63500" y="63500"/>
            <a:chExt cx="397383" cy="121031"/>
          </a:xfrm>
        </p:grpSpPr>
        <p:sp>
          <p:nvSpPr>
            <p:cNvPr id="139" name="Google Shape;139;p3"/>
            <p:cNvSpPr/>
            <p:nvPr/>
          </p:nvSpPr>
          <p:spPr>
            <a:xfrm>
              <a:off x="63500" y="63500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3" y="28956"/>
                  </a:lnTo>
                  <a:lnTo>
                    <a:pt x="397383" y="0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3500" y="155575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397383" y="0"/>
                  </a:lnTo>
                  <a:lnTo>
                    <a:pt x="397383" y="28956"/>
                  </a:lnTo>
                  <a:lnTo>
                    <a:pt x="0" y="28956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3"/>
          <p:cNvSpPr/>
          <p:nvPr/>
        </p:nvSpPr>
        <p:spPr>
          <a:xfrm>
            <a:off x="1488891" y="710936"/>
            <a:ext cx="12096626" cy="7577652"/>
          </a:xfrm>
          <a:custGeom>
            <a:rect b="b" l="l" r="r" t="t"/>
            <a:pathLst>
              <a:path extrusionOk="0" h="7577652" w="12096626">
                <a:moveTo>
                  <a:pt x="0" y="0"/>
                </a:moveTo>
                <a:lnTo>
                  <a:pt x="12096626" y="0"/>
                </a:lnTo>
                <a:lnTo>
                  <a:pt x="12096626" y="7577652"/>
                </a:lnTo>
                <a:lnTo>
                  <a:pt x="0" y="7577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7551249" y="951367"/>
            <a:ext cx="1028700" cy="1028700"/>
          </a:xfrm>
          <a:custGeom>
            <a:rect b="b" l="l" r="r" t="t"/>
            <a:pathLst>
              <a:path extrusionOk="0"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7527312" y="910333"/>
            <a:ext cx="1011603" cy="1011603"/>
          </a:xfrm>
          <a:custGeom>
            <a:rect b="b" l="l" r="r" t="t"/>
            <a:pathLst>
              <a:path extrusionOk="0" h="1011603" w="1011603">
                <a:moveTo>
                  <a:pt x="0" y="0"/>
                </a:moveTo>
                <a:lnTo>
                  <a:pt x="1011603" y="0"/>
                </a:lnTo>
                <a:lnTo>
                  <a:pt x="1011603" y="1011602"/>
                </a:lnTo>
                <a:lnTo>
                  <a:pt x="0" y="10116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7852705" y="5525538"/>
            <a:ext cx="6277366" cy="2289820"/>
          </a:xfrm>
          <a:custGeom>
            <a:rect b="b" l="l" r="r" t="t"/>
            <a:pathLst>
              <a:path extrusionOk="0" h="2289820" w="6277366">
                <a:moveTo>
                  <a:pt x="0" y="0"/>
                </a:moveTo>
                <a:lnTo>
                  <a:pt x="6277366" y="0"/>
                </a:lnTo>
                <a:lnTo>
                  <a:pt x="6277366" y="2289820"/>
                </a:lnTo>
                <a:lnTo>
                  <a:pt x="0" y="2289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8159306" y="5702465"/>
            <a:ext cx="1028700" cy="1028700"/>
          </a:xfrm>
          <a:custGeom>
            <a:rect b="b" l="l" r="r" t="t"/>
            <a:pathLst>
              <a:path extrusionOk="0"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8135369" y="5661431"/>
            <a:ext cx="1011603" cy="1011612"/>
          </a:xfrm>
          <a:custGeom>
            <a:rect b="b" l="l" r="r" t="t"/>
            <a:pathLst>
              <a:path extrusionOk="0" h="1011612" w="1011603">
                <a:moveTo>
                  <a:pt x="0" y="0"/>
                </a:moveTo>
                <a:lnTo>
                  <a:pt x="1011603" y="0"/>
                </a:lnTo>
                <a:lnTo>
                  <a:pt x="1011603" y="1011613"/>
                </a:lnTo>
                <a:lnTo>
                  <a:pt x="0" y="10116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10981934" y="3149984"/>
            <a:ext cx="6277366" cy="2289820"/>
          </a:xfrm>
          <a:custGeom>
            <a:rect b="b" l="l" r="r" t="t"/>
            <a:pathLst>
              <a:path extrusionOk="0" h="2289820" w="6277366">
                <a:moveTo>
                  <a:pt x="0" y="0"/>
                </a:moveTo>
                <a:lnTo>
                  <a:pt x="6277366" y="0"/>
                </a:lnTo>
                <a:lnTo>
                  <a:pt x="6277366" y="2289820"/>
                </a:lnTo>
                <a:lnTo>
                  <a:pt x="0" y="2289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10981934" y="7901083"/>
            <a:ext cx="6276584" cy="1899295"/>
          </a:xfrm>
          <a:custGeom>
            <a:rect b="b" l="l" r="r" t="t"/>
            <a:pathLst>
              <a:path extrusionOk="0" h="1899295" w="6276584">
                <a:moveTo>
                  <a:pt x="0" y="0"/>
                </a:moveTo>
                <a:lnTo>
                  <a:pt x="6276585" y="0"/>
                </a:lnTo>
                <a:lnTo>
                  <a:pt x="6276585" y="1899294"/>
                </a:lnTo>
                <a:lnTo>
                  <a:pt x="0" y="18992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11201095" y="3222384"/>
            <a:ext cx="1138609" cy="1138609"/>
          </a:xfrm>
          <a:custGeom>
            <a:rect b="b" l="l" r="r" t="t"/>
            <a:pathLst>
              <a:path extrusionOk="0" h="1138609" w="1138609">
                <a:moveTo>
                  <a:pt x="0" y="0"/>
                </a:moveTo>
                <a:lnTo>
                  <a:pt x="1138609" y="0"/>
                </a:lnTo>
                <a:lnTo>
                  <a:pt x="1138609" y="1138609"/>
                </a:lnTo>
                <a:lnTo>
                  <a:pt x="0" y="1138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11288535" y="8078010"/>
            <a:ext cx="1028700" cy="1028700"/>
          </a:xfrm>
          <a:custGeom>
            <a:rect b="b" l="l" r="r" t="t"/>
            <a:pathLst>
              <a:path extrusionOk="0"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11264598" y="8036976"/>
            <a:ext cx="1011603" cy="1011603"/>
          </a:xfrm>
          <a:custGeom>
            <a:rect b="b" l="l" r="r" t="t"/>
            <a:pathLst>
              <a:path extrusionOk="0" h="1011603" w="1011603">
                <a:moveTo>
                  <a:pt x="0" y="0"/>
                </a:moveTo>
                <a:lnTo>
                  <a:pt x="1011603" y="0"/>
                </a:lnTo>
                <a:lnTo>
                  <a:pt x="1011603" y="1011603"/>
                </a:lnTo>
                <a:lnTo>
                  <a:pt x="0" y="10116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3136058" y="5673757"/>
            <a:ext cx="2731341" cy="779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6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Métricas</a:t>
            </a:r>
            <a:endParaRPr b="1" sz="4560">
              <a:solidFill>
                <a:srgbClr val="EF3B1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8579949" y="916904"/>
            <a:ext cx="4515983" cy="15779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8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Consumidores realizam uma pesquisa minusciosa sobre a reputação de uma marca antes de comprar algum produto.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9297800" y="5907634"/>
            <a:ext cx="4302843" cy="15779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8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Estão dispostos a continuar se relacionando com a marca, se houver uma experiência diferenciada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12489685" y="8283178"/>
            <a:ext cx="4177408" cy="11874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8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Clientes hesitam em comprar um produto com avaliação negativa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12527299" y="3727342"/>
            <a:ext cx="4257304" cy="11874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8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Compraram um produto após ler as avaliações de algum produto</a:t>
            </a:r>
            <a:endParaRPr sz="21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7753245" y="1243660"/>
            <a:ext cx="559746" cy="413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2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79%</a:t>
            </a:r>
            <a:endParaRPr/>
          </a:p>
        </p:txBody>
      </p:sp>
      <p:sp>
        <p:nvSpPr>
          <p:cNvPr id="158" name="Google Shape;158;p3"/>
          <p:cNvSpPr txBox="1"/>
          <p:nvPr/>
        </p:nvSpPr>
        <p:spPr>
          <a:xfrm>
            <a:off x="8344041" y="5994750"/>
            <a:ext cx="10287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2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66%</a:t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11512525" y="8370303"/>
            <a:ext cx="787613" cy="376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2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91%</a:t>
            </a:r>
            <a:endParaRPr/>
          </a:p>
        </p:txBody>
      </p:sp>
      <p:sp>
        <p:nvSpPr>
          <p:cNvPr id="160" name="Google Shape;160;p3"/>
          <p:cNvSpPr txBox="1"/>
          <p:nvPr/>
        </p:nvSpPr>
        <p:spPr>
          <a:xfrm>
            <a:off x="11597859" y="3619177"/>
            <a:ext cx="809891" cy="376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82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80%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1011679" y="535734"/>
            <a:ext cx="610362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DaVInci</a:t>
            </a:r>
            <a:endParaRPr/>
          </a:p>
        </p:txBody>
      </p:sp>
      <p:sp>
        <p:nvSpPr>
          <p:cNvPr id="162" name="Google Shape;162;p3"/>
          <p:cNvSpPr txBox="1"/>
          <p:nvPr/>
        </p:nvSpPr>
        <p:spPr>
          <a:xfrm>
            <a:off x="17771716" y="8748359"/>
            <a:ext cx="403128" cy="254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9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E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537010" y="414823"/>
            <a:ext cx="340090" cy="359569"/>
          </a:xfrm>
          <a:custGeom>
            <a:rect b="b" l="l" r="r" t="t"/>
            <a:pathLst>
              <a:path extrusionOk="0" h="359569" w="340090">
                <a:moveTo>
                  <a:pt x="0" y="0"/>
                </a:moveTo>
                <a:lnTo>
                  <a:pt x="340090" y="0"/>
                </a:lnTo>
                <a:lnTo>
                  <a:pt x="340090" y="359569"/>
                </a:lnTo>
                <a:lnTo>
                  <a:pt x="0" y="359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4"/>
          <p:cNvGrpSpPr/>
          <p:nvPr/>
        </p:nvGrpSpPr>
        <p:grpSpPr>
          <a:xfrm>
            <a:off x="17293111" y="565640"/>
            <a:ext cx="397381" cy="121033"/>
            <a:chOff x="63500" y="63500"/>
            <a:chExt cx="397383" cy="121031"/>
          </a:xfrm>
        </p:grpSpPr>
        <p:sp>
          <p:nvSpPr>
            <p:cNvPr id="169" name="Google Shape;169;p4"/>
            <p:cNvSpPr/>
            <p:nvPr/>
          </p:nvSpPr>
          <p:spPr>
            <a:xfrm>
              <a:off x="63500" y="63500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3" y="28956"/>
                  </a:lnTo>
                  <a:lnTo>
                    <a:pt x="397383" y="0"/>
                  </a:lnTo>
                  <a:close/>
                </a:path>
              </a:pathLst>
            </a:custGeom>
            <a:solidFill>
              <a:srgbClr val="EF3B1C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3500" y="155575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397383" y="0"/>
                  </a:lnTo>
                  <a:lnTo>
                    <a:pt x="397383" y="28956"/>
                  </a:lnTo>
                  <a:lnTo>
                    <a:pt x="0" y="28956"/>
                  </a:lnTo>
                  <a:close/>
                </a:path>
              </a:pathLst>
            </a:custGeom>
            <a:solidFill>
              <a:srgbClr val="EF3B1C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4"/>
          <p:cNvSpPr/>
          <p:nvPr/>
        </p:nvSpPr>
        <p:spPr>
          <a:xfrm>
            <a:off x="450914" y="4029189"/>
            <a:ext cx="5467350" cy="4200525"/>
          </a:xfrm>
          <a:custGeom>
            <a:rect b="b" l="l" r="r" t="t"/>
            <a:pathLst>
              <a:path extrusionOk="0" h="4200525" w="5467350">
                <a:moveTo>
                  <a:pt x="0" y="0"/>
                </a:moveTo>
                <a:lnTo>
                  <a:pt x="5467350" y="0"/>
                </a:lnTo>
                <a:lnTo>
                  <a:pt x="5467350" y="4200525"/>
                </a:lnTo>
                <a:lnTo>
                  <a:pt x="0" y="420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-18787" l="-20275" r="-22577" t="-145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0" y="4229538"/>
            <a:ext cx="6164847" cy="3802894"/>
          </a:xfrm>
          <a:custGeom>
            <a:rect b="b" l="l" r="r" t="t"/>
            <a:pathLst>
              <a:path extrusionOk="0" h="3802894" w="6164847">
                <a:moveTo>
                  <a:pt x="0" y="0"/>
                </a:moveTo>
                <a:lnTo>
                  <a:pt x="6164847" y="0"/>
                </a:lnTo>
                <a:lnTo>
                  <a:pt x="6164847" y="3802894"/>
                </a:lnTo>
                <a:lnTo>
                  <a:pt x="0" y="38028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602323" y="4485208"/>
            <a:ext cx="1138609" cy="1138609"/>
          </a:xfrm>
          <a:custGeom>
            <a:rect b="b" l="l" r="r" t="t"/>
            <a:pathLst>
              <a:path extrusionOk="0" h="1138609" w="1138609">
                <a:moveTo>
                  <a:pt x="0" y="0"/>
                </a:moveTo>
                <a:lnTo>
                  <a:pt x="1138609" y="0"/>
                </a:lnTo>
                <a:lnTo>
                  <a:pt x="1138609" y="1138609"/>
                </a:lnTo>
                <a:lnTo>
                  <a:pt x="0" y="1138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6512471" y="3962514"/>
            <a:ext cx="5467350" cy="4200525"/>
          </a:xfrm>
          <a:custGeom>
            <a:rect b="b" l="l" r="r" t="t"/>
            <a:pathLst>
              <a:path extrusionOk="0" h="4200525" w="5467350">
                <a:moveTo>
                  <a:pt x="0" y="0"/>
                </a:moveTo>
                <a:lnTo>
                  <a:pt x="5467350" y="0"/>
                </a:lnTo>
                <a:lnTo>
                  <a:pt x="5467350" y="4200525"/>
                </a:lnTo>
                <a:lnTo>
                  <a:pt x="0" y="420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-18787" l="-20275" r="-22577" t="-145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6061558" y="4162863"/>
            <a:ext cx="6164847" cy="3802894"/>
          </a:xfrm>
          <a:custGeom>
            <a:rect b="b" l="l" r="r" t="t"/>
            <a:pathLst>
              <a:path extrusionOk="0" h="3802894" w="6164847">
                <a:moveTo>
                  <a:pt x="0" y="0"/>
                </a:moveTo>
                <a:lnTo>
                  <a:pt x="6164846" y="0"/>
                </a:lnTo>
                <a:lnTo>
                  <a:pt x="6164846" y="3802895"/>
                </a:lnTo>
                <a:lnTo>
                  <a:pt x="0" y="3802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6663880" y="4418533"/>
            <a:ext cx="1138609" cy="1138609"/>
          </a:xfrm>
          <a:custGeom>
            <a:rect b="b" l="l" r="r" t="t"/>
            <a:pathLst>
              <a:path extrusionOk="0" h="1138609" w="1138609">
                <a:moveTo>
                  <a:pt x="0" y="0"/>
                </a:moveTo>
                <a:lnTo>
                  <a:pt x="1138609" y="0"/>
                </a:lnTo>
                <a:lnTo>
                  <a:pt x="1138609" y="1138609"/>
                </a:lnTo>
                <a:lnTo>
                  <a:pt x="0" y="1138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12574029" y="3962514"/>
            <a:ext cx="5467350" cy="4200525"/>
          </a:xfrm>
          <a:custGeom>
            <a:rect b="b" l="l" r="r" t="t"/>
            <a:pathLst>
              <a:path extrusionOk="0" h="4200525" w="5467350">
                <a:moveTo>
                  <a:pt x="0" y="0"/>
                </a:moveTo>
                <a:lnTo>
                  <a:pt x="5467350" y="0"/>
                </a:lnTo>
                <a:lnTo>
                  <a:pt x="5467350" y="4200525"/>
                </a:lnTo>
                <a:lnTo>
                  <a:pt x="0" y="420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-18787" l="-20275" r="-22577" t="-145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12123106" y="4162863"/>
            <a:ext cx="6164847" cy="3802894"/>
          </a:xfrm>
          <a:custGeom>
            <a:rect b="b" l="l" r="r" t="t"/>
            <a:pathLst>
              <a:path extrusionOk="0" h="3802894" w="6164847">
                <a:moveTo>
                  <a:pt x="0" y="0"/>
                </a:moveTo>
                <a:lnTo>
                  <a:pt x="6164846" y="0"/>
                </a:lnTo>
                <a:lnTo>
                  <a:pt x="6164846" y="3802895"/>
                </a:lnTo>
                <a:lnTo>
                  <a:pt x="0" y="3802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12812878" y="4523070"/>
            <a:ext cx="1028700" cy="1028700"/>
          </a:xfrm>
          <a:custGeom>
            <a:rect b="b" l="l" r="r" t="t"/>
            <a:pathLst>
              <a:path extrusionOk="0"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12725438" y="4418533"/>
            <a:ext cx="1138609" cy="1138609"/>
          </a:xfrm>
          <a:custGeom>
            <a:rect b="b" l="l" r="r" t="t"/>
            <a:pathLst>
              <a:path extrusionOk="0" h="1138609" w="1138609">
                <a:moveTo>
                  <a:pt x="0" y="0"/>
                </a:moveTo>
                <a:lnTo>
                  <a:pt x="1138609" y="0"/>
                </a:lnTo>
                <a:lnTo>
                  <a:pt x="1138609" y="1138609"/>
                </a:lnTo>
                <a:lnTo>
                  <a:pt x="0" y="1138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1011679" y="535734"/>
            <a:ext cx="610362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DaVInci</a:t>
            </a:r>
            <a:endParaRPr/>
          </a:p>
        </p:txBody>
      </p:sp>
      <p:sp>
        <p:nvSpPr>
          <p:cNvPr id="182" name="Google Shape;182;p4"/>
          <p:cNvSpPr txBox="1"/>
          <p:nvPr/>
        </p:nvSpPr>
        <p:spPr>
          <a:xfrm>
            <a:off x="1405271" y="1466812"/>
            <a:ext cx="15439025" cy="1848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6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Proposta de Valor</a:t>
            </a:r>
            <a:endParaRPr/>
          </a:p>
          <a:p>
            <a:pPr indent="0" lvl="0" marL="0" marR="0" rtl="0" algn="ctr">
              <a:lnSpc>
                <a:spcPct val="137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Análise, categorização e incentivo de feedbacks para a criação de dashboards interativos com insights a partir das informações retiradas.</a:t>
            </a:r>
            <a:endParaRPr/>
          </a:p>
        </p:txBody>
      </p:sp>
      <p:sp>
        <p:nvSpPr>
          <p:cNvPr id="183" name="Google Shape;183;p4"/>
          <p:cNvSpPr txBox="1"/>
          <p:nvPr/>
        </p:nvSpPr>
        <p:spPr>
          <a:xfrm>
            <a:off x="2088556" y="4728706"/>
            <a:ext cx="2527069" cy="414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44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Análise com IA</a:t>
            </a:r>
            <a:endParaRPr/>
          </a:p>
        </p:txBody>
      </p:sp>
      <p:sp>
        <p:nvSpPr>
          <p:cNvPr id="184" name="Google Shape;184;p4"/>
          <p:cNvSpPr txBox="1"/>
          <p:nvPr/>
        </p:nvSpPr>
        <p:spPr>
          <a:xfrm>
            <a:off x="8391477" y="4570304"/>
            <a:ext cx="2171720" cy="850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44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Dashboards Interativos</a:t>
            </a:r>
            <a:endParaRPr b="1" sz="2444">
              <a:solidFill>
                <a:srgbClr val="EF3B1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14428052" y="4629350"/>
            <a:ext cx="2759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44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Sistema de Recompensa</a:t>
            </a:r>
            <a:endParaRPr/>
          </a:p>
        </p:txBody>
      </p:sp>
      <p:sp>
        <p:nvSpPr>
          <p:cNvPr id="186" name="Google Shape;186;p4"/>
          <p:cNvSpPr txBox="1"/>
          <p:nvPr/>
        </p:nvSpPr>
        <p:spPr>
          <a:xfrm>
            <a:off x="671227" y="6239199"/>
            <a:ext cx="5025428" cy="983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Modelo de IA para categorizar feedback e identificar motivos por trás das opiniões dos clientes</a:t>
            </a:r>
            <a:endParaRPr sz="188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6735308" y="6172524"/>
            <a:ext cx="5020389" cy="1023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Dashboards interativos e resultados, para facilitar as empresas com insights acionáveis e estratégias</a:t>
            </a:r>
            <a:endParaRPr sz="188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12959982" y="6172524"/>
            <a:ext cx="4694349" cy="690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Incentivos (cashback, descontos) para encorajar consumidores a avaliar suas</a:t>
            </a:r>
            <a:endParaRPr/>
          </a:p>
        </p:txBody>
      </p:sp>
      <p:sp>
        <p:nvSpPr>
          <p:cNvPr id="189" name="Google Shape;189;p4"/>
          <p:cNvSpPr txBox="1"/>
          <p:nvPr/>
        </p:nvSpPr>
        <p:spPr>
          <a:xfrm>
            <a:off x="14739214" y="6839274"/>
            <a:ext cx="1199921" cy="3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compras.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E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/>
          <p:nvPr/>
        </p:nvSpPr>
        <p:spPr>
          <a:xfrm>
            <a:off x="537010" y="414823"/>
            <a:ext cx="340090" cy="359569"/>
          </a:xfrm>
          <a:custGeom>
            <a:rect b="b" l="l" r="r" t="t"/>
            <a:pathLst>
              <a:path extrusionOk="0" h="359569" w="340090">
                <a:moveTo>
                  <a:pt x="0" y="0"/>
                </a:moveTo>
                <a:lnTo>
                  <a:pt x="340090" y="0"/>
                </a:lnTo>
                <a:lnTo>
                  <a:pt x="340090" y="359569"/>
                </a:lnTo>
                <a:lnTo>
                  <a:pt x="0" y="359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1028700" y="1731493"/>
            <a:ext cx="6824005" cy="6824005"/>
          </a:xfrm>
          <a:custGeom>
            <a:rect b="b" l="l" r="r" t="t"/>
            <a:pathLst>
              <a:path extrusionOk="0" h="6824005" w="6824005">
                <a:moveTo>
                  <a:pt x="0" y="0"/>
                </a:moveTo>
                <a:lnTo>
                  <a:pt x="6824005" y="0"/>
                </a:lnTo>
                <a:lnTo>
                  <a:pt x="6824005" y="6824005"/>
                </a:lnTo>
                <a:lnTo>
                  <a:pt x="0" y="68240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8479898" y="5114925"/>
            <a:ext cx="1895275" cy="28575"/>
          </a:xfrm>
          <a:custGeom>
            <a:rect b="b" l="l" r="r" t="t"/>
            <a:pathLst>
              <a:path extrusionOk="0" h="28575" w="1895275">
                <a:moveTo>
                  <a:pt x="0" y="0"/>
                </a:moveTo>
                <a:lnTo>
                  <a:pt x="1895275" y="0"/>
                </a:lnTo>
                <a:lnTo>
                  <a:pt x="1895275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5"/>
          <p:cNvGrpSpPr/>
          <p:nvPr/>
        </p:nvGrpSpPr>
        <p:grpSpPr>
          <a:xfrm>
            <a:off x="17293111" y="565640"/>
            <a:ext cx="397381" cy="121033"/>
            <a:chOff x="63500" y="63500"/>
            <a:chExt cx="397383" cy="121031"/>
          </a:xfrm>
        </p:grpSpPr>
        <p:sp>
          <p:nvSpPr>
            <p:cNvPr id="198" name="Google Shape;198;p5"/>
            <p:cNvSpPr/>
            <p:nvPr/>
          </p:nvSpPr>
          <p:spPr>
            <a:xfrm>
              <a:off x="63500" y="63500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3" y="28956"/>
                  </a:lnTo>
                  <a:lnTo>
                    <a:pt x="397383" y="0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63500" y="155575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397383" y="0"/>
                  </a:lnTo>
                  <a:lnTo>
                    <a:pt x="397383" y="28956"/>
                  </a:lnTo>
                  <a:lnTo>
                    <a:pt x="0" y="28956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5"/>
          <p:cNvSpPr/>
          <p:nvPr/>
        </p:nvSpPr>
        <p:spPr>
          <a:xfrm>
            <a:off x="1689087" y="2489521"/>
            <a:ext cx="5867400" cy="5857875"/>
          </a:xfrm>
          <a:custGeom>
            <a:rect b="b" l="l" r="r" t="t"/>
            <a:pathLst>
              <a:path extrusionOk="0" h="5857875" w="5867400">
                <a:moveTo>
                  <a:pt x="0" y="0"/>
                </a:moveTo>
                <a:lnTo>
                  <a:pt x="5867400" y="0"/>
                </a:lnTo>
                <a:lnTo>
                  <a:pt x="5867400" y="5857875"/>
                </a:lnTo>
                <a:lnTo>
                  <a:pt x="0" y="58578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552394" y="2255187"/>
            <a:ext cx="5776617" cy="5776617"/>
          </a:xfrm>
          <a:custGeom>
            <a:rect b="b" l="l" r="r" t="t"/>
            <a:pathLst>
              <a:path extrusionOk="0" h="5776617" w="5776617">
                <a:moveTo>
                  <a:pt x="0" y="0"/>
                </a:moveTo>
                <a:lnTo>
                  <a:pt x="5776617" y="0"/>
                </a:lnTo>
                <a:lnTo>
                  <a:pt x="5776617" y="5776617"/>
                </a:lnTo>
                <a:lnTo>
                  <a:pt x="0" y="57766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10375173" y="5034324"/>
            <a:ext cx="218342" cy="218342"/>
          </a:xfrm>
          <a:custGeom>
            <a:rect b="b" l="l" r="r" t="t"/>
            <a:pathLst>
              <a:path extrusionOk="0" h="218342" w="218342">
                <a:moveTo>
                  <a:pt x="0" y="0"/>
                </a:moveTo>
                <a:lnTo>
                  <a:pt x="218341" y="0"/>
                </a:lnTo>
                <a:lnTo>
                  <a:pt x="218341" y="218342"/>
                </a:lnTo>
                <a:lnTo>
                  <a:pt x="0" y="21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1011679" y="535734"/>
            <a:ext cx="610362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DaVInci</a:t>
            </a:r>
            <a:endParaRPr/>
          </a:p>
        </p:txBody>
      </p:sp>
      <p:sp>
        <p:nvSpPr>
          <p:cNvPr id="204" name="Google Shape;204;p5"/>
          <p:cNvSpPr txBox="1"/>
          <p:nvPr/>
        </p:nvSpPr>
        <p:spPr>
          <a:xfrm>
            <a:off x="17781537" y="8748360"/>
            <a:ext cx="354063" cy="254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9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/>
          </a:p>
        </p:txBody>
      </p:sp>
      <p:sp>
        <p:nvSpPr>
          <p:cNvPr id="205" name="Google Shape;205;p5"/>
          <p:cNvSpPr txBox="1"/>
          <p:nvPr/>
        </p:nvSpPr>
        <p:spPr>
          <a:xfrm>
            <a:off x="11251187" y="4357697"/>
            <a:ext cx="5978814" cy="1362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5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Modelo de IA atual desenvolvido com 92,7% de acurácia, para categorizar o tipo de feedback.</a:t>
            </a:r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2840502" y="4234297"/>
            <a:ext cx="3200399" cy="1600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6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Modelo atual de 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E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/>
          <p:nvPr/>
        </p:nvSpPr>
        <p:spPr>
          <a:xfrm>
            <a:off x="537010" y="414823"/>
            <a:ext cx="340090" cy="359569"/>
          </a:xfrm>
          <a:custGeom>
            <a:rect b="b" l="l" r="r" t="t"/>
            <a:pathLst>
              <a:path extrusionOk="0" h="359569" w="340090">
                <a:moveTo>
                  <a:pt x="0" y="0"/>
                </a:moveTo>
                <a:lnTo>
                  <a:pt x="340090" y="0"/>
                </a:lnTo>
                <a:lnTo>
                  <a:pt x="340090" y="359569"/>
                </a:lnTo>
                <a:lnTo>
                  <a:pt x="0" y="359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6"/>
          <p:cNvGrpSpPr/>
          <p:nvPr/>
        </p:nvGrpSpPr>
        <p:grpSpPr>
          <a:xfrm>
            <a:off x="17293111" y="565640"/>
            <a:ext cx="397381" cy="121033"/>
            <a:chOff x="63500" y="63500"/>
            <a:chExt cx="397383" cy="121031"/>
          </a:xfrm>
        </p:grpSpPr>
        <p:sp>
          <p:nvSpPr>
            <p:cNvPr id="213" name="Google Shape;213;p6"/>
            <p:cNvSpPr/>
            <p:nvPr/>
          </p:nvSpPr>
          <p:spPr>
            <a:xfrm>
              <a:off x="63500" y="63500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3" y="28956"/>
                  </a:lnTo>
                  <a:lnTo>
                    <a:pt x="397383" y="0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3500" y="155575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397383" y="0"/>
                  </a:lnTo>
                  <a:lnTo>
                    <a:pt x="397383" y="28956"/>
                  </a:lnTo>
                  <a:lnTo>
                    <a:pt x="0" y="28956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6"/>
          <p:cNvSpPr txBox="1"/>
          <p:nvPr/>
        </p:nvSpPr>
        <p:spPr>
          <a:xfrm>
            <a:off x="12149518" y="7622000"/>
            <a:ext cx="2887580" cy="4642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Increased Profit 04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13105648" y="5854351"/>
            <a:ext cx="2875159" cy="4642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Increased Profit 03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13105648" y="4086711"/>
            <a:ext cx="2870816" cy="850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Increased Prof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it 02</a:t>
            </a:r>
            <a:endParaRPr/>
          </a:p>
        </p:txBody>
      </p:sp>
      <p:sp>
        <p:nvSpPr>
          <p:cNvPr id="218" name="Google Shape;218;p6"/>
          <p:cNvSpPr txBox="1"/>
          <p:nvPr/>
        </p:nvSpPr>
        <p:spPr>
          <a:xfrm>
            <a:off x="17687877" y="9019327"/>
            <a:ext cx="240449" cy="276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9">
                <a:solidFill>
                  <a:srgbClr val="FCDEDB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  <a:endParaRPr/>
          </a:p>
        </p:txBody>
      </p:sp>
      <p:sp>
        <p:nvSpPr>
          <p:cNvPr id="219" name="Google Shape;219;p6"/>
          <p:cNvSpPr txBox="1"/>
          <p:nvPr/>
        </p:nvSpPr>
        <p:spPr>
          <a:xfrm>
            <a:off x="1011679" y="554784"/>
            <a:ext cx="610362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DaVInci</a:t>
            </a:r>
            <a:endParaRPr/>
          </a:p>
        </p:txBody>
      </p:sp>
      <p:sp>
        <p:nvSpPr>
          <p:cNvPr id="220" name="Google Shape;220;p6"/>
          <p:cNvSpPr txBox="1"/>
          <p:nvPr/>
        </p:nvSpPr>
        <p:spPr>
          <a:xfrm>
            <a:off x="535715" y="858755"/>
            <a:ext cx="10835507" cy="692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6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Funcionalidades do aplicativo</a:t>
            </a:r>
            <a:endParaRPr b="1" sz="4560">
              <a:solidFill>
                <a:srgbClr val="EF3B1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6113422" y="1880819"/>
            <a:ext cx="5257800" cy="389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8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FUNCIONALIDADES DESENVOLVIDAS</a:t>
            </a:r>
            <a:endParaRPr/>
          </a:p>
        </p:txBody>
      </p:sp>
      <p:sp>
        <p:nvSpPr>
          <p:cNvPr id="222" name="Google Shape;222;p6"/>
          <p:cNvSpPr txBox="1"/>
          <p:nvPr/>
        </p:nvSpPr>
        <p:spPr>
          <a:xfrm>
            <a:off x="4229112" y="2448624"/>
            <a:ext cx="4349250" cy="389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81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Autenticação </a:t>
            </a:r>
            <a:endParaRPr/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2933700"/>
            <a:ext cx="3228309" cy="699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55305" y="2933700"/>
            <a:ext cx="3228309" cy="699506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9294834" y="2491594"/>
            <a:ext cx="4349250" cy="389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81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Cadastro de produtos</a:t>
            </a:r>
            <a:endParaRPr sz="2281">
              <a:solidFill>
                <a:srgbClr val="EF3B1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E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/>
          <p:nvPr/>
        </p:nvSpPr>
        <p:spPr>
          <a:xfrm>
            <a:off x="537010" y="414823"/>
            <a:ext cx="340090" cy="359569"/>
          </a:xfrm>
          <a:custGeom>
            <a:rect b="b" l="l" r="r" t="t"/>
            <a:pathLst>
              <a:path extrusionOk="0" h="359569" w="340090">
                <a:moveTo>
                  <a:pt x="0" y="0"/>
                </a:moveTo>
                <a:lnTo>
                  <a:pt x="340090" y="0"/>
                </a:lnTo>
                <a:lnTo>
                  <a:pt x="340090" y="359569"/>
                </a:lnTo>
                <a:lnTo>
                  <a:pt x="0" y="359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7"/>
          <p:cNvGrpSpPr/>
          <p:nvPr/>
        </p:nvGrpSpPr>
        <p:grpSpPr>
          <a:xfrm>
            <a:off x="17293111" y="565640"/>
            <a:ext cx="397381" cy="121033"/>
            <a:chOff x="63500" y="63500"/>
            <a:chExt cx="397383" cy="121031"/>
          </a:xfrm>
        </p:grpSpPr>
        <p:sp>
          <p:nvSpPr>
            <p:cNvPr id="232" name="Google Shape;232;p7"/>
            <p:cNvSpPr/>
            <p:nvPr/>
          </p:nvSpPr>
          <p:spPr>
            <a:xfrm>
              <a:off x="63500" y="63500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3" y="28956"/>
                  </a:lnTo>
                  <a:lnTo>
                    <a:pt x="397383" y="0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3500" y="155575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397383" y="0"/>
                  </a:lnTo>
                  <a:lnTo>
                    <a:pt x="397383" y="28956"/>
                  </a:lnTo>
                  <a:lnTo>
                    <a:pt x="0" y="28956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7"/>
          <p:cNvSpPr txBox="1"/>
          <p:nvPr/>
        </p:nvSpPr>
        <p:spPr>
          <a:xfrm>
            <a:off x="12149518" y="2319071"/>
            <a:ext cx="2791654" cy="4642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Increased Profit 01</a:t>
            </a:r>
            <a:endParaRPr/>
          </a:p>
        </p:txBody>
      </p:sp>
      <p:sp>
        <p:nvSpPr>
          <p:cNvPr id="235" name="Google Shape;235;p7"/>
          <p:cNvSpPr txBox="1"/>
          <p:nvPr/>
        </p:nvSpPr>
        <p:spPr>
          <a:xfrm>
            <a:off x="13105648" y="5854351"/>
            <a:ext cx="2875159" cy="4642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Increased Profit 03</a:t>
            </a:r>
            <a:endParaRPr/>
          </a:p>
        </p:txBody>
      </p:sp>
      <p:sp>
        <p:nvSpPr>
          <p:cNvPr id="236" name="Google Shape;236;p7"/>
          <p:cNvSpPr txBox="1"/>
          <p:nvPr/>
        </p:nvSpPr>
        <p:spPr>
          <a:xfrm>
            <a:off x="13105648" y="4086711"/>
            <a:ext cx="2870816" cy="4642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Increased Profit 02</a:t>
            </a:r>
            <a:endParaRPr/>
          </a:p>
        </p:txBody>
      </p:sp>
      <p:sp>
        <p:nvSpPr>
          <p:cNvPr id="237" name="Google Shape;237;p7"/>
          <p:cNvSpPr txBox="1"/>
          <p:nvPr/>
        </p:nvSpPr>
        <p:spPr>
          <a:xfrm>
            <a:off x="1011679" y="554784"/>
            <a:ext cx="610362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DaVInci</a:t>
            </a:r>
            <a:endParaRPr/>
          </a:p>
        </p:txBody>
      </p:sp>
      <p:sp>
        <p:nvSpPr>
          <p:cNvPr id="238" name="Google Shape;238;p7"/>
          <p:cNvSpPr txBox="1"/>
          <p:nvPr/>
        </p:nvSpPr>
        <p:spPr>
          <a:xfrm>
            <a:off x="535715" y="858755"/>
            <a:ext cx="10835507" cy="692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6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Funcionalidades do aplicativo</a:t>
            </a:r>
            <a:endParaRPr b="1" sz="4560">
              <a:solidFill>
                <a:srgbClr val="EF3B1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p7"/>
          <p:cNvSpPr txBox="1"/>
          <p:nvPr/>
        </p:nvSpPr>
        <p:spPr>
          <a:xfrm>
            <a:off x="6187426" y="1834988"/>
            <a:ext cx="5257800" cy="389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8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FUNCIONALIDADES DESENVOLVIDAS</a:t>
            </a:r>
            <a:endParaRPr/>
          </a:p>
        </p:txBody>
      </p:sp>
      <p:pic>
        <p:nvPicPr>
          <p:cNvPr id="240" name="Google Shape;2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2878175"/>
            <a:ext cx="3323495" cy="720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1997" y="2875717"/>
            <a:ext cx="3323495" cy="720356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 txBox="1"/>
          <p:nvPr/>
        </p:nvSpPr>
        <p:spPr>
          <a:xfrm>
            <a:off x="6840176" y="2319071"/>
            <a:ext cx="9210100" cy="47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8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Visualização gráfica</a:t>
            </a:r>
            <a:endParaRPr sz="1800">
              <a:solidFill>
                <a:srgbClr val="EF3B1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1552497" y="2319071"/>
            <a:ext cx="9210100" cy="47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8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Registrar feedbacks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"/>
          <p:cNvSpPr/>
          <p:nvPr/>
        </p:nvSpPr>
        <p:spPr>
          <a:xfrm>
            <a:off x="537010" y="414823"/>
            <a:ext cx="340090" cy="359569"/>
          </a:xfrm>
          <a:custGeom>
            <a:rect b="b" l="l" r="r" t="t"/>
            <a:pathLst>
              <a:path extrusionOk="0" h="359569" w="340090">
                <a:moveTo>
                  <a:pt x="0" y="0"/>
                </a:moveTo>
                <a:lnTo>
                  <a:pt x="340090" y="0"/>
                </a:lnTo>
                <a:lnTo>
                  <a:pt x="340090" y="359569"/>
                </a:lnTo>
                <a:lnTo>
                  <a:pt x="0" y="359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3111" y="565640"/>
            <a:ext cx="397381" cy="121033"/>
            <a:chOff x="63500" y="63500"/>
            <a:chExt cx="397383" cy="121031"/>
          </a:xfrm>
        </p:grpSpPr>
        <p:sp>
          <p:nvSpPr>
            <p:cNvPr id="250" name="Google Shape;250;p8"/>
            <p:cNvSpPr/>
            <p:nvPr/>
          </p:nvSpPr>
          <p:spPr>
            <a:xfrm>
              <a:off x="63500" y="63500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3" y="28956"/>
                  </a:lnTo>
                  <a:lnTo>
                    <a:pt x="397383" y="0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3500" y="155575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397383" y="0"/>
                  </a:lnTo>
                  <a:lnTo>
                    <a:pt x="397383" y="28956"/>
                  </a:lnTo>
                  <a:lnTo>
                    <a:pt x="0" y="28956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11753126" y="3738696"/>
            <a:ext cx="1011603" cy="1011603"/>
          </a:xfrm>
          <a:custGeom>
            <a:rect b="b" l="l" r="r" t="t"/>
            <a:pathLst>
              <a:path extrusionOk="0" h="1011603" w="1011603">
                <a:moveTo>
                  <a:pt x="0" y="0"/>
                </a:moveTo>
                <a:lnTo>
                  <a:pt x="1011603" y="0"/>
                </a:lnTo>
                <a:lnTo>
                  <a:pt x="1011603" y="1011602"/>
                </a:lnTo>
                <a:lnTo>
                  <a:pt x="0" y="10116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10820933" y="7315019"/>
            <a:ext cx="1028700" cy="1028700"/>
          </a:xfrm>
          <a:custGeom>
            <a:rect b="b" l="l" r="r" t="t"/>
            <a:pathLst>
              <a:path extrusionOk="0"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10796997" y="7273976"/>
            <a:ext cx="1011603" cy="1011612"/>
          </a:xfrm>
          <a:custGeom>
            <a:rect b="b" l="l" r="r" t="t"/>
            <a:pathLst>
              <a:path extrusionOk="0" h="1011612" w="1011603">
                <a:moveTo>
                  <a:pt x="0" y="0"/>
                </a:moveTo>
                <a:lnTo>
                  <a:pt x="1011603" y="0"/>
                </a:lnTo>
                <a:lnTo>
                  <a:pt x="1011603" y="1011612"/>
                </a:lnTo>
                <a:lnTo>
                  <a:pt x="0" y="10116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17491796" y="8458419"/>
            <a:ext cx="951767" cy="799881"/>
          </a:xfrm>
          <a:custGeom>
            <a:rect b="b" l="l" r="r" t="t"/>
            <a:pathLst>
              <a:path extrusionOk="0" h="799881" w="951767">
                <a:moveTo>
                  <a:pt x="0" y="0"/>
                </a:moveTo>
                <a:lnTo>
                  <a:pt x="951766" y="0"/>
                </a:lnTo>
                <a:lnTo>
                  <a:pt x="951766" y="799881"/>
                </a:lnTo>
                <a:lnTo>
                  <a:pt x="0" y="7998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17419863" y="8748789"/>
            <a:ext cx="951767" cy="799881"/>
          </a:xfrm>
          <a:custGeom>
            <a:rect b="b" l="l" r="r" t="t"/>
            <a:pathLst>
              <a:path extrusionOk="0" h="799881" w="951767">
                <a:moveTo>
                  <a:pt x="0" y="0"/>
                </a:moveTo>
                <a:lnTo>
                  <a:pt x="951767" y="0"/>
                </a:lnTo>
                <a:lnTo>
                  <a:pt x="951767" y="799881"/>
                </a:lnTo>
                <a:lnTo>
                  <a:pt x="0" y="7998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 txBox="1"/>
          <p:nvPr/>
        </p:nvSpPr>
        <p:spPr>
          <a:xfrm>
            <a:off x="12149518" y="7622000"/>
            <a:ext cx="2887580" cy="4642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Increased Profit 04</a:t>
            </a:r>
            <a:endParaRPr/>
          </a:p>
        </p:txBody>
      </p:sp>
      <p:sp>
        <p:nvSpPr>
          <p:cNvPr id="258" name="Google Shape;258;p8"/>
          <p:cNvSpPr txBox="1"/>
          <p:nvPr/>
        </p:nvSpPr>
        <p:spPr>
          <a:xfrm>
            <a:off x="13105648" y="5854351"/>
            <a:ext cx="2875159" cy="414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4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Increased Prof 03</a:t>
            </a:r>
            <a:endParaRPr/>
          </a:p>
        </p:txBody>
      </p:sp>
      <p:sp>
        <p:nvSpPr>
          <p:cNvPr id="259" name="Google Shape;259;p8"/>
          <p:cNvSpPr txBox="1"/>
          <p:nvPr/>
        </p:nvSpPr>
        <p:spPr>
          <a:xfrm>
            <a:off x="17687877" y="9019327"/>
            <a:ext cx="240449" cy="276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9">
                <a:solidFill>
                  <a:srgbClr val="FCDEDB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1011679" y="554784"/>
            <a:ext cx="610362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DaVInci</a:t>
            </a:r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535714" y="858755"/>
            <a:ext cx="11961085" cy="692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6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Infraestrutura com virtualização</a:t>
            </a:r>
            <a:endParaRPr b="1" sz="456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la de um aparelho eletrônico  Descrição gerada automaticamente" id="262" name="Google Shape;262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1635872"/>
            <a:ext cx="18288000" cy="865112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8"/>
          <p:cNvSpPr txBox="1"/>
          <p:nvPr/>
        </p:nvSpPr>
        <p:spPr>
          <a:xfrm>
            <a:off x="5791200" y="8034516"/>
            <a:ext cx="7113980" cy="1662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98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99"/>
              <a:buFont typeface="Poppins"/>
              <a:buNone/>
            </a:pPr>
            <a:r>
              <a:rPr b="0" i="0" lang="en-US" sz="2199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Hospedagem e gerenciamento da API, com alta disponibilidade, segurança e escalabilidade, utilizando os serviços integrados da Azure.</a:t>
            </a:r>
            <a:endParaRPr/>
          </a:p>
          <a:p>
            <a:pPr indent="0" lvl="0" marL="0" marR="0" rtl="0" algn="ctr">
              <a:lnSpc>
                <a:spcPct val="1398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Poppins"/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E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/>
          <p:nvPr/>
        </p:nvSpPr>
        <p:spPr>
          <a:xfrm>
            <a:off x="537010" y="414823"/>
            <a:ext cx="340090" cy="359569"/>
          </a:xfrm>
          <a:custGeom>
            <a:rect b="b" l="l" r="r" t="t"/>
            <a:pathLst>
              <a:path extrusionOk="0" h="359569" w="340090">
                <a:moveTo>
                  <a:pt x="0" y="0"/>
                </a:moveTo>
                <a:lnTo>
                  <a:pt x="340090" y="0"/>
                </a:lnTo>
                <a:lnTo>
                  <a:pt x="340090" y="359569"/>
                </a:lnTo>
                <a:lnTo>
                  <a:pt x="0" y="359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1028700" y="1924783"/>
            <a:ext cx="6824005" cy="6824005"/>
          </a:xfrm>
          <a:custGeom>
            <a:rect b="b" l="l" r="r" t="t"/>
            <a:pathLst>
              <a:path extrusionOk="0" h="6824005" w="6824005">
                <a:moveTo>
                  <a:pt x="0" y="0"/>
                </a:moveTo>
                <a:lnTo>
                  <a:pt x="6824005" y="0"/>
                </a:lnTo>
                <a:lnTo>
                  <a:pt x="6824005" y="6824006"/>
                </a:lnTo>
                <a:lnTo>
                  <a:pt x="0" y="682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9"/>
          <p:cNvGrpSpPr/>
          <p:nvPr/>
        </p:nvGrpSpPr>
        <p:grpSpPr>
          <a:xfrm>
            <a:off x="17293111" y="565640"/>
            <a:ext cx="397381" cy="121033"/>
            <a:chOff x="63500" y="63500"/>
            <a:chExt cx="397383" cy="121031"/>
          </a:xfrm>
        </p:grpSpPr>
        <p:sp>
          <p:nvSpPr>
            <p:cNvPr id="271" name="Google Shape;271;p9"/>
            <p:cNvSpPr/>
            <p:nvPr/>
          </p:nvSpPr>
          <p:spPr>
            <a:xfrm>
              <a:off x="63500" y="63500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3" y="28956"/>
                  </a:lnTo>
                  <a:lnTo>
                    <a:pt x="397383" y="0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63500" y="155575"/>
              <a:ext cx="397383" cy="28956"/>
            </a:xfrm>
            <a:custGeom>
              <a:rect b="b" l="l" r="r" t="t"/>
              <a:pathLst>
                <a:path extrusionOk="0" h="28956" w="397383">
                  <a:moveTo>
                    <a:pt x="0" y="0"/>
                  </a:moveTo>
                  <a:lnTo>
                    <a:pt x="397383" y="0"/>
                  </a:lnTo>
                  <a:lnTo>
                    <a:pt x="397383" y="28956"/>
                  </a:lnTo>
                  <a:lnTo>
                    <a:pt x="0" y="28956"/>
                  </a:lnTo>
                  <a:close/>
                </a:path>
              </a:pathLst>
            </a:custGeom>
            <a:solidFill>
              <a:srgbClr val="EF3B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9"/>
          <p:cNvSpPr/>
          <p:nvPr/>
        </p:nvSpPr>
        <p:spPr>
          <a:xfrm>
            <a:off x="1488891" y="710936"/>
            <a:ext cx="12096626" cy="7577652"/>
          </a:xfrm>
          <a:custGeom>
            <a:rect b="b" l="l" r="r" t="t"/>
            <a:pathLst>
              <a:path extrusionOk="0" h="7577652" w="12096626">
                <a:moveTo>
                  <a:pt x="0" y="0"/>
                </a:moveTo>
                <a:lnTo>
                  <a:pt x="12096626" y="0"/>
                </a:lnTo>
                <a:lnTo>
                  <a:pt x="12096626" y="7577652"/>
                </a:lnTo>
                <a:lnTo>
                  <a:pt x="0" y="7577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9351002" y="3695700"/>
            <a:ext cx="6277366" cy="2289820"/>
          </a:xfrm>
          <a:custGeom>
            <a:rect b="b" l="l" r="r" t="t"/>
            <a:pathLst>
              <a:path extrusionOk="0" h="2289820" w="6277366">
                <a:moveTo>
                  <a:pt x="0" y="0"/>
                </a:moveTo>
                <a:lnTo>
                  <a:pt x="6277366" y="0"/>
                </a:lnTo>
                <a:lnTo>
                  <a:pt x="6277366" y="2289820"/>
                </a:lnTo>
                <a:lnTo>
                  <a:pt x="0" y="2289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3136058" y="5673757"/>
            <a:ext cx="3080166" cy="1600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6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Melhorias Futuras</a:t>
            </a:r>
            <a:endParaRPr b="1" sz="4560">
              <a:solidFill>
                <a:srgbClr val="EF3B1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8177304" y="1338693"/>
            <a:ext cx="4515983" cy="1172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8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Desenvolver o mecanismo  de incentivo aos feedbacks na aplicação mobile</a:t>
            </a:r>
            <a:endParaRPr/>
          </a:p>
        </p:txBody>
      </p:sp>
      <p:sp>
        <p:nvSpPr>
          <p:cNvPr id="277" name="Google Shape;277;p9"/>
          <p:cNvSpPr txBox="1"/>
          <p:nvPr/>
        </p:nvSpPr>
        <p:spPr>
          <a:xfrm>
            <a:off x="10349639" y="4453292"/>
            <a:ext cx="4257304" cy="77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8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Aprimoramento do modelo de IA atual (92,7%)</a:t>
            </a:r>
            <a:endParaRPr/>
          </a:p>
        </p:txBody>
      </p:sp>
      <p:sp>
        <p:nvSpPr>
          <p:cNvPr id="278" name="Google Shape;278;p9"/>
          <p:cNvSpPr txBox="1"/>
          <p:nvPr/>
        </p:nvSpPr>
        <p:spPr>
          <a:xfrm>
            <a:off x="1011679" y="535734"/>
            <a:ext cx="610362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EF3B1C"/>
                </a:solidFill>
                <a:latin typeface="Poppins"/>
                <a:ea typeface="Poppins"/>
                <a:cs typeface="Poppins"/>
                <a:sym typeface="Poppins"/>
              </a:rPr>
              <a:t>DaVInci</a:t>
            </a:r>
            <a:endParaRPr/>
          </a:p>
        </p:txBody>
      </p:sp>
      <p:sp>
        <p:nvSpPr>
          <p:cNvPr id="279" name="Google Shape;279;p9"/>
          <p:cNvSpPr txBox="1"/>
          <p:nvPr/>
        </p:nvSpPr>
        <p:spPr>
          <a:xfrm>
            <a:off x="17771716" y="8748359"/>
            <a:ext cx="403128" cy="254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9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8237028" y="6598515"/>
            <a:ext cx="6098109" cy="2277186"/>
          </a:xfrm>
          <a:custGeom>
            <a:rect b="b" l="l" r="r" t="t"/>
            <a:pathLst>
              <a:path extrusionOk="0" h="1272626" w="4950609">
                <a:moveTo>
                  <a:pt x="0" y="0"/>
                </a:moveTo>
                <a:lnTo>
                  <a:pt x="4950609" y="0"/>
                </a:lnTo>
                <a:lnTo>
                  <a:pt x="4950609" y="1272626"/>
                </a:lnTo>
                <a:lnTo>
                  <a:pt x="0" y="12726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8914237" y="6978157"/>
            <a:ext cx="4743690" cy="156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8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FFFEFE"/>
                </a:solidFill>
                <a:latin typeface="Poppins"/>
                <a:ea typeface="Poppins"/>
                <a:cs typeface="Poppins"/>
                <a:sym typeface="Poppins"/>
              </a:rPr>
              <a:t>Desenvolver mais um modelo de IA mais aprofundado para obter mais insights nos dashboards (tópicos relevantes)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Debora</dc:creator>
</cp:coreProperties>
</file>