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46" r:id="rId17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A9BF-0BFA-43BA-9075-7BAB5702E502}" type="datetimeFigureOut">
              <a:rPr lang="es-ES" smtClean="0"/>
              <a:t>10/07/2021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32DC-DD99-48F0-B319-0148A69A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7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73E37-AE9E-494D-9281-BF215CF4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274F-A821-429B-9196-B695085ADFE0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74616-88FF-46EB-B4B3-A2A2A9533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EEDEA-3A10-466B-9967-0413C682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73E37-AE9E-494D-9281-BF215CF4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274F-A821-429B-9196-B695085ADFE0}" type="slidenum">
              <a:rPr lang="en-US" altLang="es-ES"/>
              <a:pPr/>
              <a:t>3</a:t>
            </a:fld>
            <a:endParaRPr lang="en-U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74616-88FF-46EB-B4B3-A2A2A9533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EEDEA-3A10-466B-9967-0413C682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426002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73E37-AE9E-494D-9281-BF215CF4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274F-A821-429B-9196-B695085ADFE0}" type="slidenum">
              <a:rPr lang="en-US" altLang="es-ES"/>
              <a:pPr/>
              <a:t>7</a:t>
            </a:fld>
            <a:endParaRPr lang="en-U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74616-88FF-46EB-B4B3-A2A2A9533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EEDEA-3A10-466B-9967-0413C682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273047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88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093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81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365126"/>
            <a:ext cx="7132321" cy="557587"/>
          </a:xfrm>
        </p:spPr>
        <p:txBody>
          <a:bodyPr>
            <a:no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4954992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108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28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1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0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136524"/>
            <a:ext cx="7393132" cy="12226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82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24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8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17-CF9F-4E5E-A9C0-25A32D536801}" type="datetimeFigureOut">
              <a:rPr lang="es-NI" smtClean="0"/>
              <a:t>10/7/2021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0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s-NI" dirty="0">
                <a:solidFill>
                  <a:srgbClr val="000000"/>
                </a:solidFill>
                <a:latin typeface="Times New Roman" panose="02020603050405020304" pitchFamily="18" charset="0"/>
              </a:rPr>
              <a:t>Common Table Expression</a:t>
            </a:r>
            <a:br>
              <a:rPr lang="en-US" altLang="es-NI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s-NI" dirty="0">
                <a:solidFill>
                  <a:srgbClr val="000000"/>
                </a:solidFill>
                <a:latin typeface="Times New Roman" panose="02020603050405020304" pitchFamily="18" charset="0"/>
              </a:rPr>
              <a:t>CTE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/>
              <a:t>Elaborado por Ing. </a:t>
            </a:r>
            <a:r>
              <a:rPr lang="es-NI" dirty="0"/>
              <a:t>Daniel Bojorge</a:t>
            </a:r>
          </a:p>
        </p:txBody>
      </p:sp>
    </p:spTree>
    <p:extLst>
      <p:ext uri="{BB962C8B-B14F-4D97-AF65-F5344CB8AC3E}">
        <p14:creationId xmlns:p14="http://schemas.microsoft.com/office/powerpoint/2010/main" val="85063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53BE-C69C-41F9-AEC0-BA467DC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Tabla Derivada vs </a:t>
            </a:r>
            <a:r>
              <a:rPr lang="es-ES" dirty="0" err="1"/>
              <a:t>CTE’s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689C9-9AED-4B21-A485-72A61A11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4774792"/>
          </a:xfrm>
        </p:spPr>
        <p:txBody>
          <a:bodyPr>
            <a:normAutofit fontScale="92500" lnSpcReduction="10000"/>
          </a:bodyPr>
          <a:lstStyle/>
          <a:p>
            <a:r>
              <a:rPr lang="es-NI" dirty="0"/>
              <a:t>Debido a que define un CTE antes de usarlo, no termina anidando los CTE.</a:t>
            </a:r>
          </a:p>
          <a:p>
            <a:r>
              <a:rPr lang="es-NI" dirty="0"/>
              <a:t>Cada CTE aparece por separado en el código de forma modular.</a:t>
            </a:r>
          </a:p>
          <a:p>
            <a:r>
              <a:rPr lang="es-NI" dirty="0"/>
              <a:t>Este enfoque modular mejora sustancialmente la legibilidad y la capacidad de mantenimiento del código en comparación con el enfoque de tabla derivada anidada.</a:t>
            </a:r>
          </a:p>
          <a:p>
            <a:r>
              <a:rPr lang="es-NI" dirty="0"/>
              <a:t>Técnicamente, no puede anidar CTE, ni puede definir un CTE entre paréntesis de una tabla derivada.</a:t>
            </a:r>
          </a:p>
          <a:p>
            <a:r>
              <a:rPr lang="es-NI" dirty="0"/>
              <a:t>Sin embargo, anidar es una práctica problemática; por lo tanto, considere estas restricciones como ayudas para codificar con claridad en lugar de obstáculos.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92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53BE-C69C-41F9-AEC0-BA467DC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Múltiples Referencias a </a:t>
            </a:r>
            <a:r>
              <a:rPr lang="es-ES" dirty="0" err="1"/>
              <a:t>CTE’s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689C9-9AED-4B21-A485-72A61A11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4774792"/>
          </a:xfrm>
        </p:spPr>
        <p:txBody>
          <a:bodyPr>
            <a:normAutofit/>
          </a:bodyPr>
          <a:lstStyle/>
          <a:p>
            <a:r>
              <a:rPr lang="es-NI" dirty="0"/>
              <a:t>El hecho de que un CTE se defina primero y luego se consulte tiene otra ventaja:</a:t>
            </a:r>
          </a:p>
          <a:p>
            <a:pPr lvl="1"/>
            <a:r>
              <a:rPr lang="es-NI" dirty="0"/>
              <a:t>En cuanto a la cláusula FROM de la consulta externa, el CTE ya existe; por lo tanto, puede hacer referencia a varias instancias del mismo CTE.</a:t>
            </a:r>
          </a:p>
          <a:p>
            <a:r>
              <a:rPr lang="es-NI" dirty="0"/>
              <a:t>Veamos el siguiente ejemplo comparando </a:t>
            </a:r>
            <a:r>
              <a:rPr lang="es-NI" dirty="0" err="1"/>
              <a:t>CTE’s</a:t>
            </a:r>
            <a:r>
              <a:rPr lang="es-NI" dirty="0"/>
              <a:t> con tablas derivadas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65EC20-FEBF-4F32-BB1A-F001116A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2295"/>
            <a:ext cx="4655731" cy="27223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768CFC-C013-4BAE-BDB2-1452A815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880124"/>
            <a:ext cx="4655731" cy="27951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C749B3-84DB-40AA-B9E6-26E10B887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16" y="3609367"/>
            <a:ext cx="4731276" cy="12922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005D76F-1A29-447E-90E8-CA14083447EC}"/>
              </a:ext>
            </a:extLst>
          </p:cNvPr>
          <p:cNvSpPr/>
          <p:nvPr/>
        </p:nvSpPr>
        <p:spPr>
          <a:xfrm>
            <a:off x="1180214" y="1935126"/>
            <a:ext cx="2700670" cy="36150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68D8CF-9272-4C65-B560-0D009E63A3B9}"/>
              </a:ext>
            </a:extLst>
          </p:cNvPr>
          <p:cNvSpPr/>
          <p:nvPr/>
        </p:nvSpPr>
        <p:spPr>
          <a:xfrm>
            <a:off x="886047" y="2770329"/>
            <a:ext cx="2700670" cy="36150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AEE769-D303-4437-8483-D5200B65F9F2}"/>
              </a:ext>
            </a:extLst>
          </p:cNvPr>
          <p:cNvSpPr/>
          <p:nvPr/>
        </p:nvSpPr>
        <p:spPr>
          <a:xfrm>
            <a:off x="785846" y="4677540"/>
            <a:ext cx="2998228" cy="68545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9BBB9E4-3522-44D9-B025-A3681259301C}"/>
              </a:ext>
            </a:extLst>
          </p:cNvPr>
          <p:cNvCxnSpPr/>
          <p:nvPr/>
        </p:nvCxnSpPr>
        <p:spPr>
          <a:xfrm flipH="1">
            <a:off x="1605516" y="5358809"/>
            <a:ext cx="180754" cy="61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9B45024-4FCF-4F9F-AB3E-FAFCB9664808}"/>
              </a:ext>
            </a:extLst>
          </p:cNvPr>
          <p:cNvCxnSpPr/>
          <p:nvPr/>
        </p:nvCxnSpPr>
        <p:spPr>
          <a:xfrm>
            <a:off x="2286000" y="5362998"/>
            <a:ext cx="372140" cy="7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D87A-9163-47B3-BFBD-4D6ABE1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CTE’s</a:t>
            </a:r>
            <a:r>
              <a:rPr lang="es-ES" dirty="0"/>
              <a:t> recursivas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F4F1F-00FE-47D3-869D-2936A30E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Las </a:t>
            </a:r>
            <a:r>
              <a:rPr lang="es-NI" dirty="0" err="1"/>
              <a:t>CTE’s</a:t>
            </a:r>
            <a:r>
              <a:rPr lang="es-NI" dirty="0"/>
              <a:t> son únicos entre las expresiones de tabla porque tienen capacidades recursivas.</a:t>
            </a:r>
          </a:p>
          <a:p>
            <a:r>
              <a:rPr lang="es-NI" dirty="0"/>
              <a:t>Una CTE recursiva se define mediante al menos dos consultas (más son posibles):</a:t>
            </a:r>
          </a:p>
          <a:p>
            <a:pPr lvl="1"/>
            <a:r>
              <a:rPr lang="es-NI" dirty="0"/>
              <a:t>al menos una consulta conocida como ancla miembro y </a:t>
            </a:r>
          </a:p>
          <a:p>
            <a:pPr lvl="1"/>
            <a:r>
              <a:rPr lang="es-NI" dirty="0"/>
              <a:t>al menos una consulta conocida como miembro recursivo</a:t>
            </a:r>
          </a:p>
          <a:p>
            <a:r>
              <a:rPr lang="es-NI" dirty="0"/>
              <a:t>La forma general de una CTE recursiva básica tiene el siguiente aspecto.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EF94A7-0643-49B3-B743-917963E8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784" y="3862904"/>
            <a:ext cx="4213509" cy="252138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565C208-5C3B-41BD-921C-CDC0E095A498}"/>
              </a:ext>
            </a:extLst>
          </p:cNvPr>
          <p:cNvSpPr txBox="1">
            <a:spLocks/>
          </p:cNvSpPr>
          <p:nvPr/>
        </p:nvSpPr>
        <p:spPr>
          <a:xfrm>
            <a:off x="628650" y="1221971"/>
            <a:ext cx="7886700" cy="495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NI" dirty="0"/>
              <a:t>El miembro de anclaje es una consulta que devuelve una tabla de resultados relacionales válida</a:t>
            </a:r>
          </a:p>
          <a:p>
            <a:r>
              <a:rPr lang="es-NI" dirty="0"/>
              <a:t>Como una consulta que se usa para definir una expresión de tabla no recursiva.</a:t>
            </a:r>
          </a:p>
          <a:p>
            <a:r>
              <a:rPr lang="es-NI" dirty="0"/>
              <a:t>La consulta del miembro de ancla se invoca solo una vez.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7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D87A-9163-47B3-BFBD-4D6ABE1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CTE’s</a:t>
            </a:r>
            <a:r>
              <a:rPr lang="es-ES" dirty="0"/>
              <a:t> recursivas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F4F1F-00FE-47D3-869D-2936A30E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Las </a:t>
            </a:r>
            <a:r>
              <a:rPr lang="es-NI" dirty="0" err="1"/>
              <a:t>CTE’s</a:t>
            </a:r>
            <a:r>
              <a:rPr lang="es-NI" dirty="0"/>
              <a:t> son únicos entre las expresiones de tabla porque tienen capacidades recursivas.</a:t>
            </a:r>
          </a:p>
          <a:p>
            <a:r>
              <a:rPr lang="es-NI" dirty="0"/>
              <a:t>Una CTE recursiva se define mediante al menos dos consultas (más son posibles):</a:t>
            </a:r>
          </a:p>
          <a:p>
            <a:pPr lvl="1"/>
            <a:r>
              <a:rPr lang="es-NI" dirty="0"/>
              <a:t>al menos una consulta conocida como ancla miembro y </a:t>
            </a:r>
          </a:p>
          <a:p>
            <a:pPr lvl="1"/>
            <a:r>
              <a:rPr lang="es-NI" dirty="0"/>
              <a:t>al menos una consulta conocida como miembro recursivo</a:t>
            </a:r>
          </a:p>
          <a:p>
            <a:r>
              <a:rPr lang="es-NI" dirty="0"/>
              <a:t>La forma general de una CTE recursiva básica tiene el siguiente aspecto.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EF94A7-0643-49B3-B743-917963E8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784" y="3862904"/>
            <a:ext cx="4213509" cy="25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D87A-9163-47B3-BFBD-4D6ABE1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CTE’s</a:t>
            </a:r>
            <a:r>
              <a:rPr lang="es-ES" dirty="0"/>
              <a:t> recursivas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F4F1F-00FE-47D3-869D-2936A30E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NI" dirty="0"/>
              <a:t>El miembro recursivo es una consulta que tiene una referencia al nombre de CTE.</a:t>
            </a:r>
          </a:p>
          <a:p>
            <a:r>
              <a:rPr lang="es-NI" dirty="0"/>
              <a:t>La referencia al nombre CTE representa lo que es lógicamente el conjunto de resultados anterior en una secuencia de ejecuciones.</a:t>
            </a:r>
          </a:p>
          <a:p>
            <a:r>
              <a:rPr lang="es-NI" dirty="0"/>
              <a:t>La primera vez que se invoca el miembro recursivo, el conjunto de resultados anterior representa lo que devolvió el miembro ancla.</a:t>
            </a:r>
          </a:p>
          <a:p>
            <a:r>
              <a:rPr lang="es-NI" dirty="0"/>
              <a:t>En cada invocación posterior del miembro recursivo, la referencia al nombre CTE representa el conjunto de resultados devuelto por la invocación anterior del miembro recursivo.</a:t>
            </a:r>
          </a:p>
          <a:p>
            <a:r>
              <a:rPr lang="es-NI" dirty="0"/>
              <a:t>El miembro recursivo no tiene una verificación de terminación de recursión explícita; la verificación de terminación es implícita.</a:t>
            </a:r>
          </a:p>
          <a:p>
            <a:r>
              <a:rPr lang="es-NI" dirty="0"/>
              <a:t>El miembro recursivo se invoca repetidamente hasta que devuelve un conjunto vacío o supera algún límite</a:t>
            </a:r>
          </a:p>
          <a:p>
            <a:r>
              <a:rPr lang="es-NI" dirty="0"/>
              <a:t>Ambas consultas deben ser compatibles en términos de la cantidad de columnas que devuelven y los tipos de datos de las columnas correspondientes.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D87A-9163-47B3-BFBD-4D6ABE1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CTE’s</a:t>
            </a:r>
            <a:r>
              <a:rPr lang="es-ES" dirty="0"/>
              <a:t> recursivas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F4F1F-00FE-47D3-869D-2936A3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2403731"/>
          </a:xfrm>
        </p:spPr>
        <p:txBody>
          <a:bodyPr>
            <a:normAutofit/>
          </a:bodyPr>
          <a:lstStyle/>
          <a:p>
            <a:r>
              <a:rPr lang="es-NI" dirty="0"/>
              <a:t>Se explican mejor con un ejemplo. El siguiente código demuestra cómo usar un CTE recursiva para devolver información sobre un empleado (Don Funk, ID de empleado 2) y todos los subordinados del empleado en todos los niveles (directo o indirecto).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AD00FF-5E0F-43E4-86C2-54511E6C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6" y="1026938"/>
            <a:ext cx="5328920" cy="34995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7BFA32-1861-4511-9FB3-E95B8788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14" y="3295664"/>
            <a:ext cx="4286030" cy="25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E62F-F950-462E-8B19-1FBAE568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Muchas 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B559E-A2D5-4412-B01F-66DAAF54F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FE689-086F-47EF-8B2B-A8E3D74EC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>
                <a:solidFill>
                  <a:srgbClr val="000000"/>
                </a:solidFill>
              </a:rPr>
              <a:t>CTE</a:t>
            </a:r>
            <a:endParaRPr lang="en-US" altLang="es-E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DFB768-02FA-40E8-9826-3C394226B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NI" dirty="0"/>
              <a:t>Son una variación sintáctica de la subconsulta simple</a:t>
            </a:r>
          </a:p>
          <a:p>
            <a:r>
              <a:rPr lang="es-NI" dirty="0"/>
              <a:t>Similar a una vista, que define la subconsulta al comienzo de la consulta usando el comando WITH. </a:t>
            </a:r>
          </a:p>
          <a:p>
            <a:r>
              <a:rPr lang="es-NI" dirty="0"/>
              <a:t>Las CTE pueden, luego, ser accedidas múltiples veces dentro de la consulta principal como si fuera un vista o tabla derivada</a:t>
            </a:r>
          </a:p>
          <a:p>
            <a:r>
              <a:rPr lang="es-NI" altLang="es-ES" dirty="0">
                <a:solidFill>
                  <a:srgbClr val="000000"/>
                </a:solidFill>
              </a:rPr>
              <a:t>Las expresiones de tabla comunes (CTE) son otra forma estándar de expresión de tabla muy similar a las tablas derivadas, pero con un par de ventajas importantes.</a:t>
            </a:r>
          </a:p>
          <a:p>
            <a:r>
              <a:rPr lang="es-NI" altLang="es-ES" dirty="0">
                <a:solidFill>
                  <a:srgbClr val="000000"/>
                </a:solidFill>
              </a:rPr>
              <a:t>Los CTE se definen mediante el uso de una declaración WITH y tienen la siguiente forma general</a:t>
            </a:r>
            <a:endParaRPr lang="en-US" altLang="es-ES" dirty="0">
              <a:solidFill>
                <a:srgbClr val="00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28A96CC-EF46-4074-B470-7492BAEC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22" y="1549812"/>
            <a:ext cx="5266779" cy="2405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FE689-086F-47EF-8B2B-A8E3D74EC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>
                <a:solidFill>
                  <a:srgbClr val="000000"/>
                </a:solidFill>
              </a:rPr>
              <a:t>CTE</a:t>
            </a:r>
            <a:endParaRPr lang="en-US" altLang="es-E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DFB768-02FA-40E8-9826-3C394226B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NI" dirty="0"/>
              <a:t>La consulta interna que define el CTE debe seguir todos los requisitos mencionados anteriormente para ser válida para definir una expresión de tabla. </a:t>
            </a:r>
          </a:p>
          <a:p>
            <a:r>
              <a:rPr lang="es-NI" dirty="0"/>
              <a:t>Como ejemplo simple, el siguiente código define un CTE llamado </a:t>
            </a:r>
            <a:r>
              <a:rPr lang="es-NI" dirty="0" err="1"/>
              <a:t>USACusts</a:t>
            </a:r>
            <a:r>
              <a:rPr lang="es-NI" dirty="0"/>
              <a:t> basado en una consulta que devuelve todos los clientes de los Estados Unidos, y la consulta externa selecciona todos filas del CTE</a:t>
            </a:r>
            <a:endParaRPr lang="en-US" altLang="es-ES" dirty="0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45DDAF-BFE9-4724-836F-D66D61AA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77" y="535728"/>
            <a:ext cx="3856539" cy="32737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4E9E89-1BA5-402C-AE79-41D511F8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662" y="535728"/>
            <a:ext cx="2898745" cy="43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8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9E7C3-919A-46DA-B54D-18AB67D4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Asignación de alias de columna en CTE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A714C-DF56-41B3-98C6-C17B0D99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Los CTE también admiten dos formas de alias de columna: </a:t>
            </a:r>
          </a:p>
          <a:p>
            <a:pPr lvl="1"/>
            <a:r>
              <a:rPr lang="es-NI" dirty="0"/>
              <a:t>en línea </a:t>
            </a:r>
          </a:p>
          <a:p>
            <a:pPr lvl="1"/>
            <a:r>
              <a:rPr lang="es-NI" dirty="0"/>
              <a:t>externo.</a:t>
            </a:r>
          </a:p>
          <a:p>
            <a:r>
              <a:rPr lang="es-NI" dirty="0"/>
              <a:t> Para el formulario en línea, especifique</a:t>
            </a:r>
          </a:p>
          <a:p>
            <a:pPr lvl="1"/>
            <a:r>
              <a:rPr lang="es-NI" dirty="0"/>
              <a:t>&lt;expresión&gt; AS &lt;</a:t>
            </a:r>
            <a:r>
              <a:rPr lang="es-NI" dirty="0" err="1"/>
              <a:t>alias_columna</a:t>
            </a:r>
            <a:r>
              <a:rPr lang="es-NI" dirty="0"/>
              <a:t>&gt;</a:t>
            </a:r>
          </a:p>
          <a:p>
            <a:r>
              <a:rPr lang="es-NI" dirty="0"/>
              <a:t>para el formulario externo, especifique la lista de columnas de destino entre paréntesis inmediatamente después del nombre CTE.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07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0A520F-BBCC-4B52-873F-259F1F76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2" y="874049"/>
            <a:ext cx="5446048" cy="2347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0FF436-50DE-44AE-AB54-4B16FE1E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42" y="3429000"/>
            <a:ext cx="4489389" cy="20269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84F6606-11CF-4CFE-A0A9-B1B5F4C7BE3A}"/>
              </a:ext>
            </a:extLst>
          </p:cNvPr>
          <p:cNvSpPr/>
          <p:nvPr/>
        </p:nvSpPr>
        <p:spPr>
          <a:xfrm>
            <a:off x="2711302" y="1701209"/>
            <a:ext cx="1201140" cy="3934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5A9AFD5-C9BB-46EE-BAB4-246851A8AA85}"/>
              </a:ext>
            </a:extLst>
          </p:cNvPr>
          <p:cNvCxnSpPr/>
          <p:nvPr/>
        </p:nvCxnSpPr>
        <p:spPr>
          <a:xfrm flipH="1">
            <a:off x="1871330" y="2094614"/>
            <a:ext cx="988828" cy="31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90E7078-4F2E-4EA3-A635-3B8737364574}"/>
              </a:ext>
            </a:extLst>
          </p:cNvPr>
          <p:cNvCxnSpPr/>
          <p:nvPr/>
        </p:nvCxnSpPr>
        <p:spPr>
          <a:xfrm>
            <a:off x="1871330" y="2583712"/>
            <a:ext cx="2700670" cy="95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2414-FA79-4CAD-9FC7-C7440340EE2A}"/>
              </a:ext>
            </a:extLst>
          </p:cNvPr>
          <p:cNvSpPr/>
          <p:nvPr/>
        </p:nvSpPr>
        <p:spPr>
          <a:xfrm>
            <a:off x="648585" y="1030277"/>
            <a:ext cx="7389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C(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), 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Orders</a:t>
            </a:r>
          </a:p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numcusts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C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GROUP BY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orderyear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A05F7E-097B-4BAB-8FAE-D39FC9B4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47" y="3429000"/>
            <a:ext cx="3548410" cy="155163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22641EE-1B09-4440-ADD7-35DCEB5167DE}"/>
              </a:ext>
            </a:extLst>
          </p:cNvPr>
          <p:cNvSpPr/>
          <p:nvPr/>
        </p:nvSpPr>
        <p:spPr>
          <a:xfrm>
            <a:off x="1626781" y="1030277"/>
            <a:ext cx="1201140" cy="3934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B3FCB2-DDB0-499A-8FE0-28B5FB9AC28A}"/>
              </a:ext>
            </a:extLst>
          </p:cNvPr>
          <p:cNvCxnSpPr>
            <a:cxnSpLocks/>
          </p:cNvCxnSpPr>
          <p:nvPr/>
        </p:nvCxnSpPr>
        <p:spPr>
          <a:xfrm>
            <a:off x="1775637" y="1423682"/>
            <a:ext cx="419986" cy="104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F0524E7-5EC0-46FE-B0E1-F94D7E2F328A}"/>
              </a:ext>
            </a:extLst>
          </p:cNvPr>
          <p:cNvCxnSpPr>
            <a:cxnSpLocks/>
          </p:cNvCxnSpPr>
          <p:nvPr/>
        </p:nvCxnSpPr>
        <p:spPr>
          <a:xfrm>
            <a:off x="1871330" y="2775076"/>
            <a:ext cx="648586" cy="25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3013DBC-54CC-4C19-A305-3E3E9F66AD3E}"/>
              </a:ext>
            </a:extLst>
          </p:cNvPr>
          <p:cNvCxnSpPr>
            <a:cxnSpLocks/>
          </p:cNvCxnSpPr>
          <p:nvPr/>
        </p:nvCxnSpPr>
        <p:spPr>
          <a:xfrm>
            <a:off x="2503628" y="2692674"/>
            <a:ext cx="2298919" cy="82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2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FE689-086F-47EF-8B2B-A8E3D74EC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>
                <a:solidFill>
                  <a:srgbClr val="000000"/>
                </a:solidFill>
              </a:rPr>
              <a:t>Argumentos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en</a:t>
            </a:r>
            <a:r>
              <a:rPr lang="en-US" altLang="es-ES" dirty="0">
                <a:solidFill>
                  <a:srgbClr val="000000"/>
                </a:solidFill>
              </a:rPr>
              <a:t> las CTE’s</a:t>
            </a:r>
            <a:endParaRPr lang="en-US" altLang="es-E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DFB768-02FA-40E8-9826-3C394226B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1"/>
            <a:ext cx="7886700" cy="1765778"/>
          </a:xfrm>
        </p:spPr>
        <p:txBody>
          <a:bodyPr>
            <a:normAutofit/>
          </a:bodyPr>
          <a:lstStyle/>
          <a:p>
            <a:r>
              <a:rPr lang="es-NI" dirty="0"/>
              <a:t>Al igual que con las tablas derivadas, también puede usar argumentos en la consulta que se usa para definir un CTE.</a:t>
            </a:r>
          </a:p>
          <a:p>
            <a:r>
              <a:rPr lang="es-NI" dirty="0"/>
              <a:t>Aquí hay un ejemplo.</a:t>
            </a:r>
            <a:endParaRPr lang="en-US" altLang="es-ES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B542D3-0645-4B8C-983F-2BB1201C6925}"/>
              </a:ext>
            </a:extLst>
          </p:cNvPr>
          <p:cNvSpPr/>
          <p:nvPr/>
        </p:nvSpPr>
        <p:spPr>
          <a:xfrm>
            <a:off x="265815" y="2900502"/>
            <a:ext cx="76554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DECLARE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s-ES" dirty="0" err="1">
                <a:solidFill>
                  <a:srgbClr val="E06C75"/>
                </a:solidFill>
                <a:latin typeface="Consolas" panose="020B0609020204030204" pitchFamily="49" charset="0"/>
              </a:rPr>
              <a:t>empid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NCHAR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s-ES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'TORTU'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WITH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C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endParaRPr lang="es-E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56B6C2"/>
                </a:solidFill>
                <a:latin typeface="Consolas" panose="020B0609020204030204" pitchFamily="49" charset="0"/>
              </a:rPr>
              <a:t>YEAR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orderdate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orderyear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CustomerID</a:t>
            </a:r>
            <a:endParaRPr lang="es-E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Orders</a:t>
            </a:r>
            <a:endParaRPr lang="es-E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WHERE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CustomerID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E06C75"/>
                </a:solidFill>
                <a:latin typeface="Consolas" panose="020B0609020204030204" pitchFamily="49" charset="0"/>
              </a:rPr>
              <a:t>@</a:t>
            </a:r>
            <a:r>
              <a:rPr lang="es-ES" dirty="0" err="1">
                <a:solidFill>
                  <a:srgbClr val="E06C75"/>
                </a:solidFill>
                <a:latin typeface="Consolas" panose="020B0609020204030204" pitchFamily="49" charset="0"/>
              </a:rPr>
              <a:t>empid</a:t>
            </a:r>
            <a:endParaRPr lang="es-E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SELECT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orderyear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56B6C2"/>
                </a:solidFill>
                <a:latin typeface="Consolas" panose="020B0609020204030204" pitchFamily="49" charset="0"/>
              </a:rPr>
              <a:t>COUNT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DISTINCT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CustomerID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AS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numcusts</a:t>
            </a:r>
            <a:endParaRPr lang="es-E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C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GROUP BY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ABB2BF"/>
                </a:solidFill>
                <a:latin typeface="Consolas" panose="020B0609020204030204" pitchFamily="49" charset="0"/>
              </a:rPr>
              <a:t>orderyear</a:t>
            </a:r>
            <a:r>
              <a:rPr lang="es-E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s-E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FEAC6B-F653-4C02-8ABE-16B2F4D4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81" y="2132113"/>
            <a:ext cx="3675841" cy="15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2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FAA3-22F5-42A7-8591-DD939240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Múltiples </a:t>
            </a:r>
            <a:r>
              <a:rPr lang="es-ES" dirty="0" err="1"/>
              <a:t>CTE’s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DDD66-B574-4325-8523-459A8AF9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NI" dirty="0"/>
              <a:t>A primera vista, la diferencia entre tablas derivadas y CTE puede parecer meramente semántica.</a:t>
            </a:r>
          </a:p>
          <a:p>
            <a:r>
              <a:rPr lang="es-NI" dirty="0"/>
              <a:t>Sin embargo, el hecho de que primero defina un CTE y luego lo use le brinda varias ventajas importantes sobre tablas derivadas.</a:t>
            </a:r>
          </a:p>
          <a:p>
            <a:r>
              <a:rPr lang="es-NI" dirty="0"/>
              <a:t>Una de esas ventajas es que si necesita referirse a un CTE de otro, no termine por anidarlos como lo hace con las tablas derivadas.</a:t>
            </a:r>
          </a:p>
          <a:p>
            <a:r>
              <a:rPr lang="es-NI" dirty="0"/>
              <a:t>En su lugar, simplemente define múltiples CTE separados por comas bajo la misma instrucción WITH.</a:t>
            </a:r>
          </a:p>
          <a:p>
            <a:r>
              <a:rPr lang="es-NI" dirty="0"/>
              <a:t>Cada CTE puede referirse a todos los previamente definidos</a:t>
            </a:r>
          </a:p>
          <a:p>
            <a:r>
              <a:rPr lang="es-NI" dirty="0"/>
              <a:t>Los CTE y la consulta externa pueden hacer referencia a todos los CTE.</a:t>
            </a:r>
          </a:p>
          <a:p>
            <a:r>
              <a:rPr lang="es-NI" dirty="0"/>
              <a:t>Por ejemplo, veamos el siguiente ejemplo elaborado con tabla derivada y con múltiple </a:t>
            </a:r>
            <a:r>
              <a:rPr lang="es-NI" dirty="0" err="1"/>
              <a:t>CTE’s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119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953BE-C69C-41F9-AEC0-BA467DC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Tabla Derivada vs </a:t>
            </a:r>
            <a:r>
              <a:rPr lang="es-ES" dirty="0" err="1"/>
              <a:t>CTE’s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689C9-9AED-4B21-A485-72A61A11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1255415"/>
          </a:xfrm>
        </p:spPr>
        <p:txBody>
          <a:bodyPr/>
          <a:lstStyle/>
          <a:p>
            <a:r>
              <a:rPr lang="es-NI" dirty="0"/>
              <a:t>Devolver los años de pedido y el número de clientes manejados en cada año, solo por años en los que se manejaron más de 70 clientes.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A0D3E3-E873-4B1D-AF32-8D7C46BC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5" y="2581169"/>
            <a:ext cx="4943272" cy="16506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6C5CC1-8E55-486E-9618-D6FDA09C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5" y="4335095"/>
            <a:ext cx="4943272" cy="2522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6AE428-D8AB-4379-B394-19282EC4C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737" y="3662454"/>
            <a:ext cx="3761298" cy="13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</TotalTime>
  <Words>947</Words>
  <Application>Microsoft Office PowerPoint</Application>
  <PresentationFormat>Presentación en pantalla (4:3)</PresentationFormat>
  <Paragraphs>88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de Office</vt:lpstr>
      <vt:lpstr>Common Table Expression CTE</vt:lpstr>
      <vt:lpstr>CTE</vt:lpstr>
      <vt:lpstr>CTE</vt:lpstr>
      <vt:lpstr>Asignación de alias de columna en CTE</vt:lpstr>
      <vt:lpstr>Presentación de PowerPoint</vt:lpstr>
      <vt:lpstr>Presentación de PowerPoint</vt:lpstr>
      <vt:lpstr>Argumentos en las CTE’s</vt:lpstr>
      <vt:lpstr>Definiendo Múltiples CTE’s</vt:lpstr>
      <vt:lpstr>Ejemplo Tabla Derivada vs CTE’s</vt:lpstr>
      <vt:lpstr>Ejemplo Tabla Derivada vs CTE’s</vt:lpstr>
      <vt:lpstr>Múltiples Referencias a CTE’s</vt:lpstr>
      <vt:lpstr>CTE’s recursivas</vt:lpstr>
      <vt:lpstr>CTE’s recursivas</vt:lpstr>
      <vt:lpstr>CTE’s recursivas</vt:lpstr>
      <vt:lpstr>CTE’s recursivas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Daniel Ernesto  Bojorge Boniche</cp:lastModifiedBy>
  <cp:revision>175</cp:revision>
  <dcterms:created xsi:type="dcterms:W3CDTF">2020-06-09T21:06:55Z</dcterms:created>
  <dcterms:modified xsi:type="dcterms:W3CDTF">2021-07-11T05:48:11Z</dcterms:modified>
</cp:coreProperties>
</file>