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93" r:id="rId10"/>
    <p:sldId id="296" r:id="rId11"/>
    <p:sldId id="288" r:id="rId12"/>
    <p:sldId id="297" r:id="rId13"/>
    <p:sldId id="298" r:id="rId14"/>
    <p:sldId id="299" r:id="rId15"/>
    <p:sldId id="300" r:id="rId16"/>
    <p:sldId id="292" r:id="rId17"/>
    <p:sldId id="301" r:id="rId18"/>
    <p:sldId id="302" r:id="rId19"/>
    <p:sldId id="303" r:id="rId20"/>
    <p:sldId id="283" r:id="rId21"/>
    <p:sldId id="285" r:id="rId22"/>
    <p:sldId id="286" r:id="rId23"/>
    <p:sldId id="284" r:id="rId24"/>
    <p:sldId id="304" r:id="rId25"/>
    <p:sldId id="295" r:id="rId26"/>
    <p:sldId id="287" r:id="rId27"/>
    <p:sldId id="294" r:id="rId28"/>
  </p:sldIdLst>
  <p:sldSz cx="9144000" cy="6858000" type="screen4x3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C81F-C10C-4DCC-8C44-6F1147E4C877}" type="datetimeFigureOut">
              <a:rPr lang="es-ES" smtClean="0"/>
              <a:t>05/06/2021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D00B9-58BA-4389-97C7-963220783C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9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08FF4B-A4B2-4F6C-BA90-38B78830D06D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FDCE6C35-3FB4-46DC-834A-C12E90E03AB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0C03B41-9FBD-49CD-BD65-53920D62F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0B19704-E327-416B-B8E7-61DBD4557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14EDE5-487E-4F07-B7DE-9A94015525CB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4A90D92F-A1D2-464E-B76A-A6DBC062A56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C73E3FFA-1240-4A25-A018-FB4585C5D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999493B-4FC0-4428-A201-786B3EEC7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6DE328-A639-428D-9A59-C27CCAD79B4B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7CCF6537-86DA-461F-AE6A-65D84A538A0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9B05A74F-AB3F-486C-83A4-8C6CCDDA4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E79FC91-15DF-4DA0-8CE9-57007C5C5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CB156D-FE49-4079-B364-C5DB05618130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4C4E087D-DE38-46B6-849E-332E874B8FB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EECCC8BE-B850-48B5-BA15-DD03DE1E6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EE9F688-0989-4E6D-93D9-E18C7FD13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A6DEB7-0B16-488D-B703-179E42470CF5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6797A1DF-0FF0-423B-A30B-2B1C436A2EE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86C14524-953A-4465-AA53-D261D9396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21E0C26-7E3E-4786-92C5-CD55FE10E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046FD8-9EC4-40ED-93A4-8A8B22C81F2C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79313A80-0654-4B82-AC57-A819795B76A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70881B3A-8E19-4F23-A7FB-DBBC1CB3F7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12D5F7B-66E2-42BC-8032-13C0E4C35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F55E82-9D76-43DD-80AD-3267D2C45339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F573B520-480B-42BE-AFB3-B13F91C3F33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15F8DBC6-7C15-47B3-9DA6-FFBF04B6D9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91DBC8E-091D-45CD-98D5-2AA800B43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32CA59-745C-4244-A7ED-0CF25582C825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A54ACFF6-7000-4168-8D58-C545413F170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91577654-34A6-4025-9247-3D1CB5BE02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C83F497-5B1E-4ECC-ADF6-2EC1D5BF5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920FCF-A38D-470F-9ADD-F66337900204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B1E8CF1B-61E5-43D8-95DD-D40363403D1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E6A88AC-F921-435F-993C-4DA761962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A52839A-41A8-494E-B81A-71A76ED27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FEA434-C9A1-43C4-A6BC-2ED1AC4E2407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4B6F5384-3D2A-44A1-AABE-5AF6DA9FD56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9C6E498-5A4D-4031-AD2A-BE8AD58D6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6691F80B-530C-4F31-8A4E-9FA790F32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F5A511-832D-4BC8-AE3A-223CD57BC4F6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FA3CE0EE-58AE-42A8-B831-F8A1DB90B82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295D9544-4045-48C6-A612-02D07B291D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1008023-4173-4407-AF04-6B2F38310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7385AB-1FD4-40B0-BAE8-84723A90524D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827AE957-10BB-46D1-89A6-FC6C8CFD57E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682" name="Rectangle 1026">
            <a:extLst>
              <a:ext uri="{FF2B5EF4-FFF2-40B4-BE49-F238E27FC236}">
                <a16:creationId xmlns:a16="http://schemas.microsoft.com/office/drawing/2014/main" id="{FE132E6C-F6F6-4E99-B715-B8A9619EB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1027">
            <a:extLst>
              <a:ext uri="{FF2B5EF4-FFF2-40B4-BE49-F238E27FC236}">
                <a16:creationId xmlns:a16="http://schemas.microsoft.com/office/drawing/2014/main" id="{4E97ECD5-8AC5-4ACE-A6C4-A5448A288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520F2F-DD65-4C2F-89DA-A596B5FF258B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ED902177-E800-4061-8B31-701CEBFBB5B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D4F679B9-0763-45C6-B262-C8899A99B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570D4FC-F437-4BBA-8CE9-AB7B8E353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35784C-2F5D-4D28-BC15-8F5D29C61E4A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36AB3726-6E22-46A0-B5ED-2D25FBF26BF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64BB81F7-E9A7-4CB8-84D3-014C23F14E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21764D5-E1F1-4340-8A69-976FE3178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8E6DD9-C646-468C-BD74-8E0D58F25598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DB9304D1-2D8C-4D60-B258-5380BDEA6E1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C6AFED43-96F6-4994-9875-A8F0C7FDA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872A594-96D7-427C-B36F-CF51692ED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DEDA02-5D47-4A9D-97B3-FDB8A5E48AF2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E840BA7A-5C78-4AE2-8654-9D7DDF1C3A8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4754" name="Rectangle 1026">
            <a:extLst>
              <a:ext uri="{FF2B5EF4-FFF2-40B4-BE49-F238E27FC236}">
                <a16:creationId xmlns:a16="http://schemas.microsoft.com/office/drawing/2014/main" id="{B71B1395-BFF6-44A6-AB8F-DA04AA393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1027">
            <a:extLst>
              <a:ext uri="{FF2B5EF4-FFF2-40B4-BE49-F238E27FC236}">
                <a16:creationId xmlns:a16="http://schemas.microsoft.com/office/drawing/2014/main" id="{D0CAED70-E4F4-4B96-8144-300BD8426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10DB43-F63D-4AC2-A86D-5BE803D64F69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3C771784-6D63-4AB4-8682-381EAC56B12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02E397E-91EB-4597-A359-BB22C01C0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9B9C87D-86CA-45E6-A1AB-5596FB733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96EC31-1166-4C44-AE22-46A838FC194D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D7E82C34-EF92-4424-866D-0175CBC2410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5F09632-6FE5-4418-87E7-EA53BC6DE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36E8AA8-E625-440F-9C3B-7074E8E2A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3A53EB-2438-4862-8808-10AB58D361E3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5FCB10F9-79CB-4B9C-A4FC-2654F30CDDF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BF453BA-327B-43C3-A475-57D8C18FB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F371454-95E5-4451-BFF0-4BF943607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F2E6E1-0AA9-44A2-93CA-E38C96023410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fld id="{45893477-C820-4452-8820-B52372D2F6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D7C36A69-0238-4F12-98B2-8212666DE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38E601B-5522-466F-BAD5-911435FD1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88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4093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8185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- Deta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7849" y="237048"/>
            <a:ext cx="8714631" cy="527656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7F01-DA1F-4AF0-B297-821B7D699DF8}" type="datetimeFigureOut">
              <a:rPr lang="es-NI" smtClean="0"/>
              <a:pPr/>
              <a:t>5/6/2021</a:t>
            </a:fld>
            <a:endParaRPr lang="es-NI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9B19-892C-4298-BFB5-F9F2B413A963}" type="slidenum">
              <a:rPr lang="es-NI" smtClean="0"/>
              <a:pPr/>
              <a:t>‹Nº›</a:t>
            </a:fld>
            <a:endParaRPr lang="es-NI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256584"/>
          </a:xfrm>
        </p:spPr>
        <p:txBody>
          <a:bodyPr anchor="t"/>
          <a:lstStyle>
            <a:lvl1pPr algn="l">
              <a:defRPr sz="22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5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1087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128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7137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9703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5820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244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16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748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F917-CF9F-4E5E-A9C0-25A32D536801}" type="datetimeFigureOut">
              <a:rPr lang="es-NI" smtClean="0"/>
              <a:t>5/6/2021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00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user/danielernestobojorgesequeira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Ing. Daniel Bojorge Sequeira</a:t>
            </a:r>
            <a:endParaRPr lang="es-NI" dirty="0"/>
          </a:p>
        </p:txBody>
      </p:sp>
      <p:sp>
        <p:nvSpPr>
          <p:cNvPr id="17" name="16 Marcador de contenido"/>
          <p:cNvSpPr>
            <a:spLocks noGrp="1"/>
          </p:cNvSpPr>
          <p:nvPr>
            <p:ph idx="1"/>
          </p:nvPr>
        </p:nvSpPr>
        <p:spPr>
          <a:xfrm>
            <a:off x="755576" y="980728"/>
            <a:ext cx="7848872" cy="554461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Ingeniero en Computación</a:t>
            </a:r>
          </a:p>
          <a:p>
            <a:pPr lvl="1"/>
            <a:r>
              <a:rPr lang="es-ES" dirty="0"/>
              <a:t>Universidad Nacional de Ingeniería</a:t>
            </a:r>
          </a:p>
          <a:p>
            <a:r>
              <a:rPr lang="es-ES" dirty="0" err="1"/>
              <a:t>PostGrado</a:t>
            </a:r>
            <a:r>
              <a:rPr lang="es-ES" dirty="0"/>
              <a:t> Gerencia Tecnológica</a:t>
            </a:r>
          </a:p>
          <a:p>
            <a:pPr lvl="1"/>
            <a:r>
              <a:rPr lang="es-ES" dirty="0"/>
              <a:t>Universidad Nacional de Ingeniería</a:t>
            </a:r>
          </a:p>
          <a:p>
            <a:r>
              <a:rPr lang="es-ES" dirty="0" err="1"/>
              <a:t>PostGrado</a:t>
            </a:r>
            <a:r>
              <a:rPr lang="es-ES" dirty="0"/>
              <a:t> Informática y Computación</a:t>
            </a:r>
          </a:p>
          <a:p>
            <a:pPr lvl="1"/>
            <a:r>
              <a:rPr lang="es-ES" dirty="0"/>
              <a:t>Universidad Nacional de Ingeniería</a:t>
            </a:r>
          </a:p>
          <a:p>
            <a:r>
              <a:rPr lang="es-ES" dirty="0" err="1"/>
              <a:t>PostGrado</a:t>
            </a:r>
            <a:r>
              <a:rPr lang="es-ES" dirty="0"/>
              <a:t> Experto DBA</a:t>
            </a:r>
          </a:p>
          <a:p>
            <a:pPr lvl="1"/>
            <a:r>
              <a:rPr lang="es-ES" dirty="0"/>
              <a:t>Universidad Nacional de Ingeniería</a:t>
            </a:r>
          </a:p>
          <a:p>
            <a:r>
              <a:rPr lang="es-ES" dirty="0"/>
              <a:t>Maestría (i) Redes de Computadoras</a:t>
            </a:r>
          </a:p>
          <a:p>
            <a:pPr lvl="1"/>
            <a:r>
              <a:rPr lang="es-ES" dirty="0"/>
              <a:t>Universidad Nacional de Ingeniería</a:t>
            </a:r>
          </a:p>
          <a:p>
            <a:r>
              <a:rPr lang="es-ES" dirty="0"/>
              <a:t>Instructor en Udemy </a:t>
            </a:r>
            <a:r>
              <a:rPr lang="es-ES" dirty="0">
                <a:hlinkClick r:id="rId2"/>
              </a:rPr>
              <a:t>https://www.udemy.com/user/danielernestobojorgesequeira/</a:t>
            </a:r>
            <a:r>
              <a:rPr lang="es-ES" dirty="0"/>
              <a:t> </a:t>
            </a:r>
          </a:p>
          <a:p>
            <a:r>
              <a:rPr lang="es-ES" dirty="0"/>
              <a:t>Otros Conocimientos:</a:t>
            </a:r>
          </a:p>
          <a:p>
            <a:pPr lvl="1"/>
            <a:r>
              <a:rPr lang="es-ES" dirty="0"/>
              <a:t>Bases de Datos:</a:t>
            </a:r>
          </a:p>
          <a:p>
            <a:pPr lvl="2"/>
            <a:r>
              <a:rPr lang="es-ES" dirty="0" err="1"/>
              <a:t>PostgresSQL</a:t>
            </a:r>
            <a:r>
              <a:rPr lang="es-ES" dirty="0"/>
              <a:t>, SQL Server, MySQL Server, </a:t>
            </a:r>
            <a:r>
              <a:rPr lang="es-ES" dirty="0" err="1"/>
              <a:t>MariaDB</a:t>
            </a:r>
            <a:r>
              <a:rPr lang="es-ES" dirty="0"/>
              <a:t>, Visual FoxPro, etc.</a:t>
            </a:r>
          </a:p>
          <a:p>
            <a:pPr lvl="1"/>
            <a:r>
              <a:rPr lang="es-ES" dirty="0"/>
              <a:t>Lenguajes de Programación:</a:t>
            </a:r>
          </a:p>
          <a:p>
            <a:pPr lvl="2"/>
            <a:r>
              <a:rPr lang="es-ES" dirty="0"/>
              <a:t>Python, C#, PHP, Visual Basic, Visual FoxPro, ASP.NET etc.</a:t>
            </a:r>
          </a:p>
        </p:txBody>
      </p:sp>
    </p:spTree>
    <p:extLst>
      <p:ext uri="{BB962C8B-B14F-4D97-AF65-F5344CB8AC3E}">
        <p14:creationId xmlns:p14="http://schemas.microsoft.com/office/powerpoint/2010/main" val="3591891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F29188E-7601-43FD-884C-29BB7C8FE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Directivas de proceso por lotes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38250FB-EF2E-459E-B503-E44F5F2C7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846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GO</a:t>
            </a:r>
            <a:endParaRPr lang="en-US" altLang="es-ES" sz="2000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Envía lotes de instrucciones de Transact-SQL a las herramientas y utilidades</a:t>
            </a:r>
            <a:endParaRPr lang="en-US" altLang="es-ES" sz="2000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No se trata, realmente, de una instrucción de</a:t>
            </a:r>
            <a:br>
              <a:rPr lang="es-ES_tradnl" altLang="es-ES">
                <a:solidFill>
                  <a:srgbClr val="000000"/>
                </a:solidFill>
              </a:rPr>
            </a:br>
            <a:r>
              <a:rPr lang="en-US" altLang="es-ES">
                <a:solidFill>
                  <a:srgbClr val="000000"/>
                </a:solidFill>
              </a:rPr>
              <a:t>Transact-SQL</a:t>
            </a:r>
            <a:endParaRPr lang="en-US" altLang="es-ES" sz="2000"/>
          </a:p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EXEC</a:t>
            </a:r>
            <a:endParaRPr lang="en-US" altLang="es-ES" sz="2000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Ejecuta una función definida por el usuario, un procedimiento de sistema, un procedimiento almacenado definido por el usuario o un procedimiento almacenado extendido</a:t>
            </a:r>
            <a:endParaRPr lang="en-US" altLang="es-ES" sz="2000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Controla la ejecución de una cadena de caracteres dentro de un lote de Transact-SQL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4" name="Rectangle 12">
            <a:extLst>
              <a:ext uri="{FF2B5EF4-FFF2-40B4-BE49-F238E27FC236}">
                <a16:creationId xmlns:a16="http://schemas.microsoft.com/office/drawing/2014/main" id="{33F52115-8734-4A31-8472-E38610957CE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3200400"/>
            <a:ext cx="4724400" cy="10668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19CAEF46-2A5F-4464-BA3B-AC66BAEACDF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1022350"/>
            <a:ext cx="4724400" cy="10668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B486DB6-8787-4767-B456-08B305B4B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Comentarios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2455632-6E34-4C82-82B4-BCF238960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219200"/>
            <a:ext cx="7194550" cy="4287838"/>
          </a:xfrm>
        </p:spPr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Comentarios de línea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Comentarios de bloque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3AF802B2-3787-4A87-BA6F-E179B392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6550"/>
            <a:ext cx="8229600" cy="151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72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SELECT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productname</a:t>
            </a:r>
            <a:b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, (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unitsinstock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-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unitsonorder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) --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Calcula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el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inventario</a:t>
            </a:r>
            <a:b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,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supplierID</a:t>
            </a:r>
            <a:b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FROM products</a:t>
            </a:r>
            <a:endParaRPr lang="en-US" altLang="en-US" sz="1800" dirty="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GO</a:t>
            </a:r>
            <a:endParaRPr lang="en-US" altLang="en-US" sz="1800" noProof="1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FF75E22E-1641-4354-82FF-80B5ADC4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8229600" cy="2568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72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s-ES" altLang="en-US" sz="1800" noProof="1">
                <a:latin typeface="Lucida Sans Typewriter" panose="020B0509030504030204" pitchFamily="49" charset="0"/>
              </a:rPr>
              <a:t>/* </a:t>
            </a:r>
          </a:p>
          <a:p>
            <a:pPr>
              <a:lnSpc>
                <a:spcPct val="96000"/>
              </a:lnSpc>
            </a:pPr>
            <a:r>
              <a:rPr lang="en-US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Este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código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devuelve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todas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las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filas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de la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tabla</a:t>
            </a:r>
            <a:br>
              <a:rPr lang="es-ES_tradnl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es-ES_tradnl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products</a:t>
            </a:r>
            <a:r>
              <a:rPr lang="es-ES_tradnl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y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muestra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el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precio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por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unidad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, el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precio</a:t>
            </a:r>
            <a:br>
              <a:rPr lang="es-ES_tradnl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aumentado</a:t>
            </a:r>
            <a:r>
              <a:rPr lang="en-US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en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un 10 por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ciento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y el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nombre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del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producto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</a:t>
            </a:r>
            <a:r>
              <a:rPr lang="en-US" altLang="en-US" sz="1800" noProof="1">
                <a:latin typeface="Lucida Sans Typewriter" panose="020B0509030504030204" pitchFamily="49" charset="0"/>
              </a:rPr>
              <a:t> </a:t>
            </a:r>
          </a:p>
          <a:p>
            <a:pPr>
              <a:lnSpc>
                <a:spcPct val="96000"/>
              </a:lnSpc>
            </a:pPr>
            <a:r>
              <a:rPr lang="en-US" altLang="en-US" sz="1800" noProof="1">
                <a:latin typeface="Lucida Sans Typewriter" panose="020B0509030504030204" pitchFamily="49" charset="0"/>
              </a:rPr>
              <a:t>*/</a:t>
            </a:r>
          </a:p>
          <a:p>
            <a:pPr>
              <a:lnSpc>
                <a:spcPct val="96000"/>
              </a:lnSpc>
            </a:pP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USE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northwind</a:t>
            </a:r>
            <a:endParaRPr lang="en-US" altLang="en-US" sz="1800" dirty="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SELECT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unitprice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, (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unitprice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* 1.1),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productname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b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FROM products</a:t>
            </a:r>
            <a:endParaRPr lang="en-US" altLang="en-US" sz="1800" dirty="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GO</a:t>
            </a:r>
            <a:endParaRPr lang="en-US" altLang="en-US" sz="1800" noProof="1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D562997C-41D8-49EC-8F98-68657108C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90913"/>
            <a:ext cx="2438400" cy="4714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27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en-U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Ejemplo 3</a:t>
            </a:r>
          </a:p>
        </p:txBody>
      </p:sp>
      <p:sp>
        <p:nvSpPr>
          <p:cNvPr id="54286" name="Rectangle 14">
            <a:extLst>
              <a:ext uri="{FF2B5EF4-FFF2-40B4-BE49-F238E27FC236}">
                <a16:creationId xmlns:a16="http://schemas.microsoft.com/office/drawing/2014/main" id="{12DF4C67-160D-41E4-9069-C1D7BEA87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295400"/>
            <a:ext cx="2438400" cy="4714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27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en-U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Ejemplo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AA56726-BCFB-4211-9510-CC6847D4A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en-US"/>
              <a:t> </a:t>
            </a:r>
            <a:r>
              <a:rPr lang="en-US" altLang="es-ES">
                <a:solidFill>
                  <a:srgbClr val="000000"/>
                </a:solidFill>
              </a:rPr>
              <a:t>Identificadores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30F54A2-FB04-434A-B921-7F93E983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1143000"/>
            <a:ext cx="7864475" cy="5105400"/>
          </a:xfrm>
        </p:spPr>
        <p:txBody>
          <a:bodyPr/>
          <a:lstStyle/>
          <a:p>
            <a:r>
              <a:rPr lang="es-NI" dirty="0"/>
              <a:t>SQL Server proporciona varias reglas estándar de denominación para los identificadores de objetos y un método para utilizar delimitadores con los identificadores que no son estándar</a:t>
            </a:r>
            <a:endParaRPr lang="en-US" altLang="es-ES" dirty="0">
              <a:solidFill>
                <a:srgbClr val="000000"/>
              </a:solidFill>
            </a:endParaRPr>
          </a:p>
          <a:p>
            <a:pPr lvl="1"/>
            <a:r>
              <a:rPr lang="en-US" altLang="es-ES" dirty="0" err="1">
                <a:solidFill>
                  <a:srgbClr val="000000"/>
                </a:solidFill>
              </a:rPr>
              <a:t>Identificadores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estándar</a:t>
            </a:r>
            <a:endParaRPr lang="en-US" altLang="en-US" sz="2000" dirty="0"/>
          </a:p>
          <a:p>
            <a:pPr lvl="1">
              <a:lnSpc>
                <a:spcPct val="60000"/>
              </a:lnSpc>
            </a:pPr>
            <a:r>
              <a:rPr lang="en-US" altLang="es-ES" dirty="0" err="1">
                <a:solidFill>
                  <a:srgbClr val="000000"/>
                </a:solidFill>
              </a:rPr>
              <a:t>Identificadores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delimitados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1E402F2-C145-44BB-9D66-552634D0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Identificadores estándar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7D4310-5DCA-4CE7-BE83-BD510E3F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124744"/>
            <a:ext cx="7194550" cy="4968552"/>
          </a:xfrm>
        </p:spPr>
        <p:txBody>
          <a:bodyPr>
            <a:normAutofit fontScale="85000" lnSpcReduction="20000"/>
          </a:bodyPr>
          <a:lstStyle/>
          <a:p>
            <a:r>
              <a:rPr lang="es-NI" dirty="0"/>
              <a:t>Pueden contener de uno a 128 caracteres, incluidos letras, símbolos (_, @, o #) y números. En los identificadores estándar no se permite incluir espacios. Las reglas para utilizar identificadores son: </a:t>
            </a:r>
          </a:p>
          <a:p>
            <a:r>
              <a:rPr lang="es-NI" dirty="0"/>
              <a:t>El primer carácter debe ser un carácter alfabético de la “a” a la “z” o de la “A” a la “Z”. </a:t>
            </a:r>
          </a:p>
          <a:p>
            <a:r>
              <a:rPr lang="es-NI" dirty="0"/>
              <a:t>Después del primer carácter, los identificadores pueden incluir letras, números o los símbolos @, $, # o _. </a:t>
            </a:r>
          </a:p>
          <a:p>
            <a:r>
              <a:rPr lang="es-NI" dirty="0"/>
              <a:t>Los nombres de los identificadores que comienzan con un símbolo tienen usos especiales: </a:t>
            </a:r>
          </a:p>
          <a:p>
            <a:pPr lvl="1"/>
            <a:r>
              <a:rPr lang="es-NI" dirty="0"/>
              <a:t>Un identificador que comience con el símbolo @ indica una variable o parámetro local.</a:t>
            </a:r>
          </a:p>
          <a:p>
            <a:pPr lvl="1"/>
            <a:r>
              <a:rPr lang="es-NI" dirty="0"/>
              <a:t>Un identificador que comience con el símbolo de almohadilla (#) indica una tabla o procedimiento temporal.</a:t>
            </a:r>
          </a:p>
          <a:p>
            <a:pPr lvl="1"/>
            <a:r>
              <a:rPr lang="es-NI" dirty="0"/>
              <a:t>Un identificador que comience con una almohadilla doble (##) indica un objeto global temporal</a:t>
            </a:r>
          </a:p>
        </p:txBody>
      </p:sp>
    </p:spTree>
    <p:extLst>
      <p:ext uri="{BB962C8B-B14F-4D97-AF65-F5344CB8AC3E}">
        <p14:creationId xmlns:p14="http://schemas.microsoft.com/office/powerpoint/2010/main" val="39452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1E402F2-C145-44BB-9D66-552634D0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Identificadores delimitados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7D4310-5DCA-4CE7-BE83-BD510E3F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124744"/>
            <a:ext cx="7194550" cy="4287838"/>
          </a:xfrm>
        </p:spPr>
        <p:txBody>
          <a:bodyPr>
            <a:normAutofit/>
          </a:bodyPr>
          <a:lstStyle/>
          <a:p>
            <a:r>
              <a:rPr lang="en-US" altLang="es-ES" dirty="0">
                <a:solidFill>
                  <a:srgbClr val="000000"/>
                </a:solidFill>
              </a:rPr>
              <a:t>Se </a:t>
            </a:r>
            <a:r>
              <a:rPr lang="en-US" altLang="es-ES" dirty="0" err="1">
                <a:solidFill>
                  <a:srgbClr val="000000"/>
                </a:solidFill>
              </a:rPr>
              <a:t>utilizan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cuando</a:t>
            </a:r>
            <a:r>
              <a:rPr lang="en-US" altLang="es-ES" dirty="0">
                <a:solidFill>
                  <a:srgbClr val="000000"/>
                </a:solidFill>
              </a:rPr>
              <a:t> los </a:t>
            </a:r>
            <a:r>
              <a:rPr lang="en-US" altLang="es-ES" dirty="0" err="1">
                <a:solidFill>
                  <a:srgbClr val="000000"/>
                </a:solidFill>
              </a:rPr>
              <a:t>nombres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contienen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espacios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incrustados</a:t>
            </a:r>
            <a:endParaRPr lang="en-US" altLang="en-US" sz="2000" dirty="0"/>
          </a:p>
          <a:p>
            <a:r>
              <a:rPr lang="en-US" altLang="es-ES" dirty="0">
                <a:solidFill>
                  <a:srgbClr val="000000"/>
                </a:solidFill>
              </a:rPr>
              <a:t>Se </a:t>
            </a:r>
            <a:r>
              <a:rPr lang="en-US" altLang="es-ES" dirty="0" err="1">
                <a:solidFill>
                  <a:srgbClr val="000000"/>
                </a:solidFill>
              </a:rPr>
              <a:t>utilizan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cuando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partes</a:t>
            </a:r>
            <a:r>
              <a:rPr lang="en-US" altLang="es-ES" dirty="0">
                <a:solidFill>
                  <a:srgbClr val="000000"/>
                </a:solidFill>
              </a:rPr>
              <a:t> de los </a:t>
            </a:r>
            <a:r>
              <a:rPr lang="en-US" altLang="es-ES" dirty="0" err="1">
                <a:solidFill>
                  <a:srgbClr val="000000"/>
                </a:solidFill>
              </a:rPr>
              <a:t>nombres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incluyen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br>
              <a:rPr lang="en-US" altLang="es-ES" dirty="0">
                <a:solidFill>
                  <a:srgbClr val="000000"/>
                </a:solidFill>
              </a:rPr>
            </a:br>
            <a:r>
              <a:rPr lang="en-US" altLang="es-ES" dirty="0">
                <a:solidFill>
                  <a:srgbClr val="000000"/>
                </a:solidFill>
              </a:rPr>
              <a:t>palabras </a:t>
            </a:r>
            <a:r>
              <a:rPr lang="en-US" altLang="es-ES" dirty="0" err="1">
                <a:solidFill>
                  <a:srgbClr val="000000"/>
                </a:solidFill>
              </a:rPr>
              <a:t>reservadas</a:t>
            </a:r>
            <a:endParaRPr lang="en-US" altLang="en-US" sz="2000" dirty="0"/>
          </a:p>
          <a:p>
            <a:pPr>
              <a:lnSpc>
                <a:spcPct val="60000"/>
              </a:lnSpc>
            </a:pPr>
            <a:r>
              <a:rPr lang="en-US" altLang="es-ES" dirty="0">
                <a:solidFill>
                  <a:srgbClr val="000000"/>
                </a:solidFill>
              </a:rPr>
              <a:t>Deben </a:t>
            </a:r>
            <a:r>
              <a:rPr lang="en-US" altLang="es-ES" dirty="0" err="1">
                <a:solidFill>
                  <a:srgbClr val="000000"/>
                </a:solidFill>
              </a:rPr>
              <a:t>encerrarse</a:t>
            </a:r>
            <a:r>
              <a:rPr lang="en-US" altLang="es-ES" dirty="0">
                <a:solidFill>
                  <a:srgbClr val="000000"/>
                </a:solidFill>
              </a:rPr>
              <a:t> entre </a:t>
            </a:r>
            <a:r>
              <a:rPr lang="en-US" altLang="es-ES" dirty="0" err="1">
                <a:solidFill>
                  <a:srgbClr val="000000"/>
                </a:solidFill>
              </a:rPr>
              <a:t>corchetes</a:t>
            </a:r>
            <a:r>
              <a:rPr lang="en-US" altLang="es-ES" dirty="0">
                <a:solidFill>
                  <a:srgbClr val="000000"/>
                </a:solidFill>
              </a:rPr>
              <a:t> ([ ]) o </a:t>
            </a:r>
            <a:r>
              <a:rPr lang="en-US" altLang="es-ES" dirty="0" err="1">
                <a:solidFill>
                  <a:srgbClr val="000000"/>
                </a:solidFill>
              </a:rPr>
              <a:t>dobles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comillas</a:t>
            </a:r>
            <a:r>
              <a:rPr lang="en-US" altLang="es-ES" dirty="0">
                <a:solidFill>
                  <a:srgbClr val="000000"/>
                </a:solidFill>
              </a:rPr>
              <a:t> (" ")</a:t>
            </a:r>
          </a:p>
          <a:p>
            <a:pPr lvl="1">
              <a:lnSpc>
                <a:spcPct val="60000"/>
              </a:lnSpc>
            </a:pPr>
            <a:r>
              <a:rPr lang="en-US" dirty="0"/>
              <a:t>SELECT * FROM [</a:t>
            </a:r>
            <a:r>
              <a:rPr lang="en-US" dirty="0" err="1"/>
              <a:t>Espacios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Tablas</a:t>
            </a:r>
            <a:r>
              <a:rPr lang="en-US" dirty="0"/>
              <a:t>] </a:t>
            </a:r>
          </a:p>
          <a:p>
            <a:pPr lvl="1">
              <a:lnSpc>
                <a:spcPct val="60000"/>
              </a:lnSpc>
            </a:pPr>
            <a:r>
              <a:rPr lang="en-US" dirty="0"/>
              <a:t>SELECT * FROM “</a:t>
            </a:r>
            <a:r>
              <a:rPr lang="en-US" dirty="0" err="1"/>
              <a:t>Espacios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Tablas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17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7022B6A-78A3-449C-896E-A79B42378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Directrices de denominación para los identificadores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F1E2CB8-85BF-47EE-9F06-0DD7BD96E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371600"/>
            <a:ext cx="7194550" cy="47450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Poner nombres cortos</a:t>
            </a: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Utilizar nombres significativos cuando sea posible</a:t>
            </a: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Utilizar una convención de denominación clara y sencilla</a:t>
            </a: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Utilizar un identificador que distinga el tipo de objeto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Vistas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Procedimientos almacenados</a:t>
            </a: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Hacer que los nombres de los objetos y de los usuarios sean únicos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Tabla </a:t>
            </a:r>
            <a:r>
              <a:rPr lang="es-ES_tradnl" altLang="es-ES" b="1">
                <a:solidFill>
                  <a:srgbClr val="000000"/>
                </a:solidFill>
              </a:rPr>
              <a:t>s</a:t>
            </a:r>
            <a:r>
              <a:rPr lang="en-US" altLang="es-ES" b="1">
                <a:solidFill>
                  <a:srgbClr val="000000"/>
                </a:solidFill>
              </a:rPr>
              <a:t>ales</a:t>
            </a:r>
            <a:r>
              <a:rPr lang="en-US" altLang="es-ES">
                <a:solidFill>
                  <a:srgbClr val="000000"/>
                </a:solidFill>
              </a:rPr>
              <a:t> y función </a:t>
            </a:r>
            <a:r>
              <a:rPr lang="en-US" altLang="es-ES" b="1">
                <a:solidFill>
                  <a:srgbClr val="000000"/>
                </a:solidFill>
              </a:rPr>
              <a:t>sales</a:t>
            </a:r>
            <a:endParaRPr lang="en-US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BD856A9-2A72-47F6-AB19-666589E72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Tipos de datos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E293EA8-3E5E-46C2-84EF-6C89CD65FF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Números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Fechas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Caracteres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Binario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Identificadores únicos (GUID)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7414B55D-A452-430D-B1CD-F991B302997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Variaciones de SQL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Texto e imagen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Tablas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Cursores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Tipos de datos definidos por el usuario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16B55-29E3-48CF-948C-AF1058C8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Números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7A4D5-D570-4EDE-93B7-28F66D40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196752"/>
            <a:ext cx="7194550" cy="4945286"/>
          </a:xfrm>
        </p:spPr>
        <p:txBody>
          <a:bodyPr/>
          <a:lstStyle/>
          <a:p>
            <a:r>
              <a:rPr lang="es-NI" dirty="0"/>
              <a:t>Este tipo de datos corresponde a los valores numéricos e incluye enteros como:</a:t>
            </a:r>
          </a:p>
          <a:p>
            <a:pPr lvl="1"/>
            <a:r>
              <a:rPr lang="es-NI" dirty="0" err="1"/>
              <a:t>int</a:t>
            </a:r>
            <a:r>
              <a:rPr lang="es-NI" dirty="0"/>
              <a:t>, </a:t>
            </a:r>
            <a:r>
              <a:rPr lang="es-NI" dirty="0" err="1"/>
              <a:t>tinyint</a:t>
            </a:r>
            <a:r>
              <a:rPr lang="es-NI" dirty="0"/>
              <a:t>, </a:t>
            </a:r>
            <a:r>
              <a:rPr lang="es-NI" dirty="0" err="1"/>
              <a:t>smallint</a:t>
            </a:r>
            <a:r>
              <a:rPr lang="es-NI" dirty="0"/>
              <a:t> y </a:t>
            </a:r>
            <a:r>
              <a:rPr lang="es-NI" dirty="0" err="1"/>
              <a:t>bigint</a:t>
            </a:r>
            <a:r>
              <a:rPr lang="es-NI" dirty="0"/>
              <a:t>.</a:t>
            </a:r>
          </a:p>
          <a:p>
            <a:r>
              <a:rPr lang="es-NI" dirty="0"/>
              <a:t> También incluye valores decimales específicos como:</a:t>
            </a:r>
          </a:p>
          <a:p>
            <a:pPr lvl="1"/>
            <a:r>
              <a:rPr lang="es-NI" dirty="0" err="1"/>
              <a:t>numeric</a:t>
            </a:r>
            <a:r>
              <a:rPr lang="es-NI" dirty="0"/>
              <a:t>, decimal, </a:t>
            </a:r>
            <a:r>
              <a:rPr lang="es-NI" dirty="0" err="1"/>
              <a:t>money</a:t>
            </a:r>
            <a:r>
              <a:rPr lang="es-NI" dirty="0"/>
              <a:t> y </a:t>
            </a:r>
            <a:r>
              <a:rPr lang="es-NI" dirty="0" err="1"/>
              <a:t>smallmoney</a:t>
            </a:r>
            <a:r>
              <a:rPr lang="es-NI" dirty="0"/>
              <a:t>.</a:t>
            </a:r>
          </a:p>
          <a:p>
            <a:r>
              <a:rPr lang="es-NI" dirty="0"/>
              <a:t>Y, finalmente, incluye valores de coma flotante como:</a:t>
            </a:r>
          </a:p>
          <a:p>
            <a:pPr lvl="1"/>
            <a:r>
              <a:rPr lang="es-NI" dirty="0"/>
              <a:t> </a:t>
            </a:r>
            <a:r>
              <a:rPr lang="es-NI" dirty="0" err="1"/>
              <a:t>float</a:t>
            </a:r>
            <a:r>
              <a:rPr lang="es-NI" dirty="0"/>
              <a:t> y real.</a:t>
            </a:r>
          </a:p>
        </p:txBody>
      </p:sp>
    </p:spTree>
    <p:extLst>
      <p:ext uri="{BB962C8B-B14F-4D97-AF65-F5344CB8AC3E}">
        <p14:creationId xmlns:p14="http://schemas.microsoft.com/office/powerpoint/2010/main" val="361211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16B55-29E3-48CF-948C-AF1058C8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Fechas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7A4D5-D570-4EDE-93B7-28F66D40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196752"/>
            <a:ext cx="7194550" cy="4945286"/>
          </a:xfrm>
        </p:spPr>
        <p:txBody>
          <a:bodyPr/>
          <a:lstStyle/>
          <a:p>
            <a:r>
              <a:rPr lang="es-NI" dirty="0"/>
              <a:t>Este tipo de datos representa fechas o intervalos de tiempo.</a:t>
            </a:r>
          </a:p>
          <a:p>
            <a:r>
              <a:rPr lang="es-NI" dirty="0"/>
              <a:t>Los dos tipos de datos de fechas son:</a:t>
            </a:r>
          </a:p>
          <a:p>
            <a:pPr lvl="1"/>
            <a:r>
              <a:rPr lang="es-NI" dirty="0" err="1"/>
              <a:t>datetime</a:t>
            </a:r>
            <a:r>
              <a:rPr lang="es-NI" dirty="0"/>
              <a:t>, que tiene una precisión de 0,333 milisegundos</a:t>
            </a:r>
          </a:p>
          <a:p>
            <a:pPr lvl="1"/>
            <a:r>
              <a:rPr lang="es-NI" dirty="0" err="1"/>
              <a:t>smalldatetime</a:t>
            </a:r>
            <a:r>
              <a:rPr lang="es-NI" dirty="0"/>
              <a:t>, que tiene una precisión de 1 minuto.</a:t>
            </a:r>
          </a:p>
        </p:txBody>
      </p:sp>
    </p:spTree>
    <p:extLst>
      <p:ext uri="{BB962C8B-B14F-4D97-AF65-F5344CB8AC3E}">
        <p14:creationId xmlns:p14="http://schemas.microsoft.com/office/powerpoint/2010/main" val="353745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16B55-29E3-48CF-948C-AF1058C8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Caracteres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7A4D5-D570-4EDE-93B7-28F66D40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196752"/>
            <a:ext cx="7194550" cy="4945286"/>
          </a:xfrm>
        </p:spPr>
        <p:txBody>
          <a:bodyPr/>
          <a:lstStyle/>
          <a:p>
            <a:r>
              <a:rPr lang="es-NI" dirty="0"/>
              <a:t>Este tipo de datos se usa para representar datos formados por caracteres o cadenas de caracteres</a:t>
            </a:r>
          </a:p>
          <a:p>
            <a:r>
              <a:rPr lang="es-NI" dirty="0"/>
              <a:t>Incluye tipos de datos para cadenas de caracteres de ancho fijo, como:</a:t>
            </a:r>
          </a:p>
          <a:p>
            <a:pPr lvl="1"/>
            <a:r>
              <a:rPr lang="es-NI" dirty="0"/>
              <a:t> </a:t>
            </a:r>
            <a:r>
              <a:rPr lang="es-NI" dirty="0" err="1"/>
              <a:t>char</a:t>
            </a:r>
            <a:r>
              <a:rPr lang="es-NI" dirty="0"/>
              <a:t> y </a:t>
            </a:r>
            <a:r>
              <a:rPr lang="es-NI" dirty="0" err="1"/>
              <a:t>nchar</a:t>
            </a:r>
            <a:endParaRPr lang="es-NI" dirty="0"/>
          </a:p>
          <a:p>
            <a:r>
              <a:rPr lang="es-NI" dirty="0"/>
              <a:t>Así como tipos de datos para cadenas de caracteres de ancho variable, como:</a:t>
            </a:r>
          </a:p>
          <a:p>
            <a:pPr lvl="1"/>
            <a:r>
              <a:rPr lang="es-NI" dirty="0"/>
              <a:t> </a:t>
            </a:r>
            <a:r>
              <a:rPr lang="es-NI" dirty="0" err="1"/>
              <a:t>varchar</a:t>
            </a:r>
            <a:r>
              <a:rPr lang="es-NI" dirty="0"/>
              <a:t> y </a:t>
            </a:r>
            <a:r>
              <a:rPr lang="es-NI" dirty="0" err="1"/>
              <a:t>nvarchar</a:t>
            </a:r>
            <a:r>
              <a:rPr lang="es-N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14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7843567-4A8F-4A94-98DC-B8F022DF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008063"/>
            <a:ext cx="752475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altLang="es-ES" sz="5400" b="1">
                <a:solidFill>
                  <a:srgbClr val="000000"/>
                </a:solidFill>
              </a:rPr>
              <a:t>Introducción a</a:t>
            </a:r>
            <a:br>
              <a:rPr lang="en-US" altLang="es-ES" sz="5400" b="1">
                <a:solidFill>
                  <a:srgbClr val="000000"/>
                </a:solidFill>
              </a:rPr>
            </a:br>
            <a:r>
              <a:rPr lang="en-US" altLang="es-ES" sz="5400" b="1">
                <a:solidFill>
                  <a:srgbClr val="000000"/>
                </a:solidFill>
              </a:rPr>
              <a:t>Transact-SQL</a:t>
            </a:r>
            <a:endParaRPr lang="en-US" altLang="en-US" sz="5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>
            <a:extLst>
              <a:ext uri="{FF2B5EF4-FFF2-40B4-BE49-F238E27FC236}">
                <a16:creationId xmlns:a16="http://schemas.microsoft.com/office/drawing/2014/main" id="{633243D5-E4BB-4722-BA73-63C578DDF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32766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B659107-BD37-47E9-A623-DF1BF4784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Variables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7EAC01F-067F-4C46-B663-C5A49B0D9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407275" cy="2057400"/>
          </a:xfrm>
        </p:spPr>
        <p:txBody>
          <a:bodyPr>
            <a:normAutofit fontScale="92500" lnSpcReduction="10000"/>
          </a:bodyPr>
          <a:lstStyle/>
          <a:p>
            <a:r>
              <a:rPr lang="en-US" altLang="es-ES">
                <a:solidFill>
                  <a:srgbClr val="000000"/>
                </a:solidFill>
              </a:rPr>
              <a:t>Variable definida por el usuario en una instrucción DECLARE @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Valores asignados con una instrucción SET o SELECT @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Las variables tienen el ámbito Local o Global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D982F911-9645-4E4A-8F14-F77866985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81400"/>
            <a:ext cx="80772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/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USE northwind</a:t>
            </a:r>
          </a:p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DECLARE  @EmpID  varchar(11)</a:t>
            </a:r>
          </a:p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,@vlName char(20)</a:t>
            </a:r>
          </a:p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SET @vlname = 'Dodsworth'</a:t>
            </a:r>
          </a:p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SELECT @EmpID = employeeid </a:t>
            </a:r>
          </a:p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 FROM  employees</a:t>
            </a:r>
          </a:p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 WHERE LastName = @vlname</a:t>
            </a:r>
          </a:p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SELECT @EmpID AS EmployeeID </a:t>
            </a:r>
          </a:p>
          <a:p>
            <a:pPr>
              <a:lnSpc>
                <a:spcPct val="96000"/>
              </a:lnSpc>
            </a:pPr>
            <a:r>
              <a:rPr lang="en-US" altLang="en-US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  <a:r>
              <a:rPr lang="en-US" altLang="en-US" sz="2000">
                <a:latin typeface="Lucida Sans Typewriter" panose="020B0509030504030204" pitchFamily="49" charset="0"/>
              </a:rPr>
              <a:t> </a:t>
            </a:r>
            <a:endParaRPr lang="en-US" altLang="en-US" sz="200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3" name="Rectangle 13">
            <a:extLst>
              <a:ext uri="{FF2B5EF4-FFF2-40B4-BE49-F238E27FC236}">
                <a16:creationId xmlns:a16="http://schemas.microsoft.com/office/drawing/2014/main" id="{04B49912-C38C-4E70-8C62-10681F5E45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4191000"/>
            <a:ext cx="4724400" cy="10668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F954E617-6B55-481C-83C0-13CEFCAC0E4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2667000"/>
            <a:ext cx="4724400" cy="10668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E48A1A43-8D1D-4815-B40D-9665D68B07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1022350"/>
            <a:ext cx="4724400" cy="10668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9E6ADB0-939B-4DF3-8999-3C3E87ECC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en-US"/>
              <a:t> </a:t>
            </a:r>
            <a:r>
              <a:rPr lang="en-US" altLang="es-ES">
                <a:solidFill>
                  <a:srgbClr val="000000"/>
                </a:solidFill>
              </a:rPr>
              <a:t>Funciones del sistema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EC54A93-1D78-45F6-8FB2-413CC6EEF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194550" cy="4287838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altLang="es-ES">
                <a:solidFill>
                  <a:srgbClr val="000000"/>
                </a:solidFill>
              </a:rPr>
              <a:t>Funciones de agregado</a:t>
            </a:r>
            <a:endParaRPr lang="en-US" altLang="en-US"/>
          </a:p>
          <a:p>
            <a:pPr>
              <a:lnSpc>
                <a:spcPct val="98000"/>
              </a:lnSpc>
            </a:pPr>
            <a:endParaRPr lang="en-US" altLang="en-US" sz="4000"/>
          </a:p>
          <a:p>
            <a:pPr>
              <a:lnSpc>
                <a:spcPct val="98000"/>
              </a:lnSpc>
            </a:pPr>
            <a:r>
              <a:rPr lang="en-US" altLang="es-ES">
                <a:solidFill>
                  <a:srgbClr val="000000"/>
                </a:solidFill>
              </a:rPr>
              <a:t>Funciones escalares</a:t>
            </a:r>
            <a:endParaRPr lang="en-US" altLang="en-US"/>
          </a:p>
          <a:p>
            <a:endParaRPr lang="en-US" altLang="en-US" sz="4400"/>
          </a:p>
          <a:p>
            <a:r>
              <a:rPr lang="en-US" altLang="es-ES">
                <a:solidFill>
                  <a:srgbClr val="000000"/>
                </a:solidFill>
              </a:rPr>
              <a:t>Funciones de conjunto de filas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5B02A268-7369-4861-B231-6FCDDC53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8077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/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</a:rPr>
              <a:t>SELECT *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 FROM OPENQUERY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  (OracleSvr, 'SELECT name, id FROM owner.titles')</a:t>
            </a:r>
            <a:endParaRPr lang="en-US" altLang="en-US" sz="2000">
              <a:latin typeface="Lucida Sans Typewriter" panose="020B0509030504030204" pitchFamily="49" charset="0"/>
            </a:endParaRP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C04CFBF2-09B8-455D-9488-D20932A7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807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/>
          <a:p>
            <a:pPr>
              <a:lnSpc>
                <a:spcPct val="96000"/>
              </a:lnSpc>
            </a:pP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USE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northwind</a:t>
            </a:r>
            <a:endParaRPr lang="en-US" altLang="en-US" sz="1800" dirty="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SELECT AVG (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unitprice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) AS </a:t>
            </a:r>
            <a:r>
              <a:rPr lang="en-US" altLang="es-ES" sz="18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AvgPrice</a:t>
            </a: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FROM products</a:t>
            </a:r>
            <a:endParaRPr lang="en-US" altLang="en-US" sz="1800" dirty="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GO</a:t>
            </a:r>
            <a:endParaRPr lang="en-US" altLang="en-US" sz="18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3CF132D8-1EAA-4A81-A0A7-94E9E701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807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/>
          <a:p>
            <a:pPr>
              <a:lnSpc>
                <a:spcPct val="96000"/>
              </a:lnSpc>
            </a:pPr>
            <a:r>
              <a:rPr lang="en-US" altLang="es-ES" sz="1800">
                <a:solidFill>
                  <a:srgbClr val="000000"/>
                </a:solidFill>
                <a:latin typeface="Lucida Sans Typewriter" panose="020B0509030504030204" pitchFamily="49" charset="0"/>
              </a:rPr>
              <a:t>USE northwind</a:t>
            </a:r>
            <a:endParaRPr lang="en-US" altLang="en-US" sz="180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es-ES" sz="1800">
                <a:solidFill>
                  <a:srgbClr val="000000"/>
                </a:solidFill>
                <a:latin typeface="Lucida Sans Typewriter" panose="020B0509030504030204" pitchFamily="49" charset="0"/>
              </a:rPr>
              <a:t>SELECT DB_NAME() AS 'database‘</a:t>
            </a:r>
            <a:endParaRPr lang="en-US" altLang="en-US" sz="180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es-ES" sz="1800">
                <a:solidFill>
                  <a:srgbClr val="000000"/>
                </a:solidFill>
                <a:latin typeface="Lucida Sans Typewriter" panose="020B0509030504030204" pitchFamily="49" charset="0"/>
              </a:rPr>
              <a:t>GO</a:t>
            </a:r>
            <a:endParaRPr lang="en-US" altLang="en-US" sz="180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7" name="Rectangle 23">
            <a:extLst>
              <a:ext uri="{FF2B5EF4-FFF2-40B4-BE49-F238E27FC236}">
                <a16:creationId xmlns:a16="http://schemas.microsoft.com/office/drawing/2014/main" id="{36D9551D-E061-47F3-B936-9826067E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95400"/>
            <a:ext cx="4343400" cy="17526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735955F-C3C2-4DA6-A07D-97DC39DE9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Ejemplos de función del sistema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E1C1EB26-A1AF-49FE-9618-70AFB04C5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86200"/>
            <a:ext cx="4343400" cy="17526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3DC4798-2ADE-4B9C-A23E-8AB0499BA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8229600" cy="2041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72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SELECT 'ANSI:', CONVERT(varchar(30), GETDATE(), 102) AS Style</a:t>
            </a:r>
            <a:b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UNION</a:t>
            </a:r>
            <a:b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SELECT 'Japanese:', CONVERT(varchar(30), GETDATE(), 111)</a:t>
            </a:r>
            <a:b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UNION</a:t>
            </a:r>
            <a:b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SELECT 'European:', CONVERT(varchar(30), GETDATE(), 113)</a:t>
            </a:r>
            <a:endParaRPr lang="en-US" altLang="en-US" sz="1800" dirty="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es-E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GO</a:t>
            </a:r>
            <a:endParaRPr lang="en-US" altLang="en-US" sz="1800" noProof="1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07070681-B2E9-45B0-B010-BA99B7E13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3946525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" sz="2000" b="1">
                <a:solidFill>
                  <a:srgbClr val="000000"/>
                </a:solidFill>
                <a:latin typeface="Arial" panose="020B0604020202020204" pitchFamily="34" charset="0"/>
              </a:rPr>
              <a:t>Resultado</a:t>
            </a:r>
            <a:endParaRPr lang="en-US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F78760B8-5FF3-4210-9AC7-87BF9420C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48175"/>
            <a:ext cx="5257800" cy="428625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tabLst>
                <a:tab pos="1657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657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657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657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657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</a:t>
            </a:r>
            <a:r>
              <a:rPr lang="es-ES_tradnl" altLang="es-ES" sz="20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Style</a:t>
            </a:r>
            <a:endParaRPr lang="en-US" altLang="en-US" sz="2000" b="1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7184E30-990A-4E08-8A89-E16DE88B0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7680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r>
              <a:rPr lang="en-U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ANSI:</a:t>
            </a:r>
            <a:endParaRPr lang="en-US" alt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63DC3B79-5C3D-48AB-98F8-16D4D21D1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r>
              <a:rPr lang="en-U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Japanese:</a:t>
            </a:r>
            <a:endParaRPr lang="en-US" alt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6BF8B536-40F0-4CF5-BE29-D613DD82A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63880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r>
              <a:rPr lang="en-U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European:</a:t>
            </a:r>
            <a:endParaRPr lang="en-US" alt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00290986-5C1C-437B-B679-9A108CEEF2C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57600" y="4876800"/>
            <a:ext cx="3581400" cy="3810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CC00">
                  <a:gamma/>
                  <a:tint val="27451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r>
              <a:rPr lang="en-US" altLang="en-US" sz="1800" b="1" dirty="0">
                <a:latin typeface="Arial" panose="020B0604020202020204" pitchFamily="34" charset="0"/>
              </a:rPr>
              <a:t>2021.05.28</a:t>
            </a:r>
          </a:p>
        </p:txBody>
      </p:sp>
      <p:sp>
        <p:nvSpPr>
          <p:cNvPr id="52240" name="Rectangle 16">
            <a:extLst>
              <a:ext uri="{FF2B5EF4-FFF2-40B4-BE49-F238E27FC236}">
                <a16:creationId xmlns:a16="http://schemas.microsoft.com/office/drawing/2014/main" id="{9A46A75E-887F-431A-9A21-697BFDB878D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7600" y="5257800"/>
            <a:ext cx="3581400" cy="3810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CC00">
                  <a:gamma/>
                  <a:tint val="27451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r>
              <a:rPr lang="en-US" altLang="en-US" sz="1800" b="1" dirty="0">
                <a:latin typeface="Arial" panose="020B0604020202020204" pitchFamily="34" charset="0"/>
              </a:rPr>
              <a:t>2021/05/28</a:t>
            </a:r>
          </a:p>
        </p:txBody>
      </p: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E2690F05-D6D3-446B-B578-08EBAFA8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638800"/>
            <a:ext cx="3581400" cy="3810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CC00">
                  <a:gamma/>
                  <a:tint val="27451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r>
              <a:rPr lang="en-US" altLang="es-E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28 May 2021 09:56:52:510</a:t>
            </a:r>
            <a:endParaRPr lang="en-US" alt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FC04FB63-2222-492B-AA5E-A9EA8A9B0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3" y="1355725"/>
            <a:ext cx="1382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" sz="2000" b="1">
                <a:solidFill>
                  <a:srgbClr val="000000"/>
                </a:solidFill>
                <a:latin typeface="Arial" panose="020B0604020202020204" pitchFamily="34" charset="0"/>
              </a:rPr>
              <a:t>Ejemplo 1</a:t>
            </a:r>
            <a:endParaRPr lang="en-US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9" name="AutoShape 25">
            <a:extLst>
              <a:ext uri="{FF2B5EF4-FFF2-40B4-BE49-F238E27FC236}">
                <a16:creationId xmlns:a16="http://schemas.microsoft.com/office/drawing/2014/main" id="{C75CCF58-B760-4440-9777-BD0C6217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886200"/>
            <a:ext cx="1143000" cy="685800"/>
          </a:xfrm>
          <a:prstGeom prst="downArrow">
            <a:avLst>
              <a:gd name="adj1" fmla="val 56944"/>
              <a:gd name="adj2" fmla="val 71296"/>
            </a:avLst>
          </a:prstGeom>
          <a:gradFill rotWithShape="0">
            <a:gsLst>
              <a:gs pos="0">
                <a:srgbClr val="D60093">
                  <a:gamma/>
                  <a:tint val="43922"/>
                  <a:invGamma/>
                </a:srgbClr>
              </a:gs>
              <a:gs pos="100000">
                <a:srgbClr val="D60093"/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567F048-DE36-4B54-ADCA-AB0D4FA94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Operadores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9A2FF0F-8C09-4B70-A229-504404CD5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Tipos de operadores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Aritmético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Comparación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Concatenación de cadenas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Lógico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Niveles de precedencia de los operadores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4DB7562-6054-4149-8FB1-1976B794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1"/>
            <a:ext cx="6889726" cy="39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34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>
            <a:extLst>
              <a:ext uri="{FF2B5EF4-FFF2-40B4-BE49-F238E27FC236}">
                <a16:creationId xmlns:a16="http://schemas.microsoft.com/office/drawing/2014/main" id="{9A1DE96E-1335-47C4-8FFA-EBB158DDD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39624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66DA98A-B828-4E5D-9644-1583BC6D6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Expresiones</a:t>
            </a:r>
            <a:endParaRPr lang="en-US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5C12491-0F0A-45AD-BB45-6EF4EA82F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Combinación de símbolos y operadores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Evaluación de valores escalares simples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El tipo de datos del resultado depende de los</a:t>
            </a:r>
            <a:br>
              <a:rPr lang="en-US" altLang="es-ES">
                <a:solidFill>
                  <a:srgbClr val="000000"/>
                </a:solidFill>
              </a:rPr>
            </a:br>
            <a:r>
              <a:rPr lang="en-US" altLang="es-ES">
                <a:solidFill>
                  <a:srgbClr val="000000"/>
                </a:solidFill>
              </a:rPr>
              <a:t>elementos que forman la expresión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0104851F-9E84-4F5B-9E17-090A83853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8229600" cy="151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72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SELECT  OrderID, ProductID</a:t>
            </a:r>
          </a:p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,(UnitPrice * Quantity) as ExtendedAmount</a:t>
            </a:r>
          </a:p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FROM  [Order Details]</a:t>
            </a:r>
          </a:p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WHERE (UnitPrice * Quantity) &gt; 10000</a:t>
            </a:r>
          </a:p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  <a:endParaRPr lang="en-US" altLang="en-US" sz="1800" noProof="1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7" name="Rectangle 9">
            <a:extLst>
              <a:ext uri="{FF2B5EF4-FFF2-40B4-BE49-F238E27FC236}">
                <a16:creationId xmlns:a16="http://schemas.microsoft.com/office/drawing/2014/main" id="{1EDB5E49-D5A3-4867-9E0D-72FC6386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1066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78D7825-EE2D-4642-8CAF-BF8056FE7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Elementos del lenguaje de control de flujo</a:t>
            </a:r>
            <a:endParaRPr lang="en-US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9A79E58-D54C-4E15-842D-5AA393B1F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854200"/>
            <a:ext cx="3613150" cy="4287838"/>
          </a:xfrm>
        </p:spPr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Nivel de instrucción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Bloques BEGIN … END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Bloques IF … ELSE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Construcciones WHILE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Nivel de fila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CASE </a:t>
            </a:r>
            <a:r>
              <a:rPr lang="en-US" altLang="es-ES" i="1">
                <a:solidFill>
                  <a:srgbClr val="000000"/>
                </a:solidFill>
              </a:rPr>
              <a:t>expresión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7FA8726-4287-49C9-BF61-5B3C452B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219200"/>
            <a:ext cx="4191000" cy="5140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72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DECLARE @n tinyint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SET @n = 5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IF (@n BETWEEN 4 and 6)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BEGIN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WHILE (@n &gt; 0)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BEGIN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SELECT  @n AS 'Number'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,CASE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WHEN (@n % 2) = 1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  THEN ‘</a:t>
            </a:r>
            <a:r>
              <a:rPr lang="es-ES_tradnl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ODD</a:t>
            </a:r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ELSE </a:t>
            </a:r>
            <a:r>
              <a:rPr lang="es-ES_tradnl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‘EVEN</a:t>
            </a:r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END AS 'Type'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SET @n = @n - 1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END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END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PRINT ‘</a:t>
            </a:r>
            <a:r>
              <a:rPr lang="es-ES_tradnl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NO ANALYSIS</a:t>
            </a:r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‘</a:t>
            </a:r>
          </a:p>
          <a:p>
            <a:r>
              <a:rPr lang="en-US" altLang="en-US" sz="1800">
                <a:latin typeface="Lucida Sans Typewriter" panose="020B0509030504030204" pitchFamily="49" charset="0"/>
              </a:rPr>
              <a:t>GO</a:t>
            </a:r>
            <a:endParaRPr lang="en-US" altLang="en-US" sz="1800" noProof="1">
              <a:latin typeface="Lucida Sans Typewriter" panose="020B0509030504030204" pitchFamily="49" charset="0"/>
            </a:endParaRP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97FED039-7232-4A03-926E-8C7F9908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93" y="4954772"/>
            <a:ext cx="2438400" cy="4714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27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en-U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Ejemplo 2</a:t>
            </a:r>
            <a:endParaRPr lang="en-US" altLang="es-ES" sz="18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074">
            <a:extLst>
              <a:ext uri="{FF2B5EF4-FFF2-40B4-BE49-F238E27FC236}">
                <a16:creationId xmlns:a16="http://schemas.microsoft.com/office/drawing/2014/main" id="{DD09AA29-EE02-4E1B-84E5-7CF2649E9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Palabras clave reservadas</a:t>
            </a:r>
            <a:endParaRPr lang="en-US" altLang="en-US"/>
          </a:p>
        </p:txBody>
      </p:sp>
      <p:sp>
        <p:nvSpPr>
          <p:cNvPr id="65539" name="Rectangle 3075">
            <a:extLst>
              <a:ext uri="{FF2B5EF4-FFF2-40B4-BE49-F238E27FC236}">
                <a16:creationId xmlns:a16="http://schemas.microsoft.com/office/drawing/2014/main" id="{17BD0039-918B-415A-B166-F8710DC12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Nombres de identificadores que tienen un significado especial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Palabras clave de Transact-SQL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Palabras clave ANSI SQL-92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Palabras clave reservadas de ODBC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No utilice palabras clave reservadas para nombres de identificadores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BEDECE9-4D1E-45DD-8BA3-01EB8D09C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Introducción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487ACAB-DB0E-44E5-AE2D-BD229AEF8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dirty="0">
                <a:solidFill>
                  <a:srgbClr val="000000"/>
                </a:solidFill>
              </a:rPr>
              <a:t>E </a:t>
            </a:r>
            <a:r>
              <a:rPr lang="en-US" altLang="es-ES" dirty="0" err="1">
                <a:solidFill>
                  <a:srgbClr val="000000"/>
                </a:solidFill>
              </a:rPr>
              <a:t>lenguaje</a:t>
            </a:r>
            <a:r>
              <a:rPr lang="en-US" altLang="es-ES" dirty="0">
                <a:solidFill>
                  <a:srgbClr val="000000"/>
                </a:solidFill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</a:rPr>
              <a:t>programación</a:t>
            </a:r>
            <a:r>
              <a:rPr lang="en-US" altLang="es-ES" dirty="0">
                <a:solidFill>
                  <a:srgbClr val="000000"/>
                </a:solidFill>
              </a:rPr>
              <a:t> Transact-SQL</a:t>
            </a:r>
            <a:endParaRPr lang="en-US" altLang="en-US" dirty="0"/>
          </a:p>
          <a:p>
            <a:r>
              <a:rPr lang="en-US" altLang="es-ES" dirty="0" err="1">
                <a:solidFill>
                  <a:srgbClr val="000000"/>
                </a:solidFill>
              </a:rPr>
              <a:t>Tipos</a:t>
            </a:r>
            <a:r>
              <a:rPr lang="en-US" altLang="es-ES" dirty="0">
                <a:solidFill>
                  <a:srgbClr val="000000"/>
                </a:solidFill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</a:rPr>
              <a:t>instrucciones</a:t>
            </a:r>
            <a:r>
              <a:rPr lang="en-US" altLang="es-ES" dirty="0">
                <a:solidFill>
                  <a:srgbClr val="000000"/>
                </a:solidFill>
              </a:rPr>
              <a:t> de Transact-SQL</a:t>
            </a:r>
            <a:endParaRPr lang="en-US" altLang="en-US" dirty="0"/>
          </a:p>
          <a:p>
            <a:r>
              <a:rPr lang="en-US" altLang="es-ES" dirty="0" err="1">
                <a:solidFill>
                  <a:srgbClr val="000000"/>
                </a:solidFill>
              </a:rPr>
              <a:t>Elementos</a:t>
            </a:r>
            <a:r>
              <a:rPr lang="en-US" altLang="es-ES" dirty="0">
                <a:solidFill>
                  <a:srgbClr val="000000"/>
                </a:solidFill>
              </a:rPr>
              <a:t> de la </a:t>
            </a:r>
            <a:r>
              <a:rPr lang="en-US" altLang="es-ES" dirty="0" err="1">
                <a:solidFill>
                  <a:srgbClr val="000000"/>
                </a:solidFill>
              </a:rPr>
              <a:t>sintaxis</a:t>
            </a:r>
            <a:r>
              <a:rPr lang="en-US" altLang="es-ES" dirty="0">
                <a:solidFill>
                  <a:srgbClr val="000000"/>
                </a:solidFill>
              </a:rPr>
              <a:t> de Transact-SQL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DFE00D1-B087-4701-9A49-185E7E198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El lenguaje de programación Transact-SQL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3BE18AF-BD5A-4844-9D74-C83C99234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Implementa el estándar ISO del nivel básico de la especificación ANSI SQL-92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Se pueden ejecutar desde cualquier producto que cumpla los requisitos básicos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Incluye una funcionalidad ampliada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0F04317-D499-4282-8B58-1DAA49138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en-US"/>
              <a:t> </a:t>
            </a:r>
            <a:r>
              <a:rPr lang="en-US" altLang="es-ES">
                <a:solidFill>
                  <a:srgbClr val="000000"/>
                </a:solidFill>
              </a:rPr>
              <a:t>Tipos de instrucciones de Transact-SQL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DBCB77B-E2B8-4BD2-9561-17E6187ED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Instrucciones del Lenguaje de definición de datos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Instrucciones del Lenguaje de control de datos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Instrucciones del Lenguaje de tratamiento de datos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27E0B52-C3FC-45A2-BACC-DD6FD14A4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s-ES">
                <a:solidFill>
                  <a:srgbClr val="000000"/>
                </a:solidFill>
              </a:rPr>
              <a:t>Instrucciones del Lenguaje de definición de datos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B9D839A-6142-4117-A824-28598D48B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194550" cy="2133600"/>
          </a:xfrm>
        </p:spPr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Definen los objetos de la base de datos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CREATE </a:t>
            </a:r>
            <a:r>
              <a:rPr lang="en-US" altLang="es-ES" i="1">
                <a:solidFill>
                  <a:srgbClr val="000000"/>
                </a:solidFill>
              </a:rPr>
              <a:t>nombreObjeto</a:t>
            </a:r>
            <a:endParaRPr lang="en-US" altLang="en-US" i="1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ALTER </a:t>
            </a:r>
            <a:r>
              <a:rPr lang="en-US" altLang="es-ES" i="1">
                <a:solidFill>
                  <a:srgbClr val="000000"/>
                </a:solidFill>
              </a:rPr>
              <a:t>nombreObjeto</a:t>
            </a:r>
            <a:endParaRPr lang="en-US" altLang="en-US" i="1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DROP </a:t>
            </a:r>
            <a:r>
              <a:rPr lang="en-US" altLang="es-ES" i="1">
                <a:solidFill>
                  <a:srgbClr val="000000"/>
                </a:solidFill>
              </a:rPr>
              <a:t>nombreObjeto</a:t>
            </a:r>
            <a:endParaRPr lang="es-ES_tradnl" altLang="es-ES" i="1">
              <a:solidFill>
                <a:srgbClr val="000000"/>
              </a:solidFill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17FD6ADF-5239-40C7-9915-2A9574F5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FC485F9-004C-4D8E-9552-0B6CD133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95800"/>
            <a:ext cx="8077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/>
          <a:p>
            <a:pPr>
              <a:lnSpc>
                <a:spcPct val="96000"/>
              </a:lnSpc>
            </a:pPr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USE northwind</a:t>
            </a:r>
            <a:endParaRPr lang="en-US" altLang="en-US" sz="20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6000"/>
              </a:lnSpc>
            </a:pPr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CREATE TABLE customer</a:t>
            </a:r>
            <a:endParaRPr lang="en-US" altLang="en-US" sz="20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6000"/>
              </a:lnSpc>
            </a:pPr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(cust_id int, company varchar(40), </a:t>
            </a:r>
            <a:endParaRPr lang="es-ES_tradnl" altLang="es-ES" sz="200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contact varchar(30), phone char(12) )</a:t>
            </a:r>
            <a:endParaRPr lang="en-US" altLang="en-US" sz="20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6000"/>
              </a:lnSpc>
            </a:pPr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GO</a:t>
            </a:r>
            <a:endParaRPr lang="en-US" altLang="en-US" sz="200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72B9ED64-AE31-4B7F-B671-F0384A3C5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3733800"/>
            <a:ext cx="49244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es-ES_tradnl" altLang="es-ES" b="1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r>
              <a:rPr lang="en-US" altLang="es-ES" b="1">
                <a:solidFill>
                  <a:srgbClr val="000000"/>
                </a:solidFill>
                <a:latin typeface="Arial Narrow" panose="020B0606020202030204" pitchFamily="34" charset="0"/>
              </a:rPr>
              <a:t>D</a:t>
            </a:r>
            <a:r>
              <a:rPr lang="es-ES_tradnl" altLang="es-ES" b="1">
                <a:solidFill>
                  <a:srgbClr val="000000"/>
                </a:solidFill>
                <a:latin typeface="Arial Narrow" panose="020B0606020202030204" pitchFamily="34" charset="0"/>
              </a:rPr>
              <a:t>eben tener los permisos adecuados</a:t>
            </a:r>
            <a:endParaRPr lang="en-US" altLang="en-US" b="1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>
            <a:extLst>
              <a:ext uri="{FF2B5EF4-FFF2-40B4-BE49-F238E27FC236}">
                <a16:creationId xmlns:a16="http://schemas.microsoft.com/office/drawing/2014/main" id="{B658398A-4772-4F6E-BE46-D0C0F92F5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4495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7AA1CE3-DD99-4B6E-8019-E1C637E0C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Instrucciones del Lenguaje de control de datos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233CF33-7B6D-4819-B7C7-2176D6610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Establecer o cambiar los permisos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GRANT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DENY</a:t>
            </a:r>
            <a:endParaRPr lang="en-US" altLang="en-US"/>
          </a:p>
          <a:p>
            <a:pPr lvl="1"/>
            <a:r>
              <a:rPr lang="en-US" altLang="es-ES">
                <a:solidFill>
                  <a:srgbClr val="000000"/>
                </a:solidFill>
              </a:rPr>
              <a:t>REVOKE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Deben tener los permisos adecuados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D006D8AD-5A94-4858-84B8-F15B1F98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80772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/>
          <a:p>
            <a:pPr>
              <a:lnSpc>
                <a:spcPct val="96000"/>
              </a:lnSpc>
            </a:pPr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USE northwind</a:t>
            </a:r>
            <a:endParaRPr lang="en-US" altLang="en-US" sz="20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6000"/>
              </a:lnSpc>
            </a:pPr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GRANT SELECT ON products TO public</a:t>
            </a:r>
            <a:endParaRPr lang="en-US" altLang="en-US" sz="200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GO</a:t>
            </a:r>
            <a:endParaRPr lang="en-US" altLang="en-US" sz="200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>
            <a:extLst>
              <a:ext uri="{FF2B5EF4-FFF2-40B4-BE49-F238E27FC236}">
                <a16:creationId xmlns:a16="http://schemas.microsoft.com/office/drawing/2014/main" id="{C7A2D68D-D175-4709-8FA9-A386C235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7244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C44B142-75E1-4189-A6FA-E2807597E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Instrucciones del Lenguaje de tratamiento de datos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BDFDC3B-2CDA-44C6-A2D8-A1A7386BF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Las instrucciones DML se utilizan para cambiar datos o recuperar información</a:t>
            </a:r>
            <a:endParaRPr lang="en-US" altLang="en-US"/>
          </a:p>
          <a:p>
            <a:pPr lvl="1">
              <a:lnSpc>
                <a:spcPct val="50000"/>
              </a:lnSpc>
            </a:pPr>
            <a:r>
              <a:rPr lang="en-US" altLang="es-ES">
                <a:solidFill>
                  <a:srgbClr val="000000"/>
                </a:solidFill>
              </a:rPr>
              <a:t>SELECT</a:t>
            </a:r>
            <a:endParaRPr lang="en-US" altLang="en-US"/>
          </a:p>
          <a:p>
            <a:pPr lvl="1">
              <a:lnSpc>
                <a:spcPct val="50000"/>
              </a:lnSpc>
            </a:pPr>
            <a:r>
              <a:rPr lang="en-US" altLang="es-ES">
                <a:solidFill>
                  <a:srgbClr val="000000"/>
                </a:solidFill>
              </a:rPr>
              <a:t>INSERT</a:t>
            </a:r>
            <a:endParaRPr lang="en-US" altLang="en-US"/>
          </a:p>
          <a:p>
            <a:pPr lvl="1">
              <a:lnSpc>
                <a:spcPct val="50000"/>
              </a:lnSpc>
            </a:pPr>
            <a:r>
              <a:rPr lang="en-US" altLang="es-ES">
                <a:solidFill>
                  <a:srgbClr val="000000"/>
                </a:solidFill>
              </a:rPr>
              <a:t>UPDATE</a:t>
            </a:r>
            <a:endParaRPr lang="en-US" altLang="en-US"/>
          </a:p>
          <a:p>
            <a:pPr lvl="1">
              <a:lnSpc>
                <a:spcPct val="50000"/>
              </a:lnSpc>
            </a:pPr>
            <a:r>
              <a:rPr lang="en-US" altLang="es-ES">
                <a:solidFill>
                  <a:srgbClr val="000000"/>
                </a:solidFill>
              </a:rPr>
              <a:t>DELETE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Deben tener los permisos adecuados</a:t>
            </a: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0E7F2835-3CFD-47D5-998A-B516E72F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807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/>
          <a:p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USE northwind</a:t>
            </a:r>
            <a:endParaRPr lang="en-US" altLang="en-US" sz="20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SELECT categoryid, productname, productid, unitprice </a:t>
            </a:r>
            <a:b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FROM products</a:t>
            </a:r>
            <a:endParaRPr lang="en-US" altLang="en-US" sz="20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r>
              <a:rPr lang="en-US" altLang="es-ES" sz="2000">
                <a:solidFill>
                  <a:srgbClr val="000000"/>
                </a:solidFill>
                <a:latin typeface="Lucida Sans Typewriter" panose="020B0509030504030204" pitchFamily="49" charset="0"/>
              </a:rPr>
              <a:t>GO</a:t>
            </a:r>
            <a:endParaRPr lang="en-US" altLang="en-US" sz="200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8039C40-0CE0-4146-A552-A7E14E9AD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en-US"/>
              <a:t> </a:t>
            </a:r>
            <a:r>
              <a:rPr lang="en-US" altLang="es-ES">
                <a:solidFill>
                  <a:srgbClr val="000000"/>
                </a:solidFill>
              </a:rPr>
              <a:t>Elementos de la sintaxis de Transact-SQL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EDFB0B1-0B55-423C-84A6-A4B8A5C6FD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Directivas de proceso por lotes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Comentarios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Identificadores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Tipos de datos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Variables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89278ED-249E-41D7-A2A5-F33A590D229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Funciones del sistema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Operadores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Expresiones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Elementos del lenguaje de control de flujo</a:t>
            </a:r>
            <a:endParaRPr lang="en-US" altLang="en-US"/>
          </a:p>
          <a:p>
            <a:r>
              <a:rPr lang="en-US" altLang="es-ES">
                <a:solidFill>
                  <a:srgbClr val="000000"/>
                </a:solidFill>
              </a:rPr>
              <a:t>Palabras clave reservadas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  <p:tag name="PPWINTOTALSEGMENTS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  <p:tag name="PPWINTOTALSEG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1187</Words>
  <Application>Microsoft Office PowerPoint</Application>
  <PresentationFormat>Presentación en pantalla (4:3)</PresentationFormat>
  <Paragraphs>256</Paragraphs>
  <Slides>27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Lucida Sans Typewriter</vt:lpstr>
      <vt:lpstr>Wingdings</vt:lpstr>
      <vt:lpstr>Tema de Office</vt:lpstr>
      <vt:lpstr>Ing. Daniel Bojorge Sequeira</vt:lpstr>
      <vt:lpstr>Presentación de PowerPoint</vt:lpstr>
      <vt:lpstr>Introducción</vt:lpstr>
      <vt:lpstr>El lenguaje de programación Transact-SQL</vt:lpstr>
      <vt:lpstr> Tipos de instrucciones de Transact-SQL</vt:lpstr>
      <vt:lpstr> Instrucciones del Lenguaje de definición de datos</vt:lpstr>
      <vt:lpstr>Instrucciones del Lenguaje de control de datos</vt:lpstr>
      <vt:lpstr>Instrucciones del Lenguaje de tratamiento de datos</vt:lpstr>
      <vt:lpstr> Elementos de la sintaxis de Transact-SQL</vt:lpstr>
      <vt:lpstr>Directivas de proceso por lotes</vt:lpstr>
      <vt:lpstr>Comentarios</vt:lpstr>
      <vt:lpstr> Identificadores</vt:lpstr>
      <vt:lpstr>Identificadores estándar </vt:lpstr>
      <vt:lpstr>Identificadores delimitados </vt:lpstr>
      <vt:lpstr>Directrices de denominación para los identificadores</vt:lpstr>
      <vt:lpstr>Tipos de datos</vt:lpstr>
      <vt:lpstr>Números</vt:lpstr>
      <vt:lpstr>Fechas</vt:lpstr>
      <vt:lpstr>Caracteres</vt:lpstr>
      <vt:lpstr>Variables</vt:lpstr>
      <vt:lpstr> Funciones del sistema</vt:lpstr>
      <vt:lpstr>Ejemplos de función del sistema</vt:lpstr>
      <vt:lpstr>Operadores</vt:lpstr>
      <vt:lpstr>Presentación de PowerPoint</vt:lpstr>
      <vt:lpstr>Expresiones</vt:lpstr>
      <vt:lpstr>Elementos del lenguaje de control de flujo</vt:lpstr>
      <vt:lpstr>Palabras clave reservadas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Daniel Ernesto  Bojorge Boniche</cp:lastModifiedBy>
  <cp:revision>8</cp:revision>
  <dcterms:created xsi:type="dcterms:W3CDTF">2020-06-09T21:06:55Z</dcterms:created>
  <dcterms:modified xsi:type="dcterms:W3CDTF">2021-06-06T05:20:38Z</dcterms:modified>
</cp:coreProperties>
</file>