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9"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46" r:id="rId27"/>
  </p:sldIdLst>
  <p:sldSz cx="9144000" cy="6858000" type="screen4x3"/>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1A9BF-0BFA-43BA-9075-7BAB5702E502}" type="datetimeFigureOut">
              <a:rPr lang="es-ES" smtClean="0"/>
              <a:t>11/07/2021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332DC-DD99-48F0-B319-0148A69A87E7}" type="slidenum">
              <a:rPr lang="es-ES" smtClean="0"/>
              <a:t>‹Nº›</a:t>
            </a:fld>
            <a:endParaRPr lang="es-ES"/>
          </a:p>
        </p:txBody>
      </p:sp>
    </p:spTree>
    <p:extLst>
      <p:ext uri="{BB962C8B-B14F-4D97-AF65-F5344CB8AC3E}">
        <p14:creationId xmlns:p14="http://schemas.microsoft.com/office/powerpoint/2010/main" val="124777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573E37-AE9E-494D-9281-BF215CF4A086}"/>
              </a:ext>
            </a:extLst>
          </p:cNvPr>
          <p:cNvSpPr>
            <a:spLocks noGrp="1" noChangeArrowheads="1"/>
          </p:cNvSpPr>
          <p:nvPr>
            <p:ph type="sldNum" sz="quarter" idx="5"/>
          </p:nvPr>
        </p:nvSpPr>
        <p:spPr>
          <a:ln/>
        </p:spPr>
        <p:txBody>
          <a:bodyPr/>
          <a:lstStyle/>
          <a:p>
            <a:fld id="{5F0D274F-A821-429B-9196-B695085ADFE0}" type="slidenum">
              <a:rPr lang="en-US" altLang="es-ES"/>
              <a:pPr/>
              <a:t>2</a:t>
            </a:fld>
            <a:endParaRPr lang="en-US" altLang="es-ES"/>
          </a:p>
        </p:txBody>
      </p:sp>
      <p:sp>
        <p:nvSpPr>
          <p:cNvPr id="26626" name="Rectangle 2">
            <a:extLst>
              <a:ext uri="{FF2B5EF4-FFF2-40B4-BE49-F238E27FC236}">
                <a16:creationId xmlns:a16="http://schemas.microsoft.com/office/drawing/2014/main" id="{07674616-88FF-46EB-B4B3-A2A2A953359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C07EEDEA-3A10-466B-9967-0413C6829AB4}"/>
              </a:ext>
            </a:extLst>
          </p:cNvPr>
          <p:cNvSpPr>
            <a:spLocks noGrp="1" noChangeArrowheads="1"/>
          </p:cNvSpPr>
          <p:nvPr>
            <p:ph type="body" idx="1"/>
          </p:nvPr>
        </p:nvSpPr>
        <p:spPr/>
        <p:txBody>
          <a:bodyPr/>
          <a:lstStyle/>
          <a:p>
            <a:endParaRPr lang="en-GB"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573E37-AE9E-494D-9281-BF215CF4A086}"/>
              </a:ext>
            </a:extLst>
          </p:cNvPr>
          <p:cNvSpPr>
            <a:spLocks noGrp="1" noChangeArrowheads="1"/>
          </p:cNvSpPr>
          <p:nvPr>
            <p:ph type="sldNum" sz="quarter" idx="5"/>
          </p:nvPr>
        </p:nvSpPr>
        <p:spPr>
          <a:ln/>
        </p:spPr>
        <p:txBody>
          <a:bodyPr/>
          <a:lstStyle/>
          <a:p>
            <a:fld id="{5F0D274F-A821-429B-9196-B695085ADFE0}" type="slidenum">
              <a:rPr lang="en-US" altLang="es-ES"/>
              <a:pPr/>
              <a:t>3</a:t>
            </a:fld>
            <a:endParaRPr lang="en-US" altLang="es-ES"/>
          </a:p>
        </p:txBody>
      </p:sp>
      <p:sp>
        <p:nvSpPr>
          <p:cNvPr id="26626" name="Rectangle 2">
            <a:extLst>
              <a:ext uri="{FF2B5EF4-FFF2-40B4-BE49-F238E27FC236}">
                <a16:creationId xmlns:a16="http://schemas.microsoft.com/office/drawing/2014/main" id="{07674616-88FF-46EB-B4B3-A2A2A953359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C07EEDEA-3A10-466B-9967-0413C6829AB4}"/>
              </a:ext>
            </a:extLst>
          </p:cNvPr>
          <p:cNvSpPr>
            <a:spLocks noGrp="1" noChangeArrowheads="1"/>
          </p:cNvSpPr>
          <p:nvPr>
            <p:ph type="body" idx="1"/>
          </p:nvPr>
        </p:nvSpPr>
        <p:spPr/>
        <p:txBody>
          <a:bodyPr/>
          <a:lstStyle/>
          <a:p>
            <a:endParaRPr lang="en-GB" altLang="es-ES"/>
          </a:p>
        </p:txBody>
      </p:sp>
    </p:spTree>
    <p:extLst>
      <p:ext uri="{BB962C8B-B14F-4D97-AF65-F5344CB8AC3E}">
        <p14:creationId xmlns:p14="http://schemas.microsoft.com/office/powerpoint/2010/main" val="426002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573E37-AE9E-494D-9281-BF215CF4A086}"/>
              </a:ext>
            </a:extLst>
          </p:cNvPr>
          <p:cNvSpPr>
            <a:spLocks noGrp="1" noChangeArrowheads="1"/>
          </p:cNvSpPr>
          <p:nvPr>
            <p:ph type="sldNum" sz="quarter" idx="5"/>
          </p:nvPr>
        </p:nvSpPr>
        <p:spPr>
          <a:ln/>
        </p:spPr>
        <p:txBody>
          <a:bodyPr/>
          <a:lstStyle/>
          <a:p>
            <a:fld id="{5F0D274F-A821-429B-9196-B695085ADFE0}" type="slidenum">
              <a:rPr lang="en-US" altLang="es-ES"/>
              <a:pPr/>
              <a:t>7</a:t>
            </a:fld>
            <a:endParaRPr lang="en-US" altLang="es-ES"/>
          </a:p>
        </p:txBody>
      </p:sp>
      <p:sp>
        <p:nvSpPr>
          <p:cNvPr id="26626" name="Rectangle 2">
            <a:extLst>
              <a:ext uri="{FF2B5EF4-FFF2-40B4-BE49-F238E27FC236}">
                <a16:creationId xmlns:a16="http://schemas.microsoft.com/office/drawing/2014/main" id="{07674616-88FF-46EB-B4B3-A2A2A953359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C07EEDEA-3A10-466B-9967-0413C6829AB4}"/>
              </a:ext>
            </a:extLst>
          </p:cNvPr>
          <p:cNvSpPr>
            <a:spLocks noGrp="1" noChangeArrowheads="1"/>
          </p:cNvSpPr>
          <p:nvPr>
            <p:ph type="body" idx="1"/>
          </p:nvPr>
        </p:nvSpPr>
        <p:spPr/>
        <p:txBody>
          <a:bodyPr/>
          <a:lstStyle/>
          <a:p>
            <a:endParaRPr lang="en-GB" altLang="es-ES"/>
          </a:p>
        </p:txBody>
      </p:sp>
    </p:spTree>
    <p:extLst>
      <p:ext uri="{BB962C8B-B14F-4D97-AF65-F5344CB8AC3E}">
        <p14:creationId xmlns:p14="http://schemas.microsoft.com/office/powerpoint/2010/main" val="273047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11/7/2021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28897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11/7/2021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40934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11/7/2021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1818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080654" y="365126"/>
            <a:ext cx="7132321" cy="557587"/>
          </a:xfrm>
        </p:spPr>
        <p:txBody>
          <a:bodyPr>
            <a:noAutofit/>
          </a:bodyPr>
          <a:lstStyle>
            <a:lvl1pPr>
              <a:defRPr sz="3600">
                <a:effectLst>
                  <a:outerShdw blurRad="38100" dist="38100" dir="2700000" algn="tl">
                    <a:srgbClr val="000000">
                      <a:alpha val="43137"/>
                    </a:srgbClr>
                  </a:outerShdw>
                </a:effectLst>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628650" y="1221971"/>
            <a:ext cx="7886700" cy="495499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D773F917-CF9F-4E5E-A9C0-25A32D536801}" type="datetimeFigureOut">
              <a:rPr lang="es-NI" smtClean="0"/>
              <a:t>11/7/2021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3108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D773F917-CF9F-4E5E-A9C0-25A32D536801}" type="datetimeFigureOut">
              <a:rPr lang="es-NI" smtClean="0"/>
              <a:t>11/7/2021</a:t>
            </a:fld>
            <a:endParaRPr lang="es-NI"/>
          </a:p>
        </p:txBody>
      </p:sp>
      <p:sp>
        <p:nvSpPr>
          <p:cNvPr id="5" name="Footer Placeholder 4"/>
          <p:cNvSpPr>
            <a:spLocks noGrp="1"/>
          </p:cNvSpPr>
          <p:nvPr>
            <p:ph type="ftr" sz="quarter" idx="11"/>
          </p:nvPr>
        </p:nvSpPr>
        <p:spPr/>
        <p:txBody>
          <a:bodyPr/>
          <a:lstStyle/>
          <a:p>
            <a:endParaRPr lang="es-NI"/>
          </a:p>
        </p:txBody>
      </p:sp>
      <p:sp>
        <p:nvSpPr>
          <p:cNvPr id="6" name="Slide Number Placeholder 5"/>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371283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773F917-CF9F-4E5E-A9C0-25A32D536801}" type="datetimeFigureOut">
              <a:rPr lang="es-NI" smtClean="0"/>
              <a:t>11/7/2021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7137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73F917-CF9F-4E5E-A9C0-25A32D536801}" type="datetimeFigureOut">
              <a:rPr lang="es-NI" smtClean="0"/>
              <a:t>11/7/2021</a:t>
            </a:fld>
            <a:endParaRPr lang="es-NI"/>
          </a:p>
        </p:txBody>
      </p:sp>
      <p:sp>
        <p:nvSpPr>
          <p:cNvPr id="8" name="Footer Placeholder 7"/>
          <p:cNvSpPr>
            <a:spLocks noGrp="1"/>
          </p:cNvSpPr>
          <p:nvPr>
            <p:ph type="ftr" sz="quarter" idx="11"/>
          </p:nvPr>
        </p:nvSpPr>
        <p:spPr/>
        <p:txBody>
          <a:bodyPr/>
          <a:lstStyle/>
          <a:p>
            <a:endParaRPr lang="es-NI"/>
          </a:p>
        </p:txBody>
      </p:sp>
      <p:sp>
        <p:nvSpPr>
          <p:cNvPr id="9" name="Slide Number Placeholder 8"/>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27970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22218" y="136524"/>
            <a:ext cx="7393132" cy="1222605"/>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773F917-CF9F-4E5E-A9C0-25A32D536801}" type="datetimeFigureOut">
              <a:rPr lang="es-NI" smtClean="0"/>
              <a:t>11/7/2021</a:t>
            </a:fld>
            <a:endParaRPr lang="es-NI"/>
          </a:p>
        </p:txBody>
      </p:sp>
      <p:sp>
        <p:nvSpPr>
          <p:cNvPr id="4" name="Footer Placeholder 3"/>
          <p:cNvSpPr>
            <a:spLocks noGrp="1"/>
          </p:cNvSpPr>
          <p:nvPr>
            <p:ph type="ftr" sz="quarter" idx="11"/>
          </p:nvPr>
        </p:nvSpPr>
        <p:spPr/>
        <p:txBody>
          <a:bodyPr/>
          <a:lstStyle/>
          <a:p>
            <a:endParaRPr lang="es-NI"/>
          </a:p>
        </p:txBody>
      </p:sp>
      <p:sp>
        <p:nvSpPr>
          <p:cNvPr id="5" name="Slide Number Placeholder 4"/>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15820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3F917-CF9F-4E5E-A9C0-25A32D536801}" type="datetimeFigureOut">
              <a:rPr lang="es-NI" smtClean="0"/>
              <a:t>11/7/2021</a:t>
            </a:fld>
            <a:endParaRPr lang="es-NI"/>
          </a:p>
        </p:txBody>
      </p:sp>
      <p:sp>
        <p:nvSpPr>
          <p:cNvPr id="3" name="Footer Placeholder 2"/>
          <p:cNvSpPr>
            <a:spLocks noGrp="1"/>
          </p:cNvSpPr>
          <p:nvPr>
            <p:ph type="ftr" sz="quarter" idx="11"/>
          </p:nvPr>
        </p:nvSpPr>
        <p:spPr/>
        <p:txBody>
          <a:bodyPr/>
          <a:lstStyle/>
          <a:p>
            <a:endParaRPr lang="es-NI"/>
          </a:p>
        </p:txBody>
      </p:sp>
      <p:sp>
        <p:nvSpPr>
          <p:cNvPr id="4" name="Slide Number Placeholder 3"/>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244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11/7/2021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10165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D773F917-CF9F-4E5E-A9C0-25A32D536801}" type="datetimeFigureOut">
              <a:rPr lang="es-NI" smtClean="0"/>
              <a:t>11/7/2021</a:t>
            </a:fld>
            <a:endParaRPr lang="es-NI"/>
          </a:p>
        </p:txBody>
      </p:sp>
      <p:sp>
        <p:nvSpPr>
          <p:cNvPr id="6" name="Footer Placeholder 5"/>
          <p:cNvSpPr>
            <a:spLocks noGrp="1"/>
          </p:cNvSpPr>
          <p:nvPr>
            <p:ph type="ftr" sz="quarter" idx="11"/>
          </p:nvPr>
        </p:nvSpPr>
        <p:spPr/>
        <p:txBody>
          <a:bodyPr/>
          <a:lstStyle/>
          <a:p>
            <a:endParaRPr lang="es-NI"/>
          </a:p>
        </p:txBody>
      </p:sp>
      <p:sp>
        <p:nvSpPr>
          <p:cNvPr id="7" name="Slide Number Placeholder 6"/>
          <p:cNvSpPr>
            <a:spLocks noGrp="1"/>
          </p:cNvSpPr>
          <p:nvPr>
            <p:ph type="sldNum" sz="quarter" idx="12"/>
          </p:nvPr>
        </p:nvSpPr>
        <p:spPr/>
        <p:txBody>
          <a:bodyPr/>
          <a:lstStyle/>
          <a:p>
            <a:fld id="{409C1D1A-E73A-4C18-9E2E-A26677BFF47F}" type="slidenum">
              <a:rPr lang="es-NI" smtClean="0"/>
              <a:t>‹Nº›</a:t>
            </a:fld>
            <a:endParaRPr lang="es-NI"/>
          </a:p>
        </p:txBody>
      </p:sp>
    </p:spTree>
    <p:extLst>
      <p:ext uri="{BB962C8B-B14F-4D97-AF65-F5344CB8AC3E}">
        <p14:creationId xmlns:p14="http://schemas.microsoft.com/office/powerpoint/2010/main" val="427486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3F917-CF9F-4E5E-A9C0-25A32D536801}" type="datetimeFigureOut">
              <a:rPr lang="es-NI" smtClean="0"/>
              <a:t>11/7/2021</a:t>
            </a:fld>
            <a:endParaRPr lang="es-NI"/>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1D1A-E73A-4C18-9E2E-A26677BFF47F}" type="slidenum">
              <a:rPr lang="es-NI" smtClean="0"/>
              <a:t>‹Nº›</a:t>
            </a:fld>
            <a:endParaRPr lang="es-NI"/>
          </a:p>
        </p:txBody>
      </p:sp>
    </p:spTree>
    <p:extLst>
      <p:ext uri="{BB962C8B-B14F-4D97-AF65-F5344CB8AC3E}">
        <p14:creationId xmlns:p14="http://schemas.microsoft.com/office/powerpoint/2010/main" val="700282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n-US" altLang="es-NI" dirty="0">
                <a:solidFill>
                  <a:srgbClr val="000000"/>
                </a:solidFill>
                <a:latin typeface="Times New Roman" panose="02020603050405020304" pitchFamily="18" charset="0"/>
              </a:rPr>
              <a:t>Common Table Expression</a:t>
            </a:r>
            <a:br>
              <a:rPr lang="en-US" altLang="es-NI" dirty="0">
                <a:solidFill>
                  <a:srgbClr val="000000"/>
                </a:solidFill>
                <a:latin typeface="Times New Roman" panose="02020603050405020304" pitchFamily="18" charset="0"/>
              </a:rPr>
            </a:br>
            <a:r>
              <a:rPr lang="en-US" altLang="es-NI" dirty="0">
                <a:solidFill>
                  <a:srgbClr val="000000"/>
                </a:solidFill>
                <a:latin typeface="Times New Roman" panose="02020603050405020304" pitchFamily="18" charset="0"/>
              </a:rPr>
              <a:t>CTE</a:t>
            </a:r>
            <a:endParaRPr lang="es-NI" dirty="0"/>
          </a:p>
        </p:txBody>
      </p:sp>
      <p:sp>
        <p:nvSpPr>
          <p:cNvPr id="3" name="Subtítulo 2"/>
          <p:cNvSpPr>
            <a:spLocks noGrp="1"/>
          </p:cNvSpPr>
          <p:nvPr>
            <p:ph type="subTitle" idx="1"/>
          </p:nvPr>
        </p:nvSpPr>
        <p:spPr/>
        <p:txBody>
          <a:bodyPr/>
          <a:lstStyle/>
          <a:p>
            <a:r>
              <a:rPr lang="es-NI"/>
              <a:t>Elaborado por Ing. </a:t>
            </a:r>
            <a:r>
              <a:rPr lang="es-NI" dirty="0"/>
              <a:t>Daniel Bojorge</a:t>
            </a:r>
          </a:p>
        </p:txBody>
      </p:sp>
    </p:spTree>
    <p:extLst>
      <p:ext uri="{BB962C8B-B14F-4D97-AF65-F5344CB8AC3E}">
        <p14:creationId xmlns:p14="http://schemas.microsoft.com/office/powerpoint/2010/main" val="85063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953BE-C69C-41F9-AEC0-BA467DC6BED3}"/>
              </a:ext>
            </a:extLst>
          </p:cNvPr>
          <p:cNvSpPr>
            <a:spLocks noGrp="1"/>
          </p:cNvSpPr>
          <p:nvPr>
            <p:ph type="title"/>
          </p:nvPr>
        </p:nvSpPr>
        <p:spPr/>
        <p:txBody>
          <a:bodyPr/>
          <a:lstStyle/>
          <a:p>
            <a:r>
              <a:rPr lang="es-ES" dirty="0"/>
              <a:t>Ejemplo Tabla Derivada vs </a:t>
            </a:r>
            <a:r>
              <a:rPr lang="es-ES" dirty="0" err="1"/>
              <a:t>CTE’s</a:t>
            </a:r>
            <a:endParaRPr lang="es-ES" dirty="0"/>
          </a:p>
        </p:txBody>
      </p:sp>
      <p:sp>
        <p:nvSpPr>
          <p:cNvPr id="3" name="Marcador de contenido 2">
            <a:extLst>
              <a:ext uri="{FF2B5EF4-FFF2-40B4-BE49-F238E27FC236}">
                <a16:creationId xmlns:a16="http://schemas.microsoft.com/office/drawing/2014/main" id="{9FA689C9-9AED-4B21-A485-72A61A11F31A}"/>
              </a:ext>
            </a:extLst>
          </p:cNvPr>
          <p:cNvSpPr>
            <a:spLocks noGrp="1"/>
          </p:cNvSpPr>
          <p:nvPr>
            <p:ph idx="1"/>
          </p:nvPr>
        </p:nvSpPr>
        <p:spPr>
          <a:xfrm>
            <a:off x="628650" y="1221971"/>
            <a:ext cx="7886700" cy="4774792"/>
          </a:xfrm>
        </p:spPr>
        <p:txBody>
          <a:bodyPr>
            <a:normAutofit fontScale="92500" lnSpcReduction="10000"/>
          </a:bodyPr>
          <a:lstStyle/>
          <a:p>
            <a:r>
              <a:rPr lang="es-NI" dirty="0"/>
              <a:t>Debido a que define un CTE antes de usarlo, no termina anidando los CTE.</a:t>
            </a:r>
          </a:p>
          <a:p>
            <a:r>
              <a:rPr lang="es-NI" dirty="0"/>
              <a:t>Cada CTE aparece por separado en el código de forma modular.</a:t>
            </a:r>
          </a:p>
          <a:p>
            <a:r>
              <a:rPr lang="es-NI" dirty="0"/>
              <a:t>Este enfoque modular mejora sustancialmente la legibilidad y la capacidad de mantenimiento del código en comparación con el enfoque de tabla derivada anidada.</a:t>
            </a:r>
          </a:p>
          <a:p>
            <a:r>
              <a:rPr lang="es-NI" dirty="0"/>
              <a:t>Técnicamente, no puede anidar CTE, ni puede definir un CTE entre paréntesis de una tabla derivada.</a:t>
            </a:r>
          </a:p>
          <a:p>
            <a:r>
              <a:rPr lang="es-NI" dirty="0"/>
              <a:t>Sin embargo, anidar es una práctica problemática; por lo tanto, considere estas restricciones como ayudas para codificar con claridad en lugar de obstáculos.</a:t>
            </a:r>
            <a:endParaRPr lang="es-ES" dirty="0"/>
          </a:p>
        </p:txBody>
      </p:sp>
    </p:spTree>
    <p:extLst>
      <p:ext uri="{BB962C8B-B14F-4D97-AF65-F5344CB8AC3E}">
        <p14:creationId xmlns:p14="http://schemas.microsoft.com/office/powerpoint/2010/main" val="96792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953BE-C69C-41F9-AEC0-BA467DC6BED3}"/>
              </a:ext>
            </a:extLst>
          </p:cNvPr>
          <p:cNvSpPr>
            <a:spLocks noGrp="1"/>
          </p:cNvSpPr>
          <p:nvPr>
            <p:ph type="title"/>
          </p:nvPr>
        </p:nvSpPr>
        <p:spPr/>
        <p:txBody>
          <a:bodyPr/>
          <a:lstStyle/>
          <a:p>
            <a:r>
              <a:rPr lang="es-ES" dirty="0"/>
              <a:t>Múltiples Referencias a </a:t>
            </a:r>
            <a:r>
              <a:rPr lang="es-ES" dirty="0" err="1"/>
              <a:t>CTE’s</a:t>
            </a:r>
            <a:endParaRPr lang="es-ES" dirty="0"/>
          </a:p>
        </p:txBody>
      </p:sp>
      <p:sp>
        <p:nvSpPr>
          <p:cNvPr id="3" name="Marcador de contenido 2">
            <a:extLst>
              <a:ext uri="{FF2B5EF4-FFF2-40B4-BE49-F238E27FC236}">
                <a16:creationId xmlns:a16="http://schemas.microsoft.com/office/drawing/2014/main" id="{9FA689C9-9AED-4B21-A485-72A61A11F31A}"/>
              </a:ext>
            </a:extLst>
          </p:cNvPr>
          <p:cNvSpPr>
            <a:spLocks noGrp="1"/>
          </p:cNvSpPr>
          <p:nvPr>
            <p:ph idx="1"/>
          </p:nvPr>
        </p:nvSpPr>
        <p:spPr>
          <a:xfrm>
            <a:off x="628650" y="1221971"/>
            <a:ext cx="7886700" cy="4774792"/>
          </a:xfrm>
        </p:spPr>
        <p:txBody>
          <a:bodyPr>
            <a:normAutofit/>
          </a:bodyPr>
          <a:lstStyle/>
          <a:p>
            <a:r>
              <a:rPr lang="es-NI" dirty="0"/>
              <a:t>El hecho de que un CTE se defina primero y luego se consulte tiene otra ventaja:</a:t>
            </a:r>
          </a:p>
          <a:p>
            <a:pPr lvl="1"/>
            <a:r>
              <a:rPr lang="es-NI" dirty="0"/>
              <a:t>En cuanto a la cláusula FROM de la consulta externa, el CTE ya existe; por lo tanto, puede hacer referencia a varias instancias del mismo CTE.</a:t>
            </a:r>
          </a:p>
          <a:p>
            <a:r>
              <a:rPr lang="es-NI" dirty="0"/>
              <a:t>Veamos el siguiente ejemplo comparando </a:t>
            </a:r>
            <a:r>
              <a:rPr lang="es-NI" dirty="0" err="1"/>
              <a:t>CTE’s</a:t>
            </a:r>
            <a:r>
              <a:rPr lang="es-NI" dirty="0"/>
              <a:t> con tablas derivadas</a:t>
            </a:r>
            <a:endParaRPr lang="es-ES" dirty="0"/>
          </a:p>
        </p:txBody>
      </p:sp>
      <p:pic>
        <p:nvPicPr>
          <p:cNvPr id="4" name="Imagen 3">
            <a:extLst>
              <a:ext uri="{FF2B5EF4-FFF2-40B4-BE49-F238E27FC236}">
                <a16:creationId xmlns:a16="http://schemas.microsoft.com/office/drawing/2014/main" id="{9865EC20-FEBF-4F32-BB1A-F001116A83FC}"/>
              </a:ext>
            </a:extLst>
          </p:cNvPr>
          <p:cNvPicPr>
            <a:picLocks noChangeAspect="1"/>
          </p:cNvPicPr>
          <p:nvPr/>
        </p:nvPicPr>
        <p:blipFill>
          <a:blip r:embed="rId2"/>
          <a:stretch>
            <a:fillRect/>
          </a:stretch>
        </p:blipFill>
        <p:spPr>
          <a:xfrm>
            <a:off x="628650" y="1092295"/>
            <a:ext cx="4655731" cy="2722345"/>
          </a:xfrm>
          <a:prstGeom prst="rect">
            <a:avLst/>
          </a:prstGeom>
        </p:spPr>
      </p:pic>
      <p:pic>
        <p:nvPicPr>
          <p:cNvPr id="5" name="Imagen 4">
            <a:extLst>
              <a:ext uri="{FF2B5EF4-FFF2-40B4-BE49-F238E27FC236}">
                <a16:creationId xmlns:a16="http://schemas.microsoft.com/office/drawing/2014/main" id="{BA768CFC-C013-4BAE-BDB2-1452A8158CE0}"/>
              </a:ext>
            </a:extLst>
          </p:cNvPr>
          <p:cNvPicPr>
            <a:picLocks noChangeAspect="1"/>
          </p:cNvPicPr>
          <p:nvPr/>
        </p:nvPicPr>
        <p:blipFill>
          <a:blip r:embed="rId3"/>
          <a:stretch>
            <a:fillRect/>
          </a:stretch>
        </p:blipFill>
        <p:spPr>
          <a:xfrm>
            <a:off x="628649" y="3880124"/>
            <a:ext cx="4655731" cy="2795168"/>
          </a:xfrm>
          <a:prstGeom prst="rect">
            <a:avLst/>
          </a:prstGeom>
        </p:spPr>
      </p:pic>
      <p:pic>
        <p:nvPicPr>
          <p:cNvPr id="6" name="Imagen 5">
            <a:extLst>
              <a:ext uri="{FF2B5EF4-FFF2-40B4-BE49-F238E27FC236}">
                <a16:creationId xmlns:a16="http://schemas.microsoft.com/office/drawing/2014/main" id="{38C749B3-84DB-40AA-B9E6-26E10B887B54}"/>
              </a:ext>
            </a:extLst>
          </p:cNvPr>
          <p:cNvPicPr>
            <a:picLocks noChangeAspect="1"/>
          </p:cNvPicPr>
          <p:nvPr/>
        </p:nvPicPr>
        <p:blipFill>
          <a:blip r:embed="rId4"/>
          <a:stretch>
            <a:fillRect/>
          </a:stretch>
        </p:blipFill>
        <p:spPr>
          <a:xfrm>
            <a:off x="4016816" y="3609367"/>
            <a:ext cx="4731276" cy="1292242"/>
          </a:xfrm>
          <a:prstGeom prst="rect">
            <a:avLst/>
          </a:prstGeom>
        </p:spPr>
      </p:pic>
      <p:sp>
        <p:nvSpPr>
          <p:cNvPr id="7" name="Rectángulo 6">
            <a:extLst>
              <a:ext uri="{FF2B5EF4-FFF2-40B4-BE49-F238E27FC236}">
                <a16:creationId xmlns:a16="http://schemas.microsoft.com/office/drawing/2014/main" id="{D005D76F-1A29-447E-90E8-CA14083447EC}"/>
              </a:ext>
            </a:extLst>
          </p:cNvPr>
          <p:cNvSpPr/>
          <p:nvPr/>
        </p:nvSpPr>
        <p:spPr>
          <a:xfrm>
            <a:off x="1180214" y="1935126"/>
            <a:ext cx="2700670" cy="36150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ES"/>
          </a:p>
        </p:txBody>
      </p:sp>
      <p:sp>
        <p:nvSpPr>
          <p:cNvPr id="8" name="Rectángulo 7">
            <a:extLst>
              <a:ext uri="{FF2B5EF4-FFF2-40B4-BE49-F238E27FC236}">
                <a16:creationId xmlns:a16="http://schemas.microsoft.com/office/drawing/2014/main" id="{BD68D8CF-9272-4C65-B560-0D009E63A3B9}"/>
              </a:ext>
            </a:extLst>
          </p:cNvPr>
          <p:cNvSpPr/>
          <p:nvPr/>
        </p:nvSpPr>
        <p:spPr>
          <a:xfrm>
            <a:off x="886047" y="2770329"/>
            <a:ext cx="2700670" cy="36150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ES"/>
          </a:p>
        </p:txBody>
      </p:sp>
      <p:sp>
        <p:nvSpPr>
          <p:cNvPr id="9" name="Rectángulo 8">
            <a:extLst>
              <a:ext uri="{FF2B5EF4-FFF2-40B4-BE49-F238E27FC236}">
                <a16:creationId xmlns:a16="http://schemas.microsoft.com/office/drawing/2014/main" id="{ADAEE769-D303-4437-8483-D5200B65F9F2}"/>
              </a:ext>
            </a:extLst>
          </p:cNvPr>
          <p:cNvSpPr/>
          <p:nvPr/>
        </p:nvSpPr>
        <p:spPr>
          <a:xfrm>
            <a:off x="785846" y="4677540"/>
            <a:ext cx="2998228" cy="68545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ES"/>
          </a:p>
        </p:txBody>
      </p:sp>
      <p:cxnSp>
        <p:nvCxnSpPr>
          <p:cNvPr id="11" name="Conector recto de flecha 10">
            <a:extLst>
              <a:ext uri="{FF2B5EF4-FFF2-40B4-BE49-F238E27FC236}">
                <a16:creationId xmlns:a16="http://schemas.microsoft.com/office/drawing/2014/main" id="{B9BBB9E4-3522-44D9-B025-A3681259301C}"/>
              </a:ext>
            </a:extLst>
          </p:cNvPr>
          <p:cNvCxnSpPr/>
          <p:nvPr/>
        </p:nvCxnSpPr>
        <p:spPr>
          <a:xfrm flipH="1">
            <a:off x="1605516" y="5358809"/>
            <a:ext cx="180754" cy="61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79B45024-4FCF-4F9F-AB3E-FAFCB9664808}"/>
              </a:ext>
            </a:extLst>
          </p:cNvPr>
          <p:cNvCxnSpPr/>
          <p:nvPr/>
        </p:nvCxnSpPr>
        <p:spPr>
          <a:xfrm>
            <a:off x="2286000" y="5362998"/>
            <a:ext cx="372140" cy="77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91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
                                            <p:txEl>
                                              <p:pRg st="1" end="1"/>
                                            </p:txEl>
                                          </p:spTgt>
                                        </p:tgtEl>
                                      </p:cBhvr>
                                    </p:animEffect>
                                    <p:set>
                                      <p:cBhvr>
                                        <p:cTn id="11" dur="1" fill="hold">
                                          <p:stCondLst>
                                            <p:cond delay="499"/>
                                          </p:stCondLst>
                                        </p:cTn>
                                        <p:tgtEl>
                                          <p:spTgt spid="3">
                                            <p:txEl>
                                              <p:pRg st="1" end="1"/>
                                            </p:txEl>
                                          </p:spTgt>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3">
                                            <p:txEl>
                                              <p:pRg st="2" end="2"/>
                                            </p:txEl>
                                          </p:spTgt>
                                        </p:tgtEl>
                                      </p:cBhvr>
                                    </p:animEffect>
                                    <p:set>
                                      <p:cBhvr>
                                        <p:cTn id="15"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D87A-9163-47B3-BFBD-4D6ABE156721}"/>
              </a:ext>
            </a:extLst>
          </p:cNvPr>
          <p:cNvSpPr>
            <a:spLocks noGrp="1"/>
          </p:cNvSpPr>
          <p:nvPr>
            <p:ph type="title"/>
          </p:nvPr>
        </p:nvSpPr>
        <p:spPr/>
        <p:txBody>
          <a:bodyPr/>
          <a:lstStyle/>
          <a:p>
            <a:r>
              <a:rPr lang="es-ES" dirty="0" err="1"/>
              <a:t>CTE’s</a:t>
            </a:r>
            <a:r>
              <a:rPr lang="es-ES" dirty="0"/>
              <a:t> recursivas</a:t>
            </a:r>
          </a:p>
        </p:txBody>
      </p:sp>
      <p:sp>
        <p:nvSpPr>
          <p:cNvPr id="3" name="Marcador de contenido 2">
            <a:extLst>
              <a:ext uri="{FF2B5EF4-FFF2-40B4-BE49-F238E27FC236}">
                <a16:creationId xmlns:a16="http://schemas.microsoft.com/office/drawing/2014/main" id="{186F4F1F-00FE-47D3-869D-2936A30EAF0C}"/>
              </a:ext>
            </a:extLst>
          </p:cNvPr>
          <p:cNvSpPr>
            <a:spLocks noGrp="1"/>
          </p:cNvSpPr>
          <p:nvPr>
            <p:ph idx="1"/>
          </p:nvPr>
        </p:nvSpPr>
        <p:spPr/>
        <p:txBody>
          <a:bodyPr/>
          <a:lstStyle/>
          <a:p>
            <a:r>
              <a:rPr lang="es-NI" dirty="0"/>
              <a:t>Las </a:t>
            </a:r>
            <a:r>
              <a:rPr lang="es-NI" dirty="0" err="1"/>
              <a:t>CTE’s</a:t>
            </a:r>
            <a:r>
              <a:rPr lang="es-NI" dirty="0"/>
              <a:t> son únicos entre las expresiones de tabla porque tienen capacidades recursivas.</a:t>
            </a:r>
          </a:p>
          <a:p>
            <a:r>
              <a:rPr lang="es-NI" dirty="0"/>
              <a:t>Una CTE recursiva se define mediante al menos dos consultas (más son posibles):</a:t>
            </a:r>
          </a:p>
          <a:p>
            <a:pPr lvl="1"/>
            <a:r>
              <a:rPr lang="es-NI" dirty="0"/>
              <a:t>al menos una consulta conocida como ancla miembro y </a:t>
            </a:r>
          </a:p>
          <a:p>
            <a:pPr lvl="1"/>
            <a:r>
              <a:rPr lang="es-NI" dirty="0"/>
              <a:t>al menos una consulta conocida como miembro recursivo</a:t>
            </a:r>
          </a:p>
          <a:p>
            <a:r>
              <a:rPr lang="es-NI" dirty="0"/>
              <a:t>La forma general de una CTE recursiva básica tiene el siguiente aspecto.</a:t>
            </a:r>
            <a:endParaRPr lang="es-ES" dirty="0"/>
          </a:p>
        </p:txBody>
      </p:sp>
      <p:pic>
        <p:nvPicPr>
          <p:cNvPr id="4" name="Imagen 3">
            <a:extLst>
              <a:ext uri="{FF2B5EF4-FFF2-40B4-BE49-F238E27FC236}">
                <a16:creationId xmlns:a16="http://schemas.microsoft.com/office/drawing/2014/main" id="{4DEF94A7-0643-49B3-B743-917963E8B010}"/>
              </a:ext>
            </a:extLst>
          </p:cNvPr>
          <p:cNvPicPr>
            <a:picLocks noChangeAspect="1"/>
          </p:cNvPicPr>
          <p:nvPr/>
        </p:nvPicPr>
        <p:blipFill>
          <a:blip r:embed="rId2"/>
          <a:stretch>
            <a:fillRect/>
          </a:stretch>
        </p:blipFill>
        <p:spPr>
          <a:xfrm>
            <a:off x="4111784" y="3862904"/>
            <a:ext cx="4213509" cy="2521381"/>
          </a:xfrm>
          <a:prstGeom prst="rect">
            <a:avLst/>
          </a:prstGeom>
        </p:spPr>
      </p:pic>
      <p:sp>
        <p:nvSpPr>
          <p:cNvPr id="5" name="Marcador de contenido 2">
            <a:extLst>
              <a:ext uri="{FF2B5EF4-FFF2-40B4-BE49-F238E27FC236}">
                <a16:creationId xmlns:a16="http://schemas.microsoft.com/office/drawing/2014/main" id="{F565C208-5C3B-41BD-921C-CDC0E095A498}"/>
              </a:ext>
            </a:extLst>
          </p:cNvPr>
          <p:cNvSpPr txBox="1">
            <a:spLocks/>
          </p:cNvSpPr>
          <p:nvPr/>
        </p:nvSpPr>
        <p:spPr>
          <a:xfrm>
            <a:off x="628650" y="1221971"/>
            <a:ext cx="7886700" cy="4954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El miembro de anclaje es una consulta que devuelve una tabla de resultados relacionales válida</a:t>
            </a:r>
          </a:p>
          <a:p>
            <a:r>
              <a:rPr lang="es-NI" dirty="0"/>
              <a:t>Como una consulta que se usa para definir una expresión de tabla no recursiva.</a:t>
            </a:r>
          </a:p>
          <a:p>
            <a:r>
              <a:rPr lang="es-NI" dirty="0"/>
              <a:t>La consulta del miembro de ancla se invoca solo una vez.</a:t>
            </a:r>
            <a:endParaRPr lang="es-ES" dirty="0"/>
          </a:p>
        </p:txBody>
      </p:sp>
    </p:spTree>
    <p:extLst>
      <p:ext uri="{BB962C8B-B14F-4D97-AF65-F5344CB8AC3E}">
        <p14:creationId xmlns:p14="http://schemas.microsoft.com/office/powerpoint/2010/main" val="415973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3">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par>
                          <p:cTn id="14" fill="hold">
                            <p:stCondLst>
                              <p:cond delay="500"/>
                            </p:stCondLst>
                            <p:childTnLst>
                              <p:par>
                                <p:cTn id="15" presetID="2" presetClass="exit" presetSubtype="4" fill="hold" grpId="0" nodeType="after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par>
                          <p:cTn id="19" fill="hold">
                            <p:stCondLst>
                              <p:cond delay="1000"/>
                            </p:stCondLst>
                            <p:childTnLst>
                              <p:par>
                                <p:cTn id="20" presetID="2" presetClass="exit" presetSubtype="4" fill="hold" grpId="0" nodeType="afterEffect">
                                  <p:stCondLst>
                                    <p:cond delay="0"/>
                                  </p:stCondLst>
                                  <p:childTnLst>
                                    <p:anim calcmode="lin" valueType="num">
                                      <p:cBhvr additive="base">
                                        <p:cTn id="21"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p:tgtEl>
                                          <p:spTgt spid="3">
                                            <p:txEl>
                                              <p:pRg st="2" end="2"/>
                                            </p:txEl>
                                          </p:spTgt>
                                        </p:tgtEl>
                                        <p:attrNameLst>
                                          <p:attrName>ppt_y</p:attrName>
                                        </p:attrNameLst>
                                      </p:cBhvr>
                                      <p:tavLst>
                                        <p:tav tm="0">
                                          <p:val>
                                            <p:strVal val="ppt_y"/>
                                          </p:val>
                                        </p:tav>
                                        <p:tav tm="100000">
                                          <p:val>
                                            <p:strVal val="1+ppt_h/2"/>
                                          </p:val>
                                        </p:tav>
                                      </p:tavLst>
                                    </p:anim>
                                    <p:set>
                                      <p:cBhvr>
                                        <p:cTn id="23" dur="1" fill="hold">
                                          <p:stCondLst>
                                            <p:cond delay="499"/>
                                          </p:stCondLst>
                                        </p:cTn>
                                        <p:tgtEl>
                                          <p:spTgt spid="3">
                                            <p:txEl>
                                              <p:pRg st="2" end="2"/>
                                            </p:txEl>
                                          </p:spTgt>
                                        </p:tgtEl>
                                        <p:attrNameLst>
                                          <p:attrName>style.visibility</p:attrName>
                                        </p:attrNameLst>
                                      </p:cBhvr>
                                      <p:to>
                                        <p:strVal val="hidden"/>
                                      </p:to>
                                    </p:set>
                                  </p:childTnLst>
                                </p:cTn>
                              </p:par>
                            </p:childTnLst>
                          </p:cTn>
                        </p:par>
                        <p:par>
                          <p:cTn id="24" fill="hold">
                            <p:stCondLst>
                              <p:cond delay="1500"/>
                            </p:stCondLst>
                            <p:childTnLst>
                              <p:par>
                                <p:cTn id="25" presetID="2" presetClass="exit" presetSubtype="4" fill="hold" grpId="0" nodeType="afterEffect">
                                  <p:stCondLst>
                                    <p:cond delay="0"/>
                                  </p:stCondLst>
                                  <p:childTnLst>
                                    <p:anim calcmode="lin" valueType="num">
                                      <p:cBhvr additive="base">
                                        <p:cTn id="26"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3" end="3"/>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3" end="3"/>
                                            </p:txEl>
                                          </p:spTgt>
                                        </p:tgtEl>
                                        <p:attrNameLst>
                                          <p:attrName>style.visibility</p:attrName>
                                        </p:attrNameLst>
                                      </p:cBhvr>
                                      <p:to>
                                        <p:strVal val="hidden"/>
                                      </p:to>
                                    </p:set>
                                  </p:childTnLst>
                                </p:cTn>
                              </p:par>
                            </p:childTnLst>
                          </p:cTn>
                        </p:par>
                        <p:par>
                          <p:cTn id="29" fill="hold">
                            <p:stCondLst>
                              <p:cond delay="2000"/>
                            </p:stCondLst>
                            <p:childTnLst>
                              <p:par>
                                <p:cTn id="30" presetID="2" presetClass="exit" presetSubtype="4" fill="hold" grpId="0" nodeType="afterEffect">
                                  <p:stCondLst>
                                    <p:cond delay="0"/>
                                  </p:stCondLst>
                                  <p:childTnLst>
                                    <p:anim calcmode="lin" valueType="num">
                                      <p:cBhvr additive="base">
                                        <p:cTn id="31"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p:tgtEl>
                                          <p:spTgt spid="3">
                                            <p:txEl>
                                              <p:pRg st="4" end="4"/>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 calcmode="lin" valueType="num">
                                      <p:cBhvr additive="base">
                                        <p:cTn id="38"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 calcmode="lin" valueType="num">
                                      <p:cBhvr additive="base">
                                        <p:cTn id="44"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 calcmode="lin" valueType="num">
                                      <p:cBhvr additive="base">
                                        <p:cTn id="50"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D87A-9163-47B3-BFBD-4D6ABE156721}"/>
              </a:ext>
            </a:extLst>
          </p:cNvPr>
          <p:cNvSpPr>
            <a:spLocks noGrp="1"/>
          </p:cNvSpPr>
          <p:nvPr>
            <p:ph type="title"/>
          </p:nvPr>
        </p:nvSpPr>
        <p:spPr/>
        <p:txBody>
          <a:bodyPr/>
          <a:lstStyle/>
          <a:p>
            <a:r>
              <a:rPr lang="es-ES" dirty="0" err="1"/>
              <a:t>CTE’s</a:t>
            </a:r>
            <a:r>
              <a:rPr lang="es-ES" dirty="0"/>
              <a:t> recursivas</a:t>
            </a:r>
          </a:p>
        </p:txBody>
      </p:sp>
      <p:sp>
        <p:nvSpPr>
          <p:cNvPr id="3" name="Marcador de contenido 2">
            <a:extLst>
              <a:ext uri="{FF2B5EF4-FFF2-40B4-BE49-F238E27FC236}">
                <a16:creationId xmlns:a16="http://schemas.microsoft.com/office/drawing/2014/main" id="{186F4F1F-00FE-47D3-869D-2936A30EAF0C}"/>
              </a:ext>
            </a:extLst>
          </p:cNvPr>
          <p:cNvSpPr>
            <a:spLocks noGrp="1"/>
          </p:cNvSpPr>
          <p:nvPr>
            <p:ph idx="1"/>
          </p:nvPr>
        </p:nvSpPr>
        <p:spPr/>
        <p:txBody>
          <a:bodyPr/>
          <a:lstStyle/>
          <a:p>
            <a:r>
              <a:rPr lang="es-NI" dirty="0"/>
              <a:t>Las </a:t>
            </a:r>
            <a:r>
              <a:rPr lang="es-NI" dirty="0" err="1"/>
              <a:t>CTE’s</a:t>
            </a:r>
            <a:r>
              <a:rPr lang="es-NI" dirty="0"/>
              <a:t> son únicos entre las expresiones de tabla porque tienen capacidades recursivas.</a:t>
            </a:r>
          </a:p>
          <a:p>
            <a:r>
              <a:rPr lang="es-NI" dirty="0"/>
              <a:t>Una CTE recursiva se define mediante al menos dos consultas (más son posibles):</a:t>
            </a:r>
          </a:p>
          <a:p>
            <a:pPr lvl="1"/>
            <a:r>
              <a:rPr lang="es-NI" dirty="0"/>
              <a:t>al menos una consulta conocida como ancla miembro y </a:t>
            </a:r>
          </a:p>
          <a:p>
            <a:pPr lvl="1"/>
            <a:r>
              <a:rPr lang="es-NI" dirty="0"/>
              <a:t>al menos una consulta conocida como miembro recursivo</a:t>
            </a:r>
          </a:p>
          <a:p>
            <a:r>
              <a:rPr lang="es-NI" dirty="0"/>
              <a:t>La forma general de una CTE recursiva básica tiene el siguiente aspecto.</a:t>
            </a:r>
            <a:endParaRPr lang="es-ES" dirty="0"/>
          </a:p>
        </p:txBody>
      </p:sp>
      <p:pic>
        <p:nvPicPr>
          <p:cNvPr id="4" name="Imagen 3">
            <a:extLst>
              <a:ext uri="{FF2B5EF4-FFF2-40B4-BE49-F238E27FC236}">
                <a16:creationId xmlns:a16="http://schemas.microsoft.com/office/drawing/2014/main" id="{4DEF94A7-0643-49B3-B743-917963E8B010}"/>
              </a:ext>
            </a:extLst>
          </p:cNvPr>
          <p:cNvPicPr>
            <a:picLocks noChangeAspect="1"/>
          </p:cNvPicPr>
          <p:nvPr/>
        </p:nvPicPr>
        <p:blipFill>
          <a:blip r:embed="rId2"/>
          <a:stretch>
            <a:fillRect/>
          </a:stretch>
        </p:blipFill>
        <p:spPr>
          <a:xfrm>
            <a:off x="4111784" y="3862904"/>
            <a:ext cx="4213509" cy="2521381"/>
          </a:xfrm>
          <a:prstGeom prst="rect">
            <a:avLst/>
          </a:prstGeom>
        </p:spPr>
      </p:pic>
    </p:spTree>
    <p:extLst>
      <p:ext uri="{BB962C8B-B14F-4D97-AF65-F5344CB8AC3E}">
        <p14:creationId xmlns:p14="http://schemas.microsoft.com/office/powerpoint/2010/main" val="18979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3">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par>
                          <p:cTn id="14" fill="hold">
                            <p:stCondLst>
                              <p:cond delay="500"/>
                            </p:stCondLst>
                            <p:childTnLst>
                              <p:par>
                                <p:cTn id="15" presetID="2" presetClass="exit" presetSubtype="4" fill="hold" grpId="0" nodeType="after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par>
                          <p:cTn id="19" fill="hold">
                            <p:stCondLst>
                              <p:cond delay="1000"/>
                            </p:stCondLst>
                            <p:childTnLst>
                              <p:par>
                                <p:cTn id="20" presetID="2" presetClass="exit" presetSubtype="4" fill="hold" grpId="0" nodeType="afterEffect">
                                  <p:stCondLst>
                                    <p:cond delay="0"/>
                                  </p:stCondLst>
                                  <p:childTnLst>
                                    <p:anim calcmode="lin" valueType="num">
                                      <p:cBhvr additive="base">
                                        <p:cTn id="21"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p:tgtEl>
                                          <p:spTgt spid="3">
                                            <p:txEl>
                                              <p:pRg st="2" end="2"/>
                                            </p:txEl>
                                          </p:spTgt>
                                        </p:tgtEl>
                                        <p:attrNameLst>
                                          <p:attrName>ppt_y</p:attrName>
                                        </p:attrNameLst>
                                      </p:cBhvr>
                                      <p:tavLst>
                                        <p:tav tm="0">
                                          <p:val>
                                            <p:strVal val="ppt_y"/>
                                          </p:val>
                                        </p:tav>
                                        <p:tav tm="100000">
                                          <p:val>
                                            <p:strVal val="1+ppt_h/2"/>
                                          </p:val>
                                        </p:tav>
                                      </p:tavLst>
                                    </p:anim>
                                    <p:set>
                                      <p:cBhvr>
                                        <p:cTn id="23" dur="1" fill="hold">
                                          <p:stCondLst>
                                            <p:cond delay="499"/>
                                          </p:stCondLst>
                                        </p:cTn>
                                        <p:tgtEl>
                                          <p:spTgt spid="3">
                                            <p:txEl>
                                              <p:pRg st="2" end="2"/>
                                            </p:txEl>
                                          </p:spTgt>
                                        </p:tgtEl>
                                        <p:attrNameLst>
                                          <p:attrName>style.visibility</p:attrName>
                                        </p:attrNameLst>
                                      </p:cBhvr>
                                      <p:to>
                                        <p:strVal val="hidden"/>
                                      </p:to>
                                    </p:set>
                                  </p:childTnLst>
                                </p:cTn>
                              </p:par>
                            </p:childTnLst>
                          </p:cTn>
                        </p:par>
                        <p:par>
                          <p:cTn id="24" fill="hold">
                            <p:stCondLst>
                              <p:cond delay="1500"/>
                            </p:stCondLst>
                            <p:childTnLst>
                              <p:par>
                                <p:cTn id="25" presetID="2" presetClass="exit" presetSubtype="4" fill="hold" grpId="0" nodeType="afterEffect">
                                  <p:stCondLst>
                                    <p:cond delay="0"/>
                                  </p:stCondLst>
                                  <p:childTnLst>
                                    <p:anim calcmode="lin" valueType="num">
                                      <p:cBhvr additive="base">
                                        <p:cTn id="26"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3" end="3"/>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3">
                                            <p:txEl>
                                              <p:pRg st="3" end="3"/>
                                            </p:txEl>
                                          </p:spTgt>
                                        </p:tgtEl>
                                        <p:attrNameLst>
                                          <p:attrName>style.visibility</p:attrName>
                                        </p:attrNameLst>
                                      </p:cBhvr>
                                      <p:to>
                                        <p:strVal val="hidden"/>
                                      </p:to>
                                    </p:set>
                                  </p:childTnLst>
                                </p:cTn>
                              </p:par>
                            </p:childTnLst>
                          </p:cTn>
                        </p:par>
                        <p:par>
                          <p:cTn id="29" fill="hold">
                            <p:stCondLst>
                              <p:cond delay="2000"/>
                            </p:stCondLst>
                            <p:childTnLst>
                              <p:par>
                                <p:cTn id="30" presetID="2" presetClass="exit" presetSubtype="4" fill="hold" grpId="0" nodeType="afterEffect">
                                  <p:stCondLst>
                                    <p:cond delay="0"/>
                                  </p:stCondLst>
                                  <p:childTnLst>
                                    <p:anim calcmode="lin" valueType="num">
                                      <p:cBhvr additive="base">
                                        <p:cTn id="31"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p:tgtEl>
                                          <p:spTgt spid="3">
                                            <p:txEl>
                                              <p:pRg st="4" end="4"/>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D87A-9163-47B3-BFBD-4D6ABE156721}"/>
              </a:ext>
            </a:extLst>
          </p:cNvPr>
          <p:cNvSpPr>
            <a:spLocks noGrp="1"/>
          </p:cNvSpPr>
          <p:nvPr>
            <p:ph type="title"/>
          </p:nvPr>
        </p:nvSpPr>
        <p:spPr/>
        <p:txBody>
          <a:bodyPr/>
          <a:lstStyle/>
          <a:p>
            <a:r>
              <a:rPr lang="es-ES" dirty="0" err="1"/>
              <a:t>CTE’s</a:t>
            </a:r>
            <a:r>
              <a:rPr lang="es-ES" dirty="0"/>
              <a:t> recursivas</a:t>
            </a:r>
          </a:p>
        </p:txBody>
      </p:sp>
      <p:sp>
        <p:nvSpPr>
          <p:cNvPr id="3" name="Marcador de contenido 2">
            <a:extLst>
              <a:ext uri="{FF2B5EF4-FFF2-40B4-BE49-F238E27FC236}">
                <a16:creationId xmlns:a16="http://schemas.microsoft.com/office/drawing/2014/main" id="{186F4F1F-00FE-47D3-869D-2936A30EAF0C}"/>
              </a:ext>
            </a:extLst>
          </p:cNvPr>
          <p:cNvSpPr>
            <a:spLocks noGrp="1"/>
          </p:cNvSpPr>
          <p:nvPr>
            <p:ph idx="1"/>
          </p:nvPr>
        </p:nvSpPr>
        <p:spPr/>
        <p:txBody>
          <a:bodyPr>
            <a:normAutofit fontScale="77500" lnSpcReduction="20000"/>
          </a:bodyPr>
          <a:lstStyle/>
          <a:p>
            <a:r>
              <a:rPr lang="es-NI" dirty="0"/>
              <a:t>El miembro recursivo es una consulta que tiene una referencia al nombre de CTE.</a:t>
            </a:r>
          </a:p>
          <a:p>
            <a:r>
              <a:rPr lang="es-NI" dirty="0"/>
              <a:t>La referencia al nombre CTE representa lo que es lógicamente el conjunto de resultados anterior en una secuencia de ejecuciones.</a:t>
            </a:r>
          </a:p>
          <a:p>
            <a:r>
              <a:rPr lang="es-NI" dirty="0"/>
              <a:t>La primera vez que se invoca el miembro recursivo, el conjunto de resultados anterior representa lo que devolvió el miembro ancla.</a:t>
            </a:r>
          </a:p>
          <a:p>
            <a:r>
              <a:rPr lang="es-NI" dirty="0"/>
              <a:t>En cada invocación posterior del miembro recursivo, la referencia al nombre CTE representa el conjunto de resultados devuelto por la invocación anterior del miembro recursivo.</a:t>
            </a:r>
          </a:p>
          <a:p>
            <a:r>
              <a:rPr lang="es-NI" dirty="0"/>
              <a:t>El miembro recursivo no tiene una verificación de terminación de recursión explícita; la verificación de terminación es implícita.</a:t>
            </a:r>
          </a:p>
          <a:p>
            <a:r>
              <a:rPr lang="es-NI" dirty="0"/>
              <a:t>El miembro recursivo se invoca repetidamente hasta que devuelve un conjunto vacío o supera algún límite</a:t>
            </a:r>
          </a:p>
          <a:p>
            <a:r>
              <a:rPr lang="es-NI" dirty="0"/>
              <a:t>Ambas consultas deben ser compatibles en términos de la cantidad de columnas que devuelven y los tipos de datos de las columnas correspondientes.</a:t>
            </a:r>
            <a:endParaRPr lang="es-ES" dirty="0"/>
          </a:p>
        </p:txBody>
      </p:sp>
    </p:spTree>
    <p:extLst>
      <p:ext uri="{BB962C8B-B14F-4D97-AF65-F5344CB8AC3E}">
        <p14:creationId xmlns:p14="http://schemas.microsoft.com/office/powerpoint/2010/main" val="36156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4" end="4"/>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p:tgtEl>
                                          <p:spTgt spid="3">
                                            <p:txEl>
                                              <p:pRg st="5" end="5"/>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p:tgtEl>
                                          <p:spTgt spid="3">
                                            <p:txEl>
                                              <p:pRg st="6" end="6"/>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5D87A-9163-47B3-BFBD-4D6ABE156721}"/>
              </a:ext>
            </a:extLst>
          </p:cNvPr>
          <p:cNvSpPr>
            <a:spLocks noGrp="1"/>
          </p:cNvSpPr>
          <p:nvPr>
            <p:ph type="title"/>
          </p:nvPr>
        </p:nvSpPr>
        <p:spPr/>
        <p:txBody>
          <a:bodyPr/>
          <a:lstStyle/>
          <a:p>
            <a:r>
              <a:rPr lang="es-ES" dirty="0" err="1"/>
              <a:t>CTE’s</a:t>
            </a:r>
            <a:r>
              <a:rPr lang="es-ES" dirty="0"/>
              <a:t> recursivas</a:t>
            </a:r>
          </a:p>
        </p:txBody>
      </p:sp>
      <p:sp>
        <p:nvSpPr>
          <p:cNvPr id="3" name="Marcador de contenido 2">
            <a:extLst>
              <a:ext uri="{FF2B5EF4-FFF2-40B4-BE49-F238E27FC236}">
                <a16:creationId xmlns:a16="http://schemas.microsoft.com/office/drawing/2014/main" id="{186F4F1F-00FE-47D3-869D-2936A30EAF0C}"/>
              </a:ext>
            </a:extLst>
          </p:cNvPr>
          <p:cNvSpPr>
            <a:spLocks noGrp="1"/>
          </p:cNvSpPr>
          <p:nvPr>
            <p:ph idx="1"/>
          </p:nvPr>
        </p:nvSpPr>
        <p:spPr>
          <a:xfrm>
            <a:off x="628650" y="1221971"/>
            <a:ext cx="7886700" cy="2403731"/>
          </a:xfrm>
        </p:spPr>
        <p:txBody>
          <a:bodyPr>
            <a:normAutofit/>
          </a:bodyPr>
          <a:lstStyle/>
          <a:p>
            <a:r>
              <a:rPr lang="es-NI" dirty="0"/>
              <a:t>Se explican mejor con un ejemplo. El siguiente código demuestra cómo usar un CTE recursiva para devolver información sobre un empleado (Don Funk, ID de empleado 2) y todos los subordinados del empleado en todos los niveles (directo o indirecto).</a:t>
            </a:r>
            <a:endParaRPr lang="es-ES" dirty="0"/>
          </a:p>
        </p:txBody>
      </p:sp>
      <p:pic>
        <p:nvPicPr>
          <p:cNvPr id="4" name="Imagen 3">
            <a:extLst>
              <a:ext uri="{FF2B5EF4-FFF2-40B4-BE49-F238E27FC236}">
                <a16:creationId xmlns:a16="http://schemas.microsoft.com/office/drawing/2014/main" id="{73AD00FF-5E0F-43E4-86C2-54511E6C3A86}"/>
              </a:ext>
            </a:extLst>
          </p:cNvPr>
          <p:cNvPicPr>
            <a:picLocks noChangeAspect="1"/>
          </p:cNvPicPr>
          <p:nvPr/>
        </p:nvPicPr>
        <p:blipFill>
          <a:blip r:embed="rId2"/>
          <a:stretch>
            <a:fillRect/>
          </a:stretch>
        </p:blipFill>
        <p:spPr>
          <a:xfrm>
            <a:off x="129896" y="1026938"/>
            <a:ext cx="5328920" cy="3499590"/>
          </a:xfrm>
          <a:prstGeom prst="rect">
            <a:avLst/>
          </a:prstGeom>
        </p:spPr>
      </p:pic>
      <p:pic>
        <p:nvPicPr>
          <p:cNvPr id="5" name="Imagen 4">
            <a:extLst>
              <a:ext uri="{FF2B5EF4-FFF2-40B4-BE49-F238E27FC236}">
                <a16:creationId xmlns:a16="http://schemas.microsoft.com/office/drawing/2014/main" id="{0A7BFA32-1861-4511-9FB3-E95B87887891}"/>
              </a:ext>
            </a:extLst>
          </p:cNvPr>
          <p:cNvPicPr>
            <a:picLocks noChangeAspect="1"/>
          </p:cNvPicPr>
          <p:nvPr/>
        </p:nvPicPr>
        <p:blipFill>
          <a:blip r:embed="rId3"/>
          <a:stretch>
            <a:fillRect/>
          </a:stretch>
        </p:blipFill>
        <p:spPr>
          <a:xfrm>
            <a:off x="4646814" y="3295664"/>
            <a:ext cx="4286030" cy="2535398"/>
          </a:xfrm>
          <a:prstGeom prst="rect">
            <a:avLst/>
          </a:prstGeom>
        </p:spPr>
      </p:pic>
    </p:spTree>
    <p:extLst>
      <p:ext uri="{BB962C8B-B14F-4D97-AF65-F5344CB8AC3E}">
        <p14:creationId xmlns:p14="http://schemas.microsoft.com/office/powerpoint/2010/main" val="105331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p:txBody>
          <a:bodyPr/>
          <a:lstStyle/>
          <a:p>
            <a:r>
              <a:rPr lang="es-ES" dirty="0"/>
              <a:t>Tarea </a:t>
            </a:r>
            <a:r>
              <a:rPr lang="es-ES" dirty="0" err="1"/>
              <a:t>CTE’s</a:t>
            </a:r>
            <a:r>
              <a:rPr lang="es-ES" dirty="0"/>
              <a:t>  </a:t>
            </a:r>
            <a:r>
              <a:rPr lang="es-ES" dirty="0" err="1"/>
              <a:t>Nº</a:t>
            </a:r>
            <a:r>
              <a:rPr lang="es-ES" dirty="0"/>
              <a:t> 1 – </a:t>
            </a:r>
            <a:r>
              <a:rPr lang="es-ES" dirty="0">
                <a:effectLst/>
              </a:rPr>
              <a:t>Tasas  de publicación/cancelación</a:t>
            </a:r>
            <a:endParaRPr lang="es-ES"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lstStyle/>
          <a:p>
            <a:r>
              <a:rPr lang="es-NI" dirty="0"/>
              <a:t>En la siguiente tabla de ID de usuario, acciones y fechas, escriba una consulta para devolver la tasa de publicación y cancelación de cada usuario.</a:t>
            </a:r>
            <a:endParaRPr lang="es-ES" dirty="0"/>
          </a:p>
        </p:txBody>
      </p:sp>
      <p:pic>
        <p:nvPicPr>
          <p:cNvPr id="4" name="Imagen 3">
            <a:extLst>
              <a:ext uri="{FF2B5EF4-FFF2-40B4-BE49-F238E27FC236}">
                <a16:creationId xmlns:a16="http://schemas.microsoft.com/office/drawing/2014/main" id="{A4698F1D-B47D-485E-AE4C-B3026DADB820}"/>
              </a:ext>
            </a:extLst>
          </p:cNvPr>
          <p:cNvPicPr>
            <a:picLocks noChangeAspect="1"/>
          </p:cNvPicPr>
          <p:nvPr/>
        </p:nvPicPr>
        <p:blipFill>
          <a:blip r:embed="rId2"/>
          <a:stretch>
            <a:fillRect/>
          </a:stretch>
        </p:blipFill>
        <p:spPr>
          <a:xfrm>
            <a:off x="537785" y="2551814"/>
            <a:ext cx="2109721" cy="1482920"/>
          </a:xfrm>
          <a:prstGeom prst="rect">
            <a:avLst/>
          </a:prstGeom>
        </p:spPr>
      </p:pic>
      <p:pic>
        <p:nvPicPr>
          <p:cNvPr id="5" name="Imagen 4">
            <a:extLst>
              <a:ext uri="{FF2B5EF4-FFF2-40B4-BE49-F238E27FC236}">
                <a16:creationId xmlns:a16="http://schemas.microsoft.com/office/drawing/2014/main" id="{1597C3DE-1209-4F6A-9811-7E587FD2E5AA}"/>
              </a:ext>
            </a:extLst>
          </p:cNvPr>
          <p:cNvPicPr>
            <a:picLocks noChangeAspect="1"/>
          </p:cNvPicPr>
          <p:nvPr/>
        </p:nvPicPr>
        <p:blipFill>
          <a:blip r:embed="rId3"/>
          <a:stretch>
            <a:fillRect/>
          </a:stretch>
        </p:blipFill>
        <p:spPr>
          <a:xfrm>
            <a:off x="3154686" y="2539954"/>
            <a:ext cx="4320002" cy="2371766"/>
          </a:xfrm>
          <a:prstGeom prst="rect">
            <a:avLst/>
          </a:prstGeom>
        </p:spPr>
      </p:pic>
      <p:pic>
        <p:nvPicPr>
          <p:cNvPr id="6" name="Imagen 5">
            <a:extLst>
              <a:ext uri="{FF2B5EF4-FFF2-40B4-BE49-F238E27FC236}">
                <a16:creationId xmlns:a16="http://schemas.microsoft.com/office/drawing/2014/main" id="{0717A863-82EC-4CFA-AC8D-391838720D90}"/>
              </a:ext>
            </a:extLst>
          </p:cNvPr>
          <p:cNvPicPr>
            <a:picLocks noChangeAspect="1"/>
          </p:cNvPicPr>
          <p:nvPr/>
        </p:nvPicPr>
        <p:blipFill>
          <a:blip r:embed="rId4"/>
          <a:stretch>
            <a:fillRect/>
          </a:stretch>
        </p:blipFill>
        <p:spPr>
          <a:xfrm>
            <a:off x="537785" y="4847262"/>
            <a:ext cx="2305168" cy="730288"/>
          </a:xfrm>
          <a:prstGeom prst="rect">
            <a:avLst/>
          </a:prstGeom>
        </p:spPr>
      </p:pic>
      <p:cxnSp>
        <p:nvCxnSpPr>
          <p:cNvPr id="8" name="Conector recto de flecha 7">
            <a:extLst>
              <a:ext uri="{FF2B5EF4-FFF2-40B4-BE49-F238E27FC236}">
                <a16:creationId xmlns:a16="http://schemas.microsoft.com/office/drawing/2014/main" id="{8B724702-FC10-4B65-98A8-D2B74785F7A8}"/>
              </a:ext>
            </a:extLst>
          </p:cNvPr>
          <p:cNvCxnSpPr>
            <a:stCxn id="4" idx="2"/>
          </p:cNvCxnSpPr>
          <p:nvPr/>
        </p:nvCxnSpPr>
        <p:spPr>
          <a:xfrm flipH="1">
            <a:off x="1477926" y="4034734"/>
            <a:ext cx="114720" cy="81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596B60FD-B285-4136-8BE2-ED1904577606}"/>
              </a:ext>
            </a:extLst>
          </p:cNvPr>
          <p:cNvCxnSpPr/>
          <p:nvPr/>
        </p:nvCxnSpPr>
        <p:spPr>
          <a:xfrm flipH="1">
            <a:off x="2114024" y="4263656"/>
            <a:ext cx="996453" cy="58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4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p:txBody>
          <a:bodyPr/>
          <a:lstStyle/>
          <a:p>
            <a:r>
              <a:rPr lang="es-ES" dirty="0"/>
              <a:t>Tarea </a:t>
            </a:r>
            <a:r>
              <a:rPr lang="es-ES" dirty="0" err="1"/>
              <a:t>CTE’s</a:t>
            </a:r>
            <a:r>
              <a:rPr lang="es-ES" dirty="0"/>
              <a:t>  </a:t>
            </a:r>
            <a:r>
              <a:rPr lang="es-ES" dirty="0" err="1"/>
              <a:t>Nº</a:t>
            </a:r>
            <a:r>
              <a:rPr lang="es-ES" dirty="0"/>
              <a:t> 2 – </a:t>
            </a:r>
            <a:br>
              <a:rPr lang="es-NI" dirty="0"/>
            </a:br>
            <a:r>
              <a:rPr lang="es-NI" dirty="0">
                <a:effectLst/>
              </a:rPr>
              <a:t>Cambios en el patrimonio neto</a:t>
            </a:r>
            <a:endParaRPr lang="es-ES"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92500" lnSpcReduction="20000"/>
          </a:bodyPr>
          <a:lstStyle/>
          <a:p>
            <a:r>
              <a:rPr lang="es-NI" dirty="0"/>
              <a:t>En la siguiente tabla de transacciones entre dos usuarios, escriba una consulta para devolver el cambio en el valor neto de cada usuario, ordenado por cambio neto decreciente.</a:t>
            </a:r>
            <a:endParaRPr lang="es-ES" dirty="0"/>
          </a:p>
        </p:txBody>
      </p:sp>
      <p:pic>
        <p:nvPicPr>
          <p:cNvPr id="7" name="Imagen 6">
            <a:extLst>
              <a:ext uri="{FF2B5EF4-FFF2-40B4-BE49-F238E27FC236}">
                <a16:creationId xmlns:a16="http://schemas.microsoft.com/office/drawing/2014/main" id="{5E03086D-F5D2-48FD-A712-09E2A05784E1}"/>
              </a:ext>
            </a:extLst>
          </p:cNvPr>
          <p:cNvPicPr>
            <a:picLocks noChangeAspect="1"/>
          </p:cNvPicPr>
          <p:nvPr/>
        </p:nvPicPr>
        <p:blipFill>
          <a:blip r:embed="rId2"/>
          <a:stretch>
            <a:fillRect/>
          </a:stretch>
        </p:blipFill>
        <p:spPr>
          <a:xfrm>
            <a:off x="881033" y="2551813"/>
            <a:ext cx="3692766" cy="1616149"/>
          </a:xfrm>
          <a:prstGeom prst="rect">
            <a:avLst/>
          </a:prstGeom>
        </p:spPr>
      </p:pic>
      <p:pic>
        <p:nvPicPr>
          <p:cNvPr id="9" name="Imagen 8">
            <a:extLst>
              <a:ext uri="{FF2B5EF4-FFF2-40B4-BE49-F238E27FC236}">
                <a16:creationId xmlns:a16="http://schemas.microsoft.com/office/drawing/2014/main" id="{1BD80BE8-7151-4138-AC42-D7021DF8457C}"/>
              </a:ext>
            </a:extLst>
          </p:cNvPr>
          <p:cNvPicPr>
            <a:picLocks noChangeAspect="1"/>
          </p:cNvPicPr>
          <p:nvPr/>
        </p:nvPicPr>
        <p:blipFill>
          <a:blip r:embed="rId3"/>
          <a:stretch>
            <a:fillRect/>
          </a:stretch>
        </p:blipFill>
        <p:spPr>
          <a:xfrm>
            <a:off x="6076325" y="2539807"/>
            <a:ext cx="2143730" cy="1404872"/>
          </a:xfrm>
          <a:prstGeom prst="rect">
            <a:avLst/>
          </a:prstGeom>
        </p:spPr>
      </p:pic>
      <p:sp>
        <p:nvSpPr>
          <p:cNvPr id="11" name="Flecha: a la derecha 10">
            <a:extLst>
              <a:ext uri="{FF2B5EF4-FFF2-40B4-BE49-F238E27FC236}">
                <a16:creationId xmlns:a16="http://schemas.microsoft.com/office/drawing/2014/main" id="{9266BA45-489D-446F-BB69-93A7530461E6}"/>
              </a:ext>
            </a:extLst>
          </p:cNvPr>
          <p:cNvSpPr/>
          <p:nvPr/>
        </p:nvSpPr>
        <p:spPr>
          <a:xfrm>
            <a:off x="4742121" y="2851072"/>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628650" y="4445193"/>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Crear CTE para Débitos y otra para Créditos</a:t>
            </a:r>
          </a:p>
          <a:p>
            <a:r>
              <a:rPr lang="es-NI" dirty="0"/>
              <a:t>Utilice CTE para valores iniciales</a:t>
            </a:r>
            <a:endParaRPr lang="es-ES" dirty="0"/>
          </a:p>
        </p:txBody>
      </p:sp>
    </p:spTree>
    <p:extLst>
      <p:ext uri="{BB962C8B-B14F-4D97-AF65-F5344CB8AC3E}">
        <p14:creationId xmlns:p14="http://schemas.microsoft.com/office/powerpoint/2010/main" val="9317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 calcmode="lin" valueType="num">
                                      <p:cBhvr additive="base">
                                        <p:cTn id="2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p:txBody>
          <a:bodyPr/>
          <a:lstStyle/>
          <a:p>
            <a:r>
              <a:rPr lang="es-ES" dirty="0"/>
              <a:t>Tarea </a:t>
            </a:r>
            <a:r>
              <a:rPr lang="es-ES" dirty="0" err="1"/>
              <a:t>CTE’s</a:t>
            </a:r>
            <a:r>
              <a:rPr lang="es-ES" dirty="0"/>
              <a:t>  </a:t>
            </a:r>
            <a:r>
              <a:rPr lang="es-ES" dirty="0" err="1"/>
              <a:t>Nº</a:t>
            </a:r>
            <a:r>
              <a:rPr lang="es-ES" dirty="0"/>
              <a:t> 3 – </a:t>
            </a:r>
            <a:br>
              <a:rPr lang="es-NI" dirty="0"/>
            </a:br>
            <a:r>
              <a:rPr lang="es-NI" dirty="0" err="1">
                <a:effectLst/>
              </a:rPr>
              <a:t>Items</a:t>
            </a:r>
            <a:r>
              <a:rPr lang="es-NI" dirty="0">
                <a:effectLst/>
              </a:rPr>
              <a:t> más frecuentes</a:t>
            </a:r>
            <a:endParaRPr lang="es-ES"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92500" lnSpcReduction="20000"/>
          </a:bodyPr>
          <a:lstStyle/>
          <a:p>
            <a:r>
              <a:rPr lang="es-NI" dirty="0"/>
              <a:t>De la siguiente tabla que contiene una lista de fechas y artículos pedidos, escriba una consulta para devolver el artículo más frecuente pedido en cada fecha. Devuelve varios artículos en caso de empate.</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3710763" y="2875335"/>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a:p>
            <a:r>
              <a:rPr lang="es-NI" dirty="0"/>
              <a:t>agregue una columna de recuento de elementos a la tabla existente, agrupando por fecha y columnas de elementos</a:t>
            </a:r>
          </a:p>
          <a:p>
            <a:r>
              <a:rPr lang="es-NI" dirty="0"/>
              <a:t>agregue una columna de clasificación en orden descendente, dividiendo por fecha</a:t>
            </a:r>
          </a:p>
          <a:p>
            <a:r>
              <a:rPr lang="es-NI" dirty="0"/>
              <a:t>devuelve todas las fechas y elementos donde rango = 1</a:t>
            </a:r>
            <a:endParaRPr lang="es-ES" dirty="0"/>
          </a:p>
        </p:txBody>
      </p:sp>
      <p:pic>
        <p:nvPicPr>
          <p:cNvPr id="5" name="Imagen 4">
            <a:extLst>
              <a:ext uri="{FF2B5EF4-FFF2-40B4-BE49-F238E27FC236}">
                <a16:creationId xmlns:a16="http://schemas.microsoft.com/office/drawing/2014/main" id="{BB73B995-2AA6-402D-95C6-B012F9E1D87D}"/>
              </a:ext>
            </a:extLst>
          </p:cNvPr>
          <p:cNvPicPr>
            <a:picLocks noChangeAspect="1"/>
          </p:cNvPicPr>
          <p:nvPr/>
        </p:nvPicPr>
        <p:blipFill>
          <a:blip r:embed="rId2"/>
          <a:stretch>
            <a:fillRect/>
          </a:stretch>
        </p:blipFill>
        <p:spPr>
          <a:xfrm>
            <a:off x="1080654" y="2420470"/>
            <a:ext cx="1987022" cy="2272513"/>
          </a:xfrm>
          <a:prstGeom prst="rect">
            <a:avLst/>
          </a:prstGeom>
        </p:spPr>
      </p:pic>
      <p:pic>
        <p:nvPicPr>
          <p:cNvPr id="6" name="Imagen 5">
            <a:extLst>
              <a:ext uri="{FF2B5EF4-FFF2-40B4-BE49-F238E27FC236}">
                <a16:creationId xmlns:a16="http://schemas.microsoft.com/office/drawing/2014/main" id="{05ECC430-3D6F-4B9E-B5C3-0E48CE31E34E}"/>
              </a:ext>
            </a:extLst>
          </p:cNvPr>
          <p:cNvPicPr>
            <a:picLocks noChangeAspect="1"/>
          </p:cNvPicPr>
          <p:nvPr/>
        </p:nvPicPr>
        <p:blipFill>
          <a:blip r:embed="rId3"/>
          <a:stretch>
            <a:fillRect/>
          </a:stretch>
        </p:blipFill>
        <p:spPr>
          <a:xfrm>
            <a:off x="5232684" y="2550277"/>
            <a:ext cx="2869593" cy="1532625"/>
          </a:xfrm>
          <a:prstGeom prst="rect">
            <a:avLst/>
          </a:prstGeom>
        </p:spPr>
      </p:pic>
      <p:sp>
        <p:nvSpPr>
          <p:cNvPr id="13" name="Marcador de contenido 2">
            <a:extLst>
              <a:ext uri="{FF2B5EF4-FFF2-40B4-BE49-F238E27FC236}">
                <a16:creationId xmlns:a16="http://schemas.microsoft.com/office/drawing/2014/main" id="{48B8D7D1-2CA1-4CEF-8778-BA1C82965FBC}"/>
              </a:ext>
            </a:extLst>
          </p:cNvPr>
          <p:cNvSpPr txBox="1">
            <a:spLocks/>
          </p:cNvSpPr>
          <p:nvPr/>
        </p:nvSpPr>
        <p:spPr>
          <a:xfrm>
            <a:off x="1832182" y="6157796"/>
            <a:ext cx="5947467" cy="20125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rank() OVER (PARTITION BY </a:t>
            </a:r>
            <a:r>
              <a:rPr lang="en-US" sz="1200" dirty="0" err="1"/>
              <a:t>fecha</a:t>
            </a:r>
            <a:r>
              <a:rPr lang="en-US" sz="1200" dirty="0"/>
              <a:t> ORDER BY </a:t>
            </a:r>
            <a:r>
              <a:rPr lang="en-US" sz="1200" dirty="0" err="1"/>
              <a:t>conteo</a:t>
            </a:r>
            <a:r>
              <a:rPr lang="en-US" sz="1200" dirty="0"/>
              <a:t> desc) as </a:t>
            </a:r>
            <a:r>
              <a:rPr lang="en-US" sz="1200" dirty="0" err="1"/>
              <a:t>rango_fecha</a:t>
            </a:r>
            <a:endParaRPr lang="en-US" sz="1200" dirty="0"/>
          </a:p>
        </p:txBody>
      </p:sp>
    </p:spTree>
    <p:extLst>
      <p:ext uri="{BB962C8B-B14F-4D97-AF65-F5344CB8AC3E}">
        <p14:creationId xmlns:p14="http://schemas.microsoft.com/office/powerpoint/2010/main" val="191068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 calcmode="lin" valueType="num">
                                      <p:cBhvr additive="base">
                                        <p:cTn id="31"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 calcmode="lin" valueType="num">
                                      <p:cBhvr additive="base">
                                        <p:cTn id="37"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 calcmode="lin" valueType="num">
                                      <p:cBhvr additive="base">
                                        <p:cTn id="43"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xEl>
                                              <p:pRg st="0" end="0"/>
                                            </p:txEl>
                                          </p:spTgt>
                                        </p:tgtEl>
                                        <p:attrNameLst>
                                          <p:attrName>style.visibility</p:attrName>
                                        </p:attrNameLst>
                                      </p:cBhvr>
                                      <p:to>
                                        <p:strVal val="visible"/>
                                      </p:to>
                                    </p:set>
                                    <p:anim calcmode="lin" valueType="num">
                                      <p:cBhvr additive="base">
                                        <p:cTn id="4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4 – </a:t>
            </a:r>
            <a:br>
              <a:rPr lang="es-NI" dirty="0"/>
            </a:br>
            <a:r>
              <a:rPr lang="es-NI" sz="3200" dirty="0">
                <a:effectLst/>
              </a:rPr>
              <a:t>Diferencia horaria entre las últimas acciones</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92500" lnSpcReduction="20000"/>
          </a:bodyPr>
          <a:lstStyle/>
          <a:p>
            <a:r>
              <a:rPr lang="es-NI" dirty="0"/>
              <a:t>De la siguiente tabla de acciones de usuario, escriba una consulta para devolver para cada usuario el tiempo transcurrido entre la última acción y la penúltima acción, en orden ascendente por ID de usuario.</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3710763" y="2875335"/>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a:p>
            <a:r>
              <a:rPr lang="es-NI" dirty="0"/>
              <a:t>crear una columna de rango de fecha, particionada por ID de usuario, usando la función de ventana </a:t>
            </a:r>
            <a:r>
              <a:rPr lang="es-NI" dirty="0" err="1"/>
              <a:t>row_number</a:t>
            </a:r>
            <a:r>
              <a:rPr lang="es-NI" dirty="0"/>
              <a:t> ()</a:t>
            </a:r>
          </a:p>
          <a:p>
            <a:r>
              <a:rPr lang="es-NI" dirty="0"/>
              <a:t>filtrar en la columna de clasificación de fechas para extraer las acciones más recientes y las siguientes de esta tabla</a:t>
            </a:r>
          </a:p>
          <a:p>
            <a:r>
              <a:rPr lang="es-NI" dirty="0" err="1"/>
              <a:t>Left</a:t>
            </a:r>
            <a:r>
              <a:rPr lang="es-NI" dirty="0"/>
              <a:t> </a:t>
            </a:r>
            <a:r>
              <a:rPr lang="es-NI" dirty="0" err="1"/>
              <a:t>join</a:t>
            </a:r>
            <a:r>
              <a:rPr lang="es-NI" dirty="0"/>
              <a:t> de estas dos tablas (todos tendrán una acción más reciente, no todos tendrán una segunda acción más reciente), restando lo último de la segunda para obtener el tiempo transcurrido</a:t>
            </a:r>
            <a:endParaRPr lang="es-ES" dirty="0"/>
          </a:p>
        </p:txBody>
      </p:sp>
      <p:pic>
        <p:nvPicPr>
          <p:cNvPr id="4" name="Imagen 3">
            <a:extLst>
              <a:ext uri="{FF2B5EF4-FFF2-40B4-BE49-F238E27FC236}">
                <a16:creationId xmlns:a16="http://schemas.microsoft.com/office/drawing/2014/main" id="{C089100B-1B87-415A-B27E-8201DD59C090}"/>
              </a:ext>
            </a:extLst>
          </p:cNvPr>
          <p:cNvPicPr>
            <a:picLocks noChangeAspect="1"/>
          </p:cNvPicPr>
          <p:nvPr/>
        </p:nvPicPr>
        <p:blipFill>
          <a:blip r:embed="rId2"/>
          <a:stretch>
            <a:fillRect/>
          </a:stretch>
        </p:blipFill>
        <p:spPr>
          <a:xfrm>
            <a:off x="1041723" y="2545141"/>
            <a:ext cx="2501586" cy="1761045"/>
          </a:xfrm>
          <a:prstGeom prst="rect">
            <a:avLst/>
          </a:prstGeom>
        </p:spPr>
      </p:pic>
      <p:pic>
        <p:nvPicPr>
          <p:cNvPr id="7" name="Imagen 6">
            <a:extLst>
              <a:ext uri="{FF2B5EF4-FFF2-40B4-BE49-F238E27FC236}">
                <a16:creationId xmlns:a16="http://schemas.microsoft.com/office/drawing/2014/main" id="{038FE529-8817-4A15-A814-3F6AB6730EB7}"/>
              </a:ext>
            </a:extLst>
          </p:cNvPr>
          <p:cNvPicPr>
            <a:picLocks noChangeAspect="1"/>
          </p:cNvPicPr>
          <p:nvPr/>
        </p:nvPicPr>
        <p:blipFill>
          <a:blip r:embed="rId3"/>
          <a:stretch>
            <a:fillRect/>
          </a:stretch>
        </p:blipFill>
        <p:spPr>
          <a:xfrm>
            <a:off x="5139698" y="2472113"/>
            <a:ext cx="3441305" cy="1761044"/>
          </a:xfrm>
          <a:prstGeom prst="rect">
            <a:avLst/>
          </a:prstGeom>
        </p:spPr>
      </p:pic>
    </p:spTree>
    <p:extLst>
      <p:ext uri="{BB962C8B-B14F-4D97-AF65-F5344CB8AC3E}">
        <p14:creationId xmlns:p14="http://schemas.microsoft.com/office/powerpoint/2010/main" val="70710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charRg st="35" end="147"/>
                                            </p:txEl>
                                          </p:spTgt>
                                        </p:tgtEl>
                                        <p:attrNameLst>
                                          <p:attrName>style.visibility</p:attrName>
                                        </p:attrNameLst>
                                      </p:cBhvr>
                                      <p:to>
                                        <p:strVal val="visible"/>
                                      </p:to>
                                    </p:set>
                                    <p:anim calcmode="lin" valueType="num">
                                      <p:cBhvr additive="base">
                                        <p:cTn id="31" dur="500" fill="hold"/>
                                        <p:tgtEl>
                                          <p:spTgt spid="12">
                                            <p:txEl>
                                              <p:charRg st="35" end="14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charRg st="35" end="14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charRg st="147" end="267"/>
                                            </p:txEl>
                                          </p:spTgt>
                                        </p:tgtEl>
                                        <p:attrNameLst>
                                          <p:attrName>style.visibility</p:attrName>
                                        </p:attrNameLst>
                                      </p:cBhvr>
                                      <p:to>
                                        <p:strVal val="visible"/>
                                      </p:to>
                                    </p:set>
                                    <p:anim calcmode="lin" valueType="num">
                                      <p:cBhvr additive="base">
                                        <p:cTn id="37" dur="500" fill="hold"/>
                                        <p:tgtEl>
                                          <p:spTgt spid="12">
                                            <p:txEl>
                                              <p:charRg st="147" end="26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charRg st="147" end="26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charRg st="267" end="475"/>
                                            </p:txEl>
                                          </p:spTgt>
                                        </p:tgtEl>
                                        <p:attrNameLst>
                                          <p:attrName>style.visibility</p:attrName>
                                        </p:attrNameLst>
                                      </p:cBhvr>
                                      <p:to>
                                        <p:strVal val="visible"/>
                                      </p:to>
                                    </p:set>
                                    <p:anim calcmode="lin" valueType="num">
                                      <p:cBhvr additive="base">
                                        <p:cTn id="43" dur="500" fill="hold"/>
                                        <p:tgtEl>
                                          <p:spTgt spid="12">
                                            <p:txEl>
                                              <p:charRg st="267" end="47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charRg st="267" end="4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84FE689-086F-47EF-8B2B-A8E3D74EC74E}"/>
              </a:ext>
            </a:extLst>
          </p:cNvPr>
          <p:cNvSpPr>
            <a:spLocks noGrp="1" noChangeArrowheads="1"/>
          </p:cNvSpPr>
          <p:nvPr>
            <p:ph type="title"/>
          </p:nvPr>
        </p:nvSpPr>
        <p:spPr/>
        <p:txBody>
          <a:bodyPr/>
          <a:lstStyle/>
          <a:p>
            <a:r>
              <a:rPr lang="en-US" altLang="es-ES" dirty="0">
                <a:solidFill>
                  <a:srgbClr val="000000"/>
                </a:solidFill>
              </a:rPr>
              <a:t>CTE</a:t>
            </a:r>
            <a:endParaRPr lang="en-US" altLang="es-ES" dirty="0"/>
          </a:p>
        </p:txBody>
      </p:sp>
      <p:sp>
        <p:nvSpPr>
          <p:cNvPr id="5123" name="Rectangle 3">
            <a:extLst>
              <a:ext uri="{FF2B5EF4-FFF2-40B4-BE49-F238E27FC236}">
                <a16:creationId xmlns:a16="http://schemas.microsoft.com/office/drawing/2014/main" id="{51DFB768-02FA-40E8-9826-3C394226B987}"/>
              </a:ext>
            </a:extLst>
          </p:cNvPr>
          <p:cNvSpPr>
            <a:spLocks noGrp="1" noChangeArrowheads="1"/>
          </p:cNvSpPr>
          <p:nvPr>
            <p:ph type="body" idx="1"/>
          </p:nvPr>
        </p:nvSpPr>
        <p:spPr/>
        <p:txBody>
          <a:bodyPr>
            <a:normAutofit fontScale="92500"/>
          </a:bodyPr>
          <a:lstStyle/>
          <a:p>
            <a:r>
              <a:rPr lang="es-NI" dirty="0"/>
              <a:t>Son una variación sintáctica de la subconsulta simple</a:t>
            </a:r>
          </a:p>
          <a:p>
            <a:r>
              <a:rPr lang="es-NI" dirty="0"/>
              <a:t>Similar a una vista, que define la subconsulta al comienzo de la consulta usando el comando WITH. </a:t>
            </a:r>
          </a:p>
          <a:p>
            <a:r>
              <a:rPr lang="es-NI" dirty="0"/>
              <a:t>Las CTE pueden, luego, ser accedidas múltiples veces dentro de la consulta principal como si fuera un vista o tabla derivada</a:t>
            </a:r>
          </a:p>
          <a:p>
            <a:r>
              <a:rPr lang="es-NI" altLang="es-ES" dirty="0">
                <a:solidFill>
                  <a:srgbClr val="000000"/>
                </a:solidFill>
              </a:rPr>
              <a:t>Las expresiones de tabla comunes (CTE) son otra forma estándar de expresión de tabla muy similar a las tablas derivadas, pero con un par de ventajas importantes.</a:t>
            </a:r>
          </a:p>
          <a:p>
            <a:r>
              <a:rPr lang="es-NI" altLang="es-ES" dirty="0">
                <a:solidFill>
                  <a:srgbClr val="000000"/>
                </a:solidFill>
              </a:rPr>
              <a:t>Los CTE se definen mediante el uso de una declaración WITH y tienen la siguiente forma general</a:t>
            </a:r>
            <a:endParaRPr lang="en-US" altLang="es-ES" dirty="0">
              <a:solidFill>
                <a:srgbClr val="000000"/>
              </a:solidFill>
            </a:endParaRPr>
          </a:p>
        </p:txBody>
      </p:sp>
      <p:pic>
        <p:nvPicPr>
          <p:cNvPr id="2" name="Imagen 1">
            <a:extLst>
              <a:ext uri="{FF2B5EF4-FFF2-40B4-BE49-F238E27FC236}">
                <a16:creationId xmlns:a16="http://schemas.microsoft.com/office/drawing/2014/main" id="{728A96CC-EF46-4074-B470-7492BAECABAB}"/>
              </a:ext>
            </a:extLst>
          </p:cNvPr>
          <p:cNvPicPr>
            <a:picLocks noChangeAspect="1"/>
          </p:cNvPicPr>
          <p:nvPr/>
        </p:nvPicPr>
        <p:blipFill>
          <a:blip r:embed="rId3"/>
          <a:stretch>
            <a:fillRect/>
          </a:stretch>
        </p:blipFill>
        <p:spPr>
          <a:xfrm>
            <a:off x="1549922" y="1549812"/>
            <a:ext cx="5266779" cy="2405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123">
                                            <p:txEl>
                                              <p:pRg st="0" end="0"/>
                                            </p:txEl>
                                          </p:spTgt>
                                        </p:tgtEl>
                                      </p:cBhvr>
                                    </p:animEffect>
                                    <p:set>
                                      <p:cBhvr>
                                        <p:cTn id="7" dur="1" fill="hold">
                                          <p:stCondLst>
                                            <p:cond delay="499"/>
                                          </p:stCondLst>
                                        </p:cTn>
                                        <p:tgtEl>
                                          <p:spTgt spid="5123">
                                            <p:txEl>
                                              <p:pRg st="0" end="0"/>
                                            </p:txEl>
                                          </p:spTgt>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5123">
                                            <p:txEl>
                                              <p:pRg st="1" end="1"/>
                                            </p:txEl>
                                          </p:spTgt>
                                        </p:tgtEl>
                                      </p:cBhvr>
                                    </p:animEffect>
                                    <p:set>
                                      <p:cBhvr>
                                        <p:cTn id="11" dur="1" fill="hold">
                                          <p:stCondLst>
                                            <p:cond delay="499"/>
                                          </p:stCondLst>
                                        </p:cTn>
                                        <p:tgtEl>
                                          <p:spTgt spid="5123">
                                            <p:txEl>
                                              <p:pRg st="1" end="1"/>
                                            </p:txEl>
                                          </p:spTgt>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5123">
                                            <p:txEl>
                                              <p:pRg st="2" end="2"/>
                                            </p:txEl>
                                          </p:spTgt>
                                        </p:tgtEl>
                                      </p:cBhvr>
                                    </p:animEffect>
                                    <p:set>
                                      <p:cBhvr>
                                        <p:cTn id="15" dur="1" fill="hold">
                                          <p:stCondLst>
                                            <p:cond delay="499"/>
                                          </p:stCondLst>
                                        </p:cTn>
                                        <p:tgtEl>
                                          <p:spTgt spid="5123">
                                            <p:txEl>
                                              <p:pRg st="2" end="2"/>
                                            </p:txEl>
                                          </p:spTgt>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0" nodeType="afterEffect">
                                  <p:stCondLst>
                                    <p:cond delay="0"/>
                                  </p:stCondLst>
                                  <p:childTnLst>
                                    <p:animEffect transition="out" filter="fade">
                                      <p:cBhvr>
                                        <p:cTn id="18" dur="500"/>
                                        <p:tgtEl>
                                          <p:spTgt spid="5123">
                                            <p:txEl>
                                              <p:pRg st="3" end="3"/>
                                            </p:txEl>
                                          </p:spTgt>
                                        </p:tgtEl>
                                      </p:cBhvr>
                                    </p:animEffect>
                                    <p:set>
                                      <p:cBhvr>
                                        <p:cTn id="19" dur="1" fill="hold">
                                          <p:stCondLst>
                                            <p:cond delay="499"/>
                                          </p:stCondLst>
                                        </p:cTn>
                                        <p:tgtEl>
                                          <p:spTgt spid="5123">
                                            <p:txEl>
                                              <p:pRg st="3" end="3"/>
                                            </p:txEl>
                                          </p:spTgt>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0" nodeType="afterEffect">
                                  <p:stCondLst>
                                    <p:cond delay="0"/>
                                  </p:stCondLst>
                                  <p:childTnLst>
                                    <p:animEffect transition="out" filter="fade">
                                      <p:cBhvr>
                                        <p:cTn id="22" dur="500"/>
                                        <p:tgtEl>
                                          <p:spTgt spid="5123">
                                            <p:txEl>
                                              <p:pRg st="4" end="4"/>
                                            </p:txEl>
                                          </p:spTgt>
                                        </p:tgtEl>
                                      </p:cBhvr>
                                    </p:animEffect>
                                    <p:set>
                                      <p:cBhvr>
                                        <p:cTn id="23" dur="1" fill="hold">
                                          <p:stCondLst>
                                            <p:cond delay="499"/>
                                          </p:stCondLst>
                                        </p:cTn>
                                        <p:tgtEl>
                                          <p:spTgt spid="5123">
                                            <p:txEl>
                                              <p:pRg st="4" end="4"/>
                                            </p:txEl>
                                          </p:spTgt>
                                        </p:tgtEl>
                                        <p:attrNameLst>
                                          <p:attrName>style.visibility</p:attrName>
                                        </p:attrNameLst>
                                      </p:cBhvr>
                                      <p:to>
                                        <p:strVal val="hidden"/>
                                      </p:to>
                                    </p:se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5 – </a:t>
            </a:r>
            <a:br>
              <a:rPr lang="es-ES" sz="3200" dirty="0"/>
            </a:br>
            <a:r>
              <a:rPr lang="es-ES" dirty="0">
                <a:effectLst/>
              </a:rPr>
              <a:t>Recomendación de contenido</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77500" lnSpcReduction="20000"/>
          </a:bodyPr>
          <a:lstStyle/>
          <a:p>
            <a:r>
              <a:rPr lang="es-NI" dirty="0"/>
              <a:t>Utilizando las dos tablas siguientes, escriba una consulta para devolver recomendaciones de páginas a un usuario de redes sociales en función de las páginas que les han gustado a sus amigos, pero que aún no han marcado como Me gusta. Ordene el resultado por ID de usuario ascendente</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3710763" y="2875335"/>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5" name="Imagen 4">
            <a:extLst>
              <a:ext uri="{FF2B5EF4-FFF2-40B4-BE49-F238E27FC236}">
                <a16:creationId xmlns:a16="http://schemas.microsoft.com/office/drawing/2014/main" id="{20235D27-39BA-44EC-8972-54358F6643E4}"/>
              </a:ext>
            </a:extLst>
          </p:cNvPr>
          <p:cNvPicPr>
            <a:picLocks noChangeAspect="1"/>
          </p:cNvPicPr>
          <p:nvPr/>
        </p:nvPicPr>
        <p:blipFill>
          <a:blip r:embed="rId2"/>
          <a:stretch>
            <a:fillRect/>
          </a:stretch>
        </p:blipFill>
        <p:spPr>
          <a:xfrm>
            <a:off x="724343" y="2660449"/>
            <a:ext cx="1041454" cy="1384371"/>
          </a:xfrm>
          <a:prstGeom prst="rect">
            <a:avLst/>
          </a:prstGeom>
        </p:spPr>
      </p:pic>
      <p:pic>
        <p:nvPicPr>
          <p:cNvPr id="6" name="Imagen 5">
            <a:extLst>
              <a:ext uri="{FF2B5EF4-FFF2-40B4-BE49-F238E27FC236}">
                <a16:creationId xmlns:a16="http://schemas.microsoft.com/office/drawing/2014/main" id="{51610C3A-59E2-4BFA-91A5-22744F67D430}"/>
              </a:ext>
            </a:extLst>
          </p:cNvPr>
          <p:cNvPicPr>
            <a:picLocks noChangeAspect="1"/>
          </p:cNvPicPr>
          <p:nvPr/>
        </p:nvPicPr>
        <p:blipFill>
          <a:blip r:embed="rId3"/>
          <a:stretch>
            <a:fillRect/>
          </a:stretch>
        </p:blipFill>
        <p:spPr>
          <a:xfrm>
            <a:off x="2099579" y="2696751"/>
            <a:ext cx="1193861" cy="1276416"/>
          </a:xfrm>
          <a:prstGeom prst="rect">
            <a:avLst/>
          </a:prstGeom>
        </p:spPr>
      </p:pic>
      <p:pic>
        <p:nvPicPr>
          <p:cNvPr id="8" name="Imagen 7">
            <a:extLst>
              <a:ext uri="{FF2B5EF4-FFF2-40B4-BE49-F238E27FC236}">
                <a16:creationId xmlns:a16="http://schemas.microsoft.com/office/drawing/2014/main" id="{5963144A-D7BE-4BFF-BB26-71AB22C5F0D9}"/>
              </a:ext>
            </a:extLst>
          </p:cNvPr>
          <p:cNvPicPr>
            <a:picLocks noChangeAspect="1"/>
          </p:cNvPicPr>
          <p:nvPr/>
        </p:nvPicPr>
        <p:blipFill>
          <a:blip r:embed="rId4"/>
          <a:stretch>
            <a:fillRect/>
          </a:stretch>
        </p:blipFill>
        <p:spPr>
          <a:xfrm>
            <a:off x="5200040" y="2761053"/>
            <a:ext cx="2358458" cy="1165463"/>
          </a:xfrm>
          <a:prstGeom prst="rect">
            <a:avLst/>
          </a:prstGeom>
        </p:spPr>
      </p:pic>
    </p:spTree>
    <p:extLst>
      <p:ext uri="{BB962C8B-B14F-4D97-AF65-F5344CB8AC3E}">
        <p14:creationId xmlns:p14="http://schemas.microsoft.com/office/powerpoint/2010/main" val="29346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 calcmode="lin" valueType="num">
                                      <p:cBhvr additive="base">
                                        <p:cTn id="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6 – </a:t>
            </a:r>
            <a:br>
              <a:rPr lang="es-ES" sz="3200" dirty="0"/>
            </a:br>
            <a:r>
              <a:rPr lang="es-ES" dirty="0">
                <a:effectLst/>
              </a:rPr>
              <a:t>Visitantes Webs y Móviles</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a:bodyPr>
          <a:lstStyle/>
          <a:p>
            <a:r>
              <a:rPr lang="es-NI" dirty="0"/>
              <a:t>Con las dos tablas siguientes, devuelva la fracción de usuarios que solo visitaron desde móvil, solo visitaron la web y visitaron ambos.</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3710763" y="2875335"/>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4" name="Imagen 3">
            <a:extLst>
              <a:ext uri="{FF2B5EF4-FFF2-40B4-BE49-F238E27FC236}">
                <a16:creationId xmlns:a16="http://schemas.microsoft.com/office/drawing/2014/main" id="{D66CF628-E82C-423D-8220-9D12F6378641}"/>
              </a:ext>
            </a:extLst>
          </p:cNvPr>
          <p:cNvPicPr>
            <a:picLocks noChangeAspect="1"/>
          </p:cNvPicPr>
          <p:nvPr/>
        </p:nvPicPr>
        <p:blipFill>
          <a:blip r:embed="rId2"/>
          <a:stretch>
            <a:fillRect/>
          </a:stretch>
        </p:blipFill>
        <p:spPr>
          <a:xfrm>
            <a:off x="628650" y="2669151"/>
            <a:ext cx="1085906" cy="1257365"/>
          </a:xfrm>
          <a:prstGeom prst="rect">
            <a:avLst/>
          </a:prstGeom>
        </p:spPr>
      </p:pic>
      <p:pic>
        <p:nvPicPr>
          <p:cNvPr id="7" name="Imagen 6">
            <a:extLst>
              <a:ext uri="{FF2B5EF4-FFF2-40B4-BE49-F238E27FC236}">
                <a16:creationId xmlns:a16="http://schemas.microsoft.com/office/drawing/2014/main" id="{23616E8B-987D-4B95-AB40-82DED919A684}"/>
              </a:ext>
            </a:extLst>
          </p:cNvPr>
          <p:cNvPicPr>
            <a:picLocks noChangeAspect="1"/>
          </p:cNvPicPr>
          <p:nvPr/>
        </p:nvPicPr>
        <p:blipFill>
          <a:blip r:embed="rId3"/>
          <a:stretch>
            <a:fillRect/>
          </a:stretch>
        </p:blipFill>
        <p:spPr>
          <a:xfrm>
            <a:off x="1860005" y="2681851"/>
            <a:ext cx="1085906" cy="1231963"/>
          </a:xfrm>
          <a:prstGeom prst="rect">
            <a:avLst/>
          </a:prstGeom>
        </p:spPr>
      </p:pic>
      <p:pic>
        <p:nvPicPr>
          <p:cNvPr id="9" name="Imagen 8">
            <a:extLst>
              <a:ext uri="{FF2B5EF4-FFF2-40B4-BE49-F238E27FC236}">
                <a16:creationId xmlns:a16="http://schemas.microsoft.com/office/drawing/2014/main" id="{6CFA1E5D-D9DE-42D1-AE2C-1581326D8A91}"/>
              </a:ext>
            </a:extLst>
          </p:cNvPr>
          <p:cNvPicPr>
            <a:picLocks noChangeAspect="1"/>
          </p:cNvPicPr>
          <p:nvPr/>
        </p:nvPicPr>
        <p:blipFill>
          <a:blip r:embed="rId4"/>
          <a:stretch>
            <a:fillRect/>
          </a:stretch>
        </p:blipFill>
        <p:spPr>
          <a:xfrm>
            <a:off x="5110137" y="2887803"/>
            <a:ext cx="2965837" cy="365760"/>
          </a:xfrm>
          <a:prstGeom prst="rect">
            <a:avLst/>
          </a:prstGeom>
        </p:spPr>
      </p:pic>
    </p:spTree>
    <p:extLst>
      <p:ext uri="{BB962C8B-B14F-4D97-AF65-F5344CB8AC3E}">
        <p14:creationId xmlns:p14="http://schemas.microsoft.com/office/powerpoint/2010/main" val="23697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7 – </a:t>
            </a:r>
            <a:br>
              <a:rPr lang="es-ES" sz="3200" dirty="0"/>
            </a:br>
            <a:r>
              <a:rPr lang="es-NI" dirty="0">
                <a:effectLst/>
              </a:rPr>
              <a:t>Mejores Amigos</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77500" lnSpcReduction="20000"/>
          </a:bodyPr>
          <a:lstStyle/>
          <a:p>
            <a:r>
              <a:rPr lang="es-NI" dirty="0"/>
              <a:t>Dada la siguiente tabla, devuelve una lista de usuarios y su correspondiente recuento de amigos. Ordene el resultado por recuento de amigos descendente y, en caso de empate, por ID de usuario ascendente. Suponga que solo se muestran las amistades únicas (es decir, [1, 2] no volverá a aparecer como [2, 1]).</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3710763" y="2875335"/>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5" name="Imagen 4">
            <a:extLst>
              <a:ext uri="{FF2B5EF4-FFF2-40B4-BE49-F238E27FC236}">
                <a16:creationId xmlns:a16="http://schemas.microsoft.com/office/drawing/2014/main" id="{CDC47BE9-F3A3-4AAA-B8CE-A468DFD8FAD9}"/>
              </a:ext>
            </a:extLst>
          </p:cNvPr>
          <p:cNvPicPr>
            <a:picLocks noChangeAspect="1"/>
          </p:cNvPicPr>
          <p:nvPr/>
        </p:nvPicPr>
        <p:blipFill>
          <a:blip r:embed="rId2"/>
          <a:stretch>
            <a:fillRect/>
          </a:stretch>
        </p:blipFill>
        <p:spPr>
          <a:xfrm>
            <a:off x="940070" y="2748352"/>
            <a:ext cx="1855131" cy="1557835"/>
          </a:xfrm>
          <a:prstGeom prst="rect">
            <a:avLst/>
          </a:prstGeom>
        </p:spPr>
      </p:pic>
      <p:pic>
        <p:nvPicPr>
          <p:cNvPr id="6" name="Imagen 5">
            <a:extLst>
              <a:ext uri="{FF2B5EF4-FFF2-40B4-BE49-F238E27FC236}">
                <a16:creationId xmlns:a16="http://schemas.microsoft.com/office/drawing/2014/main" id="{C00D5EE8-C3C4-4933-90BC-D294DC58762D}"/>
              </a:ext>
            </a:extLst>
          </p:cNvPr>
          <p:cNvPicPr>
            <a:picLocks noChangeAspect="1"/>
          </p:cNvPicPr>
          <p:nvPr/>
        </p:nvPicPr>
        <p:blipFill>
          <a:blip r:embed="rId3"/>
          <a:stretch>
            <a:fillRect/>
          </a:stretch>
        </p:blipFill>
        <p:spPr>
          <a:xfrm>
            <a:off x="5140422" y="2875334"/>
            <a:ext cx="2050019" cy="1165038"/>
          </a:xfrm>
          <a:prstGeom prst="rect">
            <a:avLst/>
          </a:prstGeom>
        </p:spPr>
      </p:pic>
    </p:spTree>
    <p:extLst>
      <p:ext uri="{BB962C8B-B14F-4D97-AF65-F5344CB8AC3E}">
        <p14:creationId xmlns:p14="http://schemas.microsoft.com/office/powerpoint/2010/main" val="7301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8 – </a:t>
            </a:r>
            <a:br>
              <a:rPr lang="es-ES" sz="3200" dirty="0"/>
            </a:br>
            <a:r>
              <a:rPr lang="es-NI" dirty="0">
                <a:effectLst/>
              </a:rPr>
              <a:t>Puntuaciones de hackers</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62500" lnSpcReduction="20000"/>
          </a:bodyPr>
          <a:lstStyle/>
          <a:p>
            <a:r>
              <a:rPr lang="es-NI" dirty="0"/>
              <a:t>Dadas las dos tablas siguientes, escriba una consulta para devolver la ID, el nombre y la puntuación total del hacker (la suma de las puntuaciones máximas para cada desafío completado) ordenadas por puntuación descendente y por ID de hacker ascendente en el caso de empate de puntuación. No muestre las entradas de los piratas informáticos con una puntuación de cero.</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4572000" y="2822997"/>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4" name="Imagen 3">
            <a:extLst>
              <a:ext uri="{FF2B5EF4-FFF2-40B4-BE49-F238E27FC236}">
                <a16:creationId xmlns:a16="http://schemas.microsoft.com/office/drawing/2014/main" id="{851B66A6-1023-4DD4-9DC6-7B203E196963}"/>
              </a:ext>
            </a:extLst>
          </p:cNvPr>
          <p:cNvPicPr>
            <a:picLocks noChangeAspect="1"/>
          </p:cNvPicPr>
          <p:nvPr/>
        </p:nvPicPr>
        <p:blipFill>
          <a:blip r:embed="rId2"/>
          <a:stretch>
            <a:fillRect/>
          </a:stretch>
        </p:blipFill>
        <p:spPr>
          <a:xfrm>
            <a:off x="628650" y="2462562"/>
            <a:ext cx="1529759" cy="946993"/>
          </a:xfrm>
          <a:prstGeom prst="rect">
            <a:avLst/>
          </a:prstGeom>
        </p:spPr>
      </p:pic>
      <p:pic>
        <p:nvPicPr>
          <p:cNvPr id="7" name="Imagen 6">
            <a:extLst>
              <a:ext uri="{FF2B5EF4-FFF2-40B4-BE49-F238E27FC236}">
                <a16:creationId xmlns:a16="http://schemas.microsoft.com/office/drawing/2014/main" id="{62D60E75-F3B4-4290-B3AE-9FDDCD3BA932}"/>
              </a:ext>
            </a:extLst>
          </p:cNvPr>
          <p:cNvPicPr>
            <a:picLocks noChangeAspect="1"/>
          </p:cNvPicPr>
          <p:nvPr/>
        </p:nvPicPr>
        <p:blipFill>
          <a:blip r:embed="rId3"/>
          <a:stretch>
            <a:fillRect/>
          </a:stretch>
        </p:blipFill>
        <p:spPr>
          <a:xfrm>
            <a:off x="2158409" y="2378498"/>
            <a:ext cx="2679838" cy="1466925"/>
          </a:xfrm>
          <a:prstGeom prst="rect">
            <a:avLst/>
          </a:prstGeom>
        </p:spPr>
      </p:pic>
      <p:pic>
        <p:nvPicPr>
          <p:cNvPr id="8" name="Imagen 7">
            <a:extLst>
              <a:ext uri="{FF2B5EF4-FFF2-40B4-BE49-F238E27FC236}">
                <a16:creationId xmlns:a16="http://schemas.microsoft.com/office/drawing/2014/main" id="{19559694-F252-4821-8275-01ADD7944342}"/>
              </a:ext>
            </a:extLst>
          </p:cNvPr>
          <p:cNvPicPr>
            <a:picLocks noChangeAspect="1"/>
          </p:cNvPicPr>
          <p:nvPr/>
        </p:nvPicPr>
        <p:blipFill>
          <a:blip r:embed="rId4"/>
          <a:stretch>
            <a:fillRect/>
          </a:stretch>
        </p:blipFill>
        <p:spPr>
          <a:xfrm>
            <a:off x="6033042" y="2706261"/>
            <a:ext cx="1905098" cy="527077"/>
          </a:xfrm>
          <a:prstGeom prst="rect">
            <a:avLst/>
          </a:prstGeom>
        </p:spPr>
      </p:pic>
    </p:spTree>
    <p:extLst>
      <p:ext uri="{BB962C8B-B14F-4D97-AF65-F5344CB8AC3E}">
        <p14:creationId xmlns:p14="http://schemas.microsoft.com/office/powerpoint/2010/main" val="344462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9 – </a:t>
            </a:r>
            <a:br>
              <a:rPr lang="es-ES" sz="3200" dirty="0"/>
            </a:br>
            <a:r>
              <a:rPr lang="es-NI" dirty="0">
                <a:effectLst/>
              </a:rPr>
              <a:t>Clientes que no compraron un producto</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92500" lnSpcReduction="20000"/>
          </a:bodyPr>
          <a:lstStyle/>
          <a:p>
            <a:r>
              <a:rPr lang="es-NI" dirty="0"/>
              <a:t>En la siguiente tabla, escriba una consulta para mostrar el ID y el nombre de los clientes que compraron los productos A y B, pero no compraron el producto C, ordenados por ID de cliente ascendente.</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4572000" y="2822997"/>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5" name="Imagen 4">
            <a:extLst>
              <a:ext uri="{FF2B5EF4-FFF2-40B4-BE49-F238E27FC236}">
                <a16:creationId xmlns:a16="http://schemas.microsoft.com/office/drawing/2014/main" id="{0E9CD421-69BF-4EA8-9229-A04DF5B09EBD}"/>
              </a:ext>
            </a:extLst>
          </p:cNvPr>
          <p:cNvPicPr>
            <a:picLocks noChangeAspect="1"/>
          </p:cNvPicPr>
          <p:nvPr/>
        </p:nvPicPr>
        <p:blipFill>
          <a:blip r:embed="rId2"/>
          <a:stretch>
            <a:fillRect/>
          </a:stretch>
        </p:blipFill>
        <p:spPr>
          <a:xfrm>
            <a:off x="497798" y="2609808"/>
            <a:ext cx="1416123" cy="819192"/>
          </a:xfrm>
          <a:prstGeom prst="rect">
            <a:avLst/>
          </a:prstGeom>
        </p:spPr>
      </p:pic>
      <p:pic>
        <p:nvPicPr>
          <p:cNvPr id="6" name="Imagen 5">
            <a:extLst>
              <a:ext uri="{FF2B5EF4-FFF2-40B4-BE49-F238E27FC236}">
                <a16:creationId xmlns:a16="http://schemas.microsoft.com/office/drawing/2014/main" id="{2630C50C-9706-4A5E-B80D-2E089461B1B9}"/>
              </a:ext>
            </a:extLst>
          </p:cNvPr>
          <p:cNvPicPr>
            <a:picLocks noChangeAspect="1"/>
          </p:cNvPicPr>
          <p:nvPr/>
        </p:nvPicPr>
        <p:blipFill>
          <a:blip r:embed="rId3"/>
          <a:stretch>
            <a:fillRect/>
          </a:stretch>
        </p:blipFill>
        <p:spPr>
          <a:xfrm>
            <a:off x="2097849" y="2418913"/>
            <a:ext cx="2146410" cy="1511378"/>
          </a:xfrm>
          <a:prstGeom prst="rect">
            <a:avLst/>
          </a:prstGeom>
        </p:spPr>
      </p:pic>
      <p:pic>
        <p:nvPicPr>
          <p:cNvPr id="9" name="Imagen 8">
            <a:extLst>
              <a:ext uri="{FF2B5EF4-FFF2-40B4-BE49-F238E27FC236}">
                <a16:creationId xmlns:a16="http://schemas.microsoft.com/office/drawing/2014/main" id="{BC438695-A805-44A2-839E-DE7C78DA696D}"/>
              </a:ext>
            </a:extLst>
          </p:cNvPr>
          <p:cNvPicPr>
            <a:picLocks noChangeAspect="1"/>
          </p:cNvPicPr>
          <p:nvPr/>
        </p:nvPicPr>
        <p:blipFill>
          <a:blip r:embed="rId4"/>
          <a:stretch>
            <a:fillRect/>
          </a:stretch>
        </p:blipFill>
        <p:spPr>
          <a:xfrm>
            <a:off x="5994894" y="2609808"/>
            <a:ext cx="2219819" cy="849111"/>
          </a:xfrm>
          <a:prstGeom prst="rect">
            <a:avLst/>
          </a:prstGeom>
        </p:spPr>
      </p:pic>
    </p:spTree>
    <p:extLst>
      <p:ext uri="{BB962C8B-B14F-4D97-AF65-F5344CB8AC3E}">
        <p14:creationId xmlns:p14="http://schemas.microsoft.com/office/powerpoint/2010/main" val="23733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FDB10-511D-45E3-8BA5-E2325335DAE8}"/>
              </a:ext>
            </a:extLst>
          </p:cNvPr>
          <p:cNvSpPr>
            <a:spLocks noGrp="1"/>
          </p:cNvSpPr>
          <p:nvPr>
            <p:ph type="title"/>
          </p:nvPr>
        </p:nvSpPr>
        <p:spPr>
          <a:xfrm>
            <a:off x="1080654" y="365127"/>
            <a:ext cx="7723104" cy="533324"/>
          </a:xfrm>
        </p:spPr>
        <p:txBody>
          <a:bodyPr/>
          <a:lstStyle/>
          <a:p>
            <a:r>
              <a:rPr lang="es-ES" dirty="0"/>
              <a:t>Tarea </a:t>
            </a:r>
            <a:r>
              <a:rPr lang="es-ES" dirty="0" err="1"/>
              <a:t>CTE’s</a:t>
            </a:r>
            <a:r>
              <a:rPr lang="es-ES" dirty="0"/>
              <a:t>  </a:t>
            </a:r>
            <a:r>
              <a:rPr lang="es-ES" dirty="0" err="1"/>
              <a:t>Nº</a:t>
            </a:r>
            <a:r>
              <a:rPr lang="es-ES" dirty="0"/>
              <a:t> 10 – </a:t>
            </a:r>
            <a:br>
              <a:rPr lang="es-ES" sz="3200" dirty="0"/>
            </a:br>
            <a:r>
              <a:rPr lang="es-NI" dirty="0">
                <a:effectLst/>
              </a:rPr>
              <a:t>Comprados en común</a:t>
            </a:r>
            <a:endParaRPr lang="es-ES" sz="3200" dirty="0"/>
          </a:p>
        </p:txBody>
      </p:sp>
      <p:sp>
        <p:nvSpPr>
          <p:cNvPr id="3" name="Marcador de contenido 2">
            <a:extLst>
              <a:ext uri="{FF2B5EF4-FFF2-40B4-BE49-F238E27FC236}">
                <a16:creationId xmlns:a16="http://schemas.microsoft.com/office/drawing/2014/main" id="{ED689164-A3EA-42E8-92C3-4A8A53E95D71}"/>
              </a:ext>
            </a:extLst>
          </p:cNvPr>
          <p:cNvSpPr>
            <a:spLocks noGrp="1"/>
          </p:cNvSpPr>
          <p:nvPr>
            <p:ph idx="1"/>
          </p:nvPr>
        </p:nvSpPr>
        <p:spPr>
          <a:xfrm>
            <a:off x="628650" y="1221971"/>
            <a:ext cx="7886700" cy="1329843"/>
          </a:xfrm>
        </p:spPr>
        <p:txBody>
          <a:bodyPr>
            <a:normAutofit fontScale="77500" lnSpcReduction="20000"/>
          </a:bodyPr>
          <a:lstStyle/>
          <a:p>
            <a:r>
              <a:rPr lang="es-NI" dirty="0"/>
              <a:t>Con las dos tablas siguientes, escriba una consulta para devolver los nombres y la frecuencia de compra de los tres pares principales de productos que se compran juntos con mayor frecuencia. Los nombres de ambos productos deben aparecer en una columna.</a:t>
            </a:r>
            <a:endParaRPr lang="es-ES" dirty="0"/>
          </a:p>
        </p:txBody>
      </p:sp>
      <p:sp>
        <p:nvSpPr>
          <p:cNvPr id="11" name="Flecha: a la derecha 10">
            <a:extLst>
              <a:ext uri="{FF2B5EF4-FFF2-40B4-BE49-F238E27FC236}">
                <a16:creationId xmlns:a16="http://schemas.microsoft.com/office/drawing/2014/main" id="{9266BA45-489D-446F-BB69-93A7530461E6}"/>
              </a:ext>
            </a:extLst>
          </p:cNvPr>
          <p:cNvSpPr/>
          <p:nvPr/>
        </p:nvSpPr>
        <p:spPr>
          <a:xfrm>
            <a:off x="4572000" y="2822997"/>
            <a:ext cx="1095153" cy="577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contenido 2">
            <a:extLst>
              <a:ext uri="{FF2B5EF4-FFF2-40B4-BE49-F238E27FC236}">
                <a16:creationId xmlns:a16="http://schemas.microsoft.com/office/drawing/2014/main" id="{B1DF74EC-95B7-4664-B75C-3802763F275A}"/>
              </a:ext>
            </a:extLst>
          </p:cNvPr>
          <p:cNvSpPr txBox="1">
            <a:spLocks/>
          </p:cNvSpPr>
          <p:nvPr/>
        </p:nvSpPr>
        <p:spPr>
          <a:xfrm>
            <a:off x="724343" y="4827965"/>
            <a:ext cx="7886700" cy="1329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NI" dirty="0"/>
              <a:t>Utilice CTE para valores iniciales</a:t>
            </a:r>
          </a:p>
        </p:txBody>
      </p:sp>
      <p:pic>
        <p:nvPicPr>
          <p:cNvPr id="4" name="Imagen 3">
            <a:extLst>
              <a:ext uri="{FF2B5EF4-FFF2-40B4-BE49-F238E27FC236}">
                <a16:creationId xmlns:a16="http://schemas.microsoft.com/office/drawing/2014/main" id="{F8F13B1D-C87E-473C-B777-7F32E0D09C80}"/>
              </a:ext>
            </a:extLst>
          </p:cNvPr>
          <p:cNvPicPr>
            <a:picLocks noChangeAspect="1"/>
          </p:cNvPicPr>
          <p:nvPr/>
        </p:nvPicPr>
        <p:blipFill>
          <a:blip r:embed="rId2"/>
          <a:stretch>
            <a:fillRect/>
          </a:stretch>
        </p:blipFill>
        <p:spPr>
          <a:xfrm>
            <a:off x="427615" y="2702438"/>
            <a:ext cx="1930499" cy="1276416"/>
          </a:xfrm>
          <a:prstGeom prst="rect">
            <a:avLst/>
          </a:prstGeom>
        </p:spPr>
      </p:pic>
      <p:pic>
        <p:nvPicPr>
          <p:cNvPr id="7" name="Imagen 6">
            <a:extLst>
              <a:ext uri="{FF2B5EF4-FFF2-40B4-BE49-F238E27FC236}">
                <a16:creationId xmlns:a16="http://schemas.microsoft.com/office/drawing/2014/main" id="{6AD6984C-B480-4F26-A56B-E3E9D36CEEDD}"/>
              </a:ext>
            </a:extLst>
          </p:cNvPr>
          <p:cNvPicPr>
            <a:picLocks noChangeAspect="1"/>
          </p:cNvPicPr>
          <p:nvPr/>
        </p:nvPicPr>
        <p:blipFill>
          <a:blip r:embed="rId3"/>
          <a:stretch>
            <a:fillRect/>
          </a:stretch>
        </p:blipFill>
        <p:spPr>
          <a:xfrm>
            <a:off x="2515964" y="2702438"/>
            <a:ext cx="1517728" cy="990651"/>
          </a:xfrm>
          <a:prstGeom prst="rect">
            <a:avLst/>
          </a:prstGeom>
        </p:spPr>
      </p:pic>
      <p:pic>
        <p:nvPicPr>
          <p:cNvPr id="8" name="Imagen 7">
            <a:extLst>
              <a:ext uri="{FF2B5EF4-FFF2-40B4-BE49-F238E27FC236}">
                <a16:creationId xmlns:a16="http://schemas.microsoft.com/office/drawing/2014/main" id="{522F39DB-9F60-4CC1-90F2-E738B9A0E86F}"/>
              </a:ext>
            </a:extLst>
          </p:cNvPr>
          <p:cNvPicPr>
            <a:picLocks noChangeAspect="1"/>
          </p:cNvPicPr>
          <p:nvPr/>
        </p:nvPicPr>
        <p:blipFill>
          <a:blip r:embed="rId4"/>
          <a:stretch>
            <a:fillRect/>
          </a:stretch>
        </p:blipFill>
        <p:spPr>
          <a:xfrm>
            <a:off x="6205461" y="2918348"/>
            <a:ext cx="1530429" cy="558829"/>
          </a:xfrm>
          <a:prstGeom prst="rect">
            <a:avLst/>
          </a:prstGeom>
        </p:spPr>
      </p:pic>
    </p:spTree>
    <p:extLst>
      <p:ext uri="{BB962C8B-B14F-4D97-AF65-F5344CB8AC3E}">
        <p14:creationId xmlns:p14="http://schemas.microsoft.com/office/powerpoint/2010/main" val="39974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BE62F-F950-462E-8B19-1FBAE5687C25}"/>
              </a:ext>
            </a:extLst>
          </p:cNvPr>
          <p:cNvSpPr>
            <a:spLocks noGrp="1"/>
          </p:cNvSpPr>
          <p:nvPr>
            <p:ph type="ctrTitle"/>
          </p:nvPr>
        </p:nvSpPr>
        <p:spPr/>
        <p:txBody>
          <a:bodyPr/>
          <a:lstStyle/>
          <a:p>
            <a:r>
              <a:rPr lang="es-ES" dirty="0"/>
              <a:t>Muchas Gracias</a:t>
            </a:r>
          </a:p>
        </p:txBody>
      </p:sp>
      <p:sp>
        <p:nvSpPr>
          <p:cNvPr id="3" name="Subtítulo 2">
            <a:extLst>
              <a:ext uri="{FF2B5EF4-FFF2-40B4-BE49-F238E27FC236}">
                <a16:creationId xmlns:a16="http://schemas.microsoft.com/office/drawing/2014/main" id="{8D4B559E-A2D5-4412-B01F-66DAAF54F24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006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84FE689-086F-47EF-8B2B-A8E3D74EC74E}"/>
              </a:ext>
            </a:extLst>
          </p:cNvPr>
          <p:cNvSpPr>
            <a:spLocks noGrp="1" noChangeArrowheads="1"/>
          </p:cNvSpPr>
          <p:nvPr>
            <p:ph type="title"/>
          </p:nvPr>
        </p:nvSpPr>
        <p:spPr/>
        <p:txBody>
          <a:bodyPr/>
          <a:lstStyle/>
          <a:p>
            <a:r>
              <a:rPr lang="en-US" altLang="es-ES" dirty="0">
                <a:solidFill>
                  <a:srgbClr val="000000"/>
                </a:solidFill>
              </a:rPr>
              <a:t>CTE</a:t>
            </a:r>
            <a:endParaRPr lang="en-US" altLang="es-ES" dirty="0"/>
          </a:p>
        </p:txBody>
      </p:sp>
      <p:sp>
        <p:nvSpPr>
          <p:cNvPr id="5123" name="Rectangle 3">
            <a:extLst>
              <a:ext uri="{FF2B5EF4-FFF2-40B4-BE49-F238E27FC236}">
                <a16:creationId xmlns:a16="http://schemas.microsoft.com/office/drawing/2014/main" id="{51DFB768-02FA-40E8-9826-3C394226B987}"/>
              </a:ext>
            </a:extLst>
          </p:cNvPr>
          <p:cNvSpPr>
            <a:spLocks noGrp="1" noChangeArrowheads="1"/>
          </p:cNvSpPr>
          <p:nvPr>
            <p:ph type="body" idx="1"/>
          </p:nvPr>
        </p:nvSpPr>
        <p:spPr/>
        <p:txBody>
          <a:bodyPr>
            <a:normAutofit/>
          </a:bodyPr>
          <a:lstStyle/>
          <a:p>
            <a:r>
              <a:rPr lang="es-NI" dirty="0"/>
              <a:t>La consulta interna que define el CTE debe seguir todos los requisitos mencionados anteriormente para ser válida para definir una expresión de tabla. </a:t>
            </a:r>
          </a:p>
          <a:p>
            <a:r>
              <a:rPr lang="es-NI" dirty="0"/>
              <a:t>Como ejemplo simple, el siguiente código define un CTE llamado </a:t>
            </a:r>
            <a:r>
              <a:rPr lang="es-NI" dirty="0" err="1"/>
              <a:t>USACusts</a:t>
            </a:r>
            <a:r>
              <a:rPr lang="es-NI" dirty="0"/>
              <a:t> basado en una consulta que devuelve todos los clientes de los Estados Unidos, y la consulta externa selecciona todos filas del CTE</a:t>
            </a:r>
            <a:endParaRPr lang="en-US" altLang="es-ES" dirty="0">
              <a:solidFill>
                <a:srgbClr val="000000"/>
              </a:solidFill>
            </a:endParaRPr>
          </a:p>
        </p:txBody>
      </p:sp>
      <p:pic>
        <p:nvPicPr>
          <p:cNvPr id="4" name="Imagen 3">
            <a:extLst>
              <a:ext uri="{FF2B5EF4-FFF2-40B4-BE49-F238E27FC236}">
                <a16:creationId xmlns:a16="http://schemas.microsoft.com/office/drawing/2014/main" id="{D045DDAF-BFE9-4724-836F-D66D61AA429C}"/>
              </a:ext>
            </a:extLst>
          </p:cNvPr>
          <p:cNvPicPr>
            <a:picLocks noChangeAspect="1"/>
          </p:cNvPicPr>
          <p:nvPr/>
        </p:nvPicPr>
        <p:blipFill>
          <a:blip r:embed="rId3"/>
          <a:stretch>
            <a:fillRect/>
          </a:stretch>
        </p:blipFill>
        <p:spPr>
          <a:xfrm>
            <a:off x="2549577" y="535728"/>
            <a:ext cx="3856539" cy="3273719"/>
          </a:xfrm>
          <a:prstGeom prst="rect">
            <a:avLst/>
          </a:prstGeom>
        </p:spPr>
      </p:pic>
      <p:pic>
        <p:nvPicPr>
          <p:cNvPr id="5" name="Imagen 4">
            <a:extLst>
              <a:ext uri="{FF2B5EF4-FFF2-40B4-BE49-F238E27FC236}">
                <a16:creationId xmlns:a16="http://schemas.microsoft.com/office/drawing/2014/main" id="{144E9E89-1BA5-402C-AE79-41D511F8E181}"/>
              </a:ext>
            </a:extLst>
          </p:cNvPr>
          <p:cNvPicPr>
            <a:picLocks noChangeAspect="1"/>
          </p:cNvPicPr>
          <p:nvPr/>
        </p:nvPicPr>
        <p:blipFill>
          <a:blip r:embed="rId4"/>
          <a:stretch>
            <a:fillRect/>
          </a:stretch>
        </p:blipFill>
        <p:spPr>
          <a:xfrm>
            <a:off x="5070662" y="535728"/>
            <a:ext cx="2898745" cy="4337382"/>
          </a:xfrm>
          <a:prstGeom prst="rect">
            <a:avLst/>
          </a:prstGeom>
        </p:spPr>
      </p:pic>
    </p:spTree>
    <p:extLst>
      <p:ext uri="{BB962C8B-B14F-4D97-AF65-F5344CB8AC3E}">
        <p14:creationId xmlns:p14="http://schemas.microsoft.com/office/powerpoint/2010/main" val="2536668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512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5123">
                                            <p:txEl>
                                              <p:pRg st="0" end="0"/>
                                            </p:txEl>
                                          </p:spTgt>
                                        </p:tgtEl>
                                        <p:attrNameLst>
                                          <p:attrName>style.visibility</p:attrName>
                                        </p:attrNameLst>
                                      </p:cBhvr>
                                      <p:to>
                                        <p:strVal val="hidden"/>
                                      </p:to>
                                    </p:set>
                                  </p:childTnLst>
                                </p:cTn>
                              </p:par>
                            </p:childTnLst>
                          </p:cTn>
                        </p:par>
                        <p:par>
                          <p:cTn id="9" fill="hold">
                            <p:stCondLst>
                              <p:cond delay="500"/>
                            </p:stCondLst>
                            <p:childTnLst>
                              <p:par>
                                <p:cTn id="10" presetID="2" presetClass="exit" presetSubtype="4" fill="hold" grpId="0" nodeType="afterEffect">
                                  <p:stCondLst>
                                    <p:cond delay="0"/>
                                  </p:stCondLst>
                                  <p:childTnLst>
                                    <p:anim calcmode="lin" valueType="num">
                                      <p:cBhvr additive="base">
                                        <p:cTn id="11" dur="500"/>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500"/>
                                        <p:tgtEl>
                                          <p:spTgt spid="5123">
                                            <p:txEl>
                                              <p:pRg st="1" end="1"/>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5123">
                                            <p:txEl>
                                              <p:pRg st="1" end="1"/>
                                            </p:txEl>
                                          </p:spTgt>
                                        </p:tgtEl>
                                        <p:attrNameLst>
                                          <p:attrName>style.visibility</p:attrName>
                                        </p:attrNameLst>
                                      </p:cBhvr>
                                      <p:to>
                                        <p:strVal val="hidden"/>
                                      </p:to>
                                    </p:se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0 0 L -0.25 0 E" pathEditMode="relative" ptsTypes="">
                                      <p:cBhvr>
                                        <p:cTn id="22" dur="2000" fill="hold"/>
                                        <p:tgtEl>
                                          <p:spTgt spid="4"/>
                                        </p:tgtEl>
                                        <p:attrNameLst>
                                          <p:attrName>ppt_x</p:attrName>
                                          <p:attrName>ppt_y</p:attrName>
                                        </p:attrNameLst>
                                      </p:cBhvr>
                                    </p:animMotion>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9E7C3-919A-46DA-B54D-18AB67D4155F}"/>
              </a:ext>
            </a:extLst>
          </p:cNvPr>
          <p:cNvSpPr>
            <a:spLocks noGrp="1"/>
          </p:cNvSpPr>
          <p:nvPr>
            <p:ph type="title"/>
          </p:nvPr>
        </p:nvSpPr>
        <p:spPr/>
        <p:txBody>
          <a:bodyPr/>
          <a:lstStyle/>
          <a:p>
            <a:r>
              <a:rPr lang="es-NI" dirty="0"/>
              <a:t>Asignación de alias de columna en CTE</a:t>
            </a:r>
            <a:endParaRPr lang="es-ES" dirty="0"/>
          </a:p>
        </p:txBody>
      </p:sp>
      <p:sp>
        <p:nvSpPr>
          <p:cNvPr id="3" name="Marcador de contenido 2">
            <a:extLst>
              <a:ext uri="{FF2B5EF4-FFF2-40B4-BE49-F238E27FC236}">
                <a16:creationId xmlns:a16="http://schemas.microsoft.com/office/drawing/2014/main" id="{971A714C-DF56-41B3-98C6-C17B0D99CE46}"/>
              </a:ext>
            </a:extLst>
          </p:cNvPr>
          <p:cNvSpPr>
            <a:spLocks noGrp="1"/>
          </p:cNvSpPr>
          <p:nvPr>
            <p:ph idx="1"/>
          </p:nvPr>
        </p:nvSpPr>
        <p:spPr/>
        <p:txBody>
          <a:bodyPr/>
          <a:lstStyle/>
          <a:p>
            <a:r>
              <a:rPr lang="es-NI" dirty="0"/>
              <a:t>Los CTE también admiten dos formas de alias de columna: </a:t>
            </a:r>
          </a:p>
          <a:p>
            <a:pPr lvl="1"/>
            <a:r>
              <a:rPr lang="es-NI" dirty="0"/>
              <a:t>en línea </a:t>
            </a:r>
          </a:p>
          <a:p>
            <a:pPr lvl="1"/>
            <a:r>
              <a:rPr lang="es-NI" dirty="0"/>
              <a:t>externo.</a:t>
            </a:r>
          </a:p>
          <a:p>
            <a:r>
              <a:rPr lang="es-NI" dirty="0"/>
              <a:t> Para el formulario en línea, especifique</a:t>
            </a:r>
          </a:p>
          <a:p>
            <a:pPr lvl="1"/>
            <a:r>
              <a:rPr lang="es-NI" dirty="0"/>
              <a:t>&lt;expresión&gt; AS &lt;</a:t>
            </a:r>
            <a:r>
              <a:rPr lang="es-NI" dirty="0" err="1"/>
              <a:t>alias_columna</a:t>
            </a:r>
            <a:r>
              <a:rPr lang="es-NI" dirty="0"/>
              <a:t>&gt;</a:t>
            </a:r>
          </a:p>
          <a:p>
            <a:r>
              <a:rPr lang="es-NI" dirty="0"/>
              <a:t>para el formulario externo, especifique la lista de columnas de destino entre paréntesis inmediatamente después del nombre CTE.</a:t>
            </a:r>
            <a:endParaRPr lang="es-ES" dirty="0"/>
          </a:p>
        </p:txBody>
      </p:sp>
    </p:spTree>
    <p:extLst>
      <p:ext uri="{BB962C8B-B14F-4D97-AF65-F5344CB8AC3E}">
        <p14:creationId xmlns:p14="http://schemas.microsoft.com/office/powerpoint/2010/main" val="46107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40A520F-BBCC-4B52-873F-259F1F76C094}"/>
              </a:ext>
            </a:extLst>
          </p:cNvPr>
          <p:cNvPicPr>
            <a:picLocks noChangeAspect="1"/>
          </p:cNvPicPr>
          <p:nvPr/>
        </p:nvPicPr>
        <p:blipFill>
          <a:blip r:embed="rId2"/>
          <a:stretch>
            <a:fillRect/>
          </a:stretch>
        </p:blipFill>
        <p:spPr>
          <a:xfrm>
            <a:off x="448772" y="874049"/>
            <a:ext cx="5446048" cy="2347616"/>
          </a:xfrm>
          <a:prstGeom prst="rect">
            <a:avLst/>
          </a:prstGeom>
        </p:spPr>
      </p:pic>
      <p:pic>
        <p:nvPicPr>
          <p:cNvPr id="3" name="Imagen 2">
            <a:extLst>
              <a:ext uri="{FF2B5EF4-FFF2-40B4-BE49-F238E27FC236}">
                <a16:creationId xmlns:a16="http://schemas.microsoft.com/office/drawing/2014/main" id="{D80FF436-50DE-44AE-AB54-4B16FE1E8E74}"/>
              </a:ext>
            </a:extLst>
          </p:cNvPr>
          <p:cNvPicPr>
            <a:picLocks noChangeAspect="1"/>
          </p:cNvPicPr>
          <p:nvPr/>
        </p:nvPicPr>
        <p:blipFill>
          <a:blip r:embed="rId3"/>
          <a:stretch>
            <a:fillRect/>
          </a:stretch>
        </p:blipFill>
        <p:spPr>
          <a:xfrm>
            <a:off x="3912442" y="3429000"/>
            <a:ext cx="4489389" cy="2026925"/>
          </a:xfrm>
          <a:prstGeom prst="rect">
            <a:avLst/>
          </a:prstGeom>
        </p:spPr>
      </p:pic>
      <p:sp>
        <p:nvSpPr>
          <p:cNvPr id="4" name="Rectángulo 3">
            <a:extLst>
              <a:ext uri="{FF2B5EF4-FFF2-40B4-BE49-F238E27FC236}">
                <a16:creationId xmlns:a16="http://schemas.microsoft.com/office/drawing/2014/main" id="{884F6606-11CF-4CFE-A0A9-B1B5F4C7BE3A}"/>
              </a:ext>
            </a:extLst>
          </p:cNvPr>
          <p:cNvSpPr/>
          <p:nvPr/>
        </p:nvSpPr>
        <p:spPr>
          <a:xfrm>
            <a:off x="2711302" y="1701209"/>
            <a:ext cx="1201140" cy="393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cxnSp>
        <p:nvCxnSpPr>
          <p:cNvPr id="6" name="Conector recto de flecha 5">
            <a:extLst>
              <a:ext uri="{FF2B5EF4-FFF2-40B4-BE49-F238E27FC236}">
                <a16:creationId xmlns:a16="http://schemas.microsoft.com/office/drawing/2014/main" id="{15A9AFD5-C9BB-46EE-BAB4-246851A8AA85}"/>
              </a:ext>
            </a:extLst>
          </p:cNvPr>
          <p:cNvCxnSpPr/>
          <p:nvPr/>
        </p:nvCxnSpPr>
        <p:spPr>
          <a:xfrm flipH="1">
            <a:off x="1871330" y="2094614"/>
            <a:ext cx="988828" cy="318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490E7078-4F2E-4EA3-A635-3B8737364574}"/>
              </a:ext>
            </a:extLst>
          </p:cNvPr>
          <p:cNvCxnSpPr/>
          <p:nvPr/>
        </p:nvCxnSpPr>
        <p:spPr>
          <a:xfrm>
            <a:off x="1871330" y="2583712"/>
            <a:ext cx="2700670" cy="95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58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55F2414-FA79-4CAD-9FC7-C7440340EE2A}"/>
              </a:ext>
            </a:extLst>
          </p:cNvPr>
          <p:cNvSpPr/>
          <p:nvPr/>
        </p:nvSpPr>
        <p:spPr>
          <a:xfrm>
            <a:off x="648585" y="1030277"/>
            <a:ext cx="7389629" cy="2308324"/>
          </a:xfrm>
          <a:prstGeom prst="rect">
            <a:avLst/>
          </a:prstGeom>
        </p:spPr>
        <p:txBody>
          <a:bodyPr wrap="square">
            <a:spAutoFit/>
          </a:bodyPr>
          <a:lstStyle/>
          <a:p>
            <a:r>
              <a:rPr lang="en-US" dirty="0">
                <a:solidFill>
                  <a:srgbClr val="C678DD"/>
                </a:solidFill>
                <a:latin typeface="Consolas" panose="020B0609020204030204" pitchFamily="49" charset="0"/>
              </a:rPr>
              <a:t>WITH</a:t>
            </a:r>
            <a:r>
              <a:rPr lang="en-US" dirty="0">
                <a:solidFill>
                  <a:srgbClr val="ABB2BF"/>
                </a:solidFill>
                <a:latin typeface="Consolas" panose="020B0609020204030204" pitchFamily="49" charset="0"/>
              </a:rPr>
              <a:t> C(</a:t>
            </a:r>
            <a:r>
              <a:rPr lang="en-US" dirty="0" err="1">
                <a:solidFill>
                  <a:srgbClr val="ABB2BF"/>
                </a:solidFill>
                <a:latin typeface="Consolas" panose="020B0609020204030204" pitchFamily="49" charset="0"/>
              </a:rPr>
              <a:t>orderyear</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CustomerId</a:t>
            </a:r>
            <a:r>
              <a:rPr lang="en-US" dirty="0">
                <a:solidFill>
                  <a:srgbClr val="ABB2BF"/>
                </a:solidFill>
                <a:latin typeface="Consolas" panose="020B0609020204030204" pitchFamily="49" charset="0"/>
              </a:rPr>
              <a:t>) </a:t>
            </a:r>
            <a:r>
              <a:rPr lang="en-US" dirty="0">
                <a:solidFill>
                  <a:srgbClr val="C678DD"/>
                </a:solidFill>
                <a:latin typeface="Consolas" panose="020B0609020204030204" pitchFamily="49" charset="0"/>
              </a:rPr>
              <a:t>AS</a:t>
            </a:r>
            <a:endParaRPr lang="en-US" dirty="0">
              <a:solidFill>
                <a:srgbClr val="ABB2BF"/>
              </a:solidFill>
              <a:latin typeface="Consolas" panose="020B0609020204030204" pitchFamily="49" charset="0"/>
            </a:endParaRPr>
          </a:p>
          <a:p>
            <a:r>
              <a:rPr lang="en-US" dirty="0">
                <a:solidFill>
                  <a:srgbClr val="ABB2BF"/>
                </a:solidFill>
                <a:latin typeface="Consolas" panose="020B0609020204030204" pitchFamily="49" charset="0"/>
              </a:rPr>
              <a:t>(</a:t>
            </a:r>
          </a:p>
          <a:p>
            <a:r>
              <a:rPr lang="en-US" dirty="0">
                <a:solidFill>
                  <a:srgbClr val="ABB2BF"/>
                </a:solidFill>
                <a:latin typeface="Consolas" panose="020B0609020204030204" pitchFamily="49" charset="0"/>
              </a:rPr>
              <a:t> </a:t>
            </a:r>
            <a:r>
              <a:rPr lang="en-US" dirty="0">
                <a:solidFill>
                  <a:srgbClr val="C678DD"/>
                </a:solidFill>
                <a:latin typeface="Consolas" panose="020B0609020204030204" pitchFamily="49" charset="0"/>
              </a:rPr>
              <a:t>SELECT</a:t>
            </a:r>
            <a:r>
              <a:rPr lang="en-US" dirty="0">
                <a:solidFill>
                  <a:srgbClr val="ABB2BF"/>
                </a:solidFill>
                <a:latin typeface="Consolas" panose="020B0609020204030204" pitchFamily="49" charset="0"/>
              </a:rPr>
              <a:t> </a:t>
            </a:r>
            <a:r>
              <a:rPr lang="en-US" dirty="0">
                <a:solidFill>
                  <a:srgbClr val="56B6C2"/>
                </a:solidFill>
                <a:latin typeface="Consolas" panose="020B0609020204030204" pitchFamily="49" charset="0"/>
              </a:rPr>
              <a:t>YEAR</a:t>
            </a:r>
            <a:r>
              <a:rPr lang="en-US" dirty="0">
                <a:solidFill>
                  <a:srgbClr val="ABB2BF"/>
                </a:solidFill>
                <a:latin typeface="Consolas" panose="020B0609020204030204" pitchFamily="49" charset="0"/>
              </a:rPr>
              <a:t>(</a:t>
            </a:r>
            <a:r>
              <a:rPr lang="en-US" dirty="0" err="1">
                <a:solidFill>
                  <a:srgbClr val="ABB2BF"/>
                </a:solidFill>
                <a:latin typeface="Consolas" panose="020B0609020204030204" pitchFamily="49" charset="0"/>
              </a:rPr>
              <a:t>orderdate</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CustomerId</a:t>
            </a:r>
            <a:endParaRPr lang="en-US" dirty="0">
              <a:solidFill>
                <a:srgbClr val="ABB2BF"/>
              </a:solidFill>
              <a:latin typeface="Consolas" panose="020B0609020204030204" pitchFamily="49" charset="0"/>
            </a:endParaRPr>
          </a:p>
          <a:p>
            <a:r>
              <a:rPr lang="en-US" dirty="0">
                <a:solidFill>
                  <a:srgbClr val="ABB2BF"/>
                </a:solidFill>
                <a:latin typeface="Consolas" panose="020B0609020204030204" pitchFamily="49" charset="0"/>
              </a:rPr>
              <a:t> </a:t>
            </a:r>
            <a:r>
              <a:rPr lang="en-US" dirty="0">
                <a:solidFill>
                  <a:srgbClr val="C678DD"/>
                </a:solidFill>
                <a:latin typeface="Consolas" panose="020B0609020204030204" pitchFamily="49" charset="0"/>
              </a:rPr>
              <a:t>FROM</a:t>
            </a:r>
            <a:r>
              <a:rPr lang="en-US" dirty="0">
                <a:solidFill>
                  <a:srgbClr val="ABB2BF"/>
                </a:solidFill>
                <a:latin typeface="Consolas" panose="020B0609020204030204" pitchFamily="49" charset="0"/>
              </a:rPr>
              <a:t> Orders</a:t>
            </a:r>
          </a:p>
          <a:p>
            <a:r>
              <a:rPr lang="en-US" dirty="0">
                <a:solidFill>
                  <a:srgbClr val="ABB2BF"/>
                </a:solidFill>
                <a:latin typeface="Consolas" panose="020B0609020204030204" pitchFamily="49" charset="0"/>
              </a:rPr>
              <a:t>)</a:t>
            </a:r>
          </a:p>
          <a:p>
            <a:r>
              <a:rPr lang="en-US" dirty="0">
                <a:solidFill>
                  <a:srgbClr val="C678DD"/>
                </a:solidFill>
                <a:latin typeface="Consolas" panose="020B0609020204030204" pitchFamily="49" charset="0"/>
              </a:rPr>
              <a:t>SELECT</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orderyear</a:t>
            </a:r>
            <a:r>
              <a:rPr lang="en-US" dirty="0">
                <a:solidFill>
                  <a:srgbClr val="ABB2BF"/>
                </a:solidFill>
                <a:latin typeface="Consolas" panose="020B0609020204030204" pitchFamily="49" charset="0"/>
              </a:rPr>
              <a:t>, </a:t>
            </a:r>
            <a:r>
              <a:rPr lang="en-US" dirty="0">
                <a:solidFill>
                  <a:srgbClr val="56B6C2"/>
                </a:solidFill>
                <a:latin typeface="Consolas" panose="020B0609020204030204" pitchFamily="49" charset="0"/>
              </a:rPr>
              <a:t>COUNT</a:t>
            </a:r>
            <a:r>
              <a:rPr lang="en-US" dirty="0">
                <a:solidFill>
                  <a:srgbClr val="ABB2BF"/>
                </a:solidFill>
                <a:latin typeface="Consolas" panose="020B0609020204030204" pitchFamily="49" charset="0"/>
              </a:rPr>
              <a:t>(</a:t>
            </a:r>
            <a:r>
              <a:rPr lang="en-US" dirty="0">
                <a:solidFill>
                  <a:srgbClr val="C678DD"/>
                </a:solidFill>
                <a:latin typeface="Consolas" panose="020B0609020204030204" pitchFamily="49" charset="0"/>
              </a:rPr>
              <a:t>DISTINCT</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CustomerId</a:t>
            </a:r>
            <a:r>
              <a:rPr lang="en-US" dirty="0">
                <a:solidFill>
                  <a:srgbClr val="ABB2BF"/>
                </a:solidFill>
                <a:latin typeface="Consolas" panose="020B0609020204030204" pitchFamily="49" charset="0"/>
              </a:rPr>
              <a:t>) </a:t>
            </a:r>
            <a:r>
              <a:rPr lang="en-US" dirty="0">
                <a:solidFill>
                  <a:srgbClr val="C678DD"/>
                </a:solidFill>
                <a:latin typeface="Consolas" panose="020B0609020204030204" pitchFamily="49" charset="0"/>
              </a:rPr>
              <a:t>AS</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numcusts</a:t>
            </a:r>
            <a:endParaRPr lang="en-US" dirty="0">
              <a:solidFill>
                <a:srgbClr val="ABB2BF"/>
              </a:solidFill>
              <a:latin typeface="Consolas" panose="020B0609020204030204" pitchFamily="49" charset="0"/>
            </a:endParaRPr>
          </a:p>
          <a:p>
            <a:r>
              <a:rPr lang="en-US" dirty="0">
                <a:solidFill>
                  <a:srgbClr val="C678DD"/>
                </a:solidFill>
                <a:latin typeface="Consolas" panose="020B0609020204030204" pitchFamily="49" charset="0"/>
              </a:rPr>
              <a:t>FROM</a:t>
            </a:r>
            <a:r>
              <a:rPr lang="en-US" dirty="0">
                <a:solidFill>
                  <a:srgbClr val="ABB2BF"/>
                </a:solidFill>
                <a:latin typeface="Consolas" panose="020B0609020204030204" pitchFamily="49" charset="0"/>
              </a:rPr>
              <a:t> C</a:t>
            </a:r>
          </a:p>
          <a:p>
            <a:r>
              <a:rPr lang="en-US" dirty="0">
                <a:solidFill>
                  <a:srgbClr val="C678DD"/>
                </a:solidFill>
                <a:latin typeface="Consolas" panose="020B0609020204030204" pitchFamily="49" charset="0"/>
              </a:rPr>
              <a:t>GROUP BY</a:t>
            </a:r>
            <a:r>
              <a:rPr lang="en-US" dirty="0">
                <a:solidFill>
                  <a:srgbClr val="ABB2BF"/>
                </a:solidFill>
                <a:latin typeface="Consolas" panose="020B0609020204030204" pitchFamily="49" charset="0"/>
              </a:rPr>
              <a:t> </a:t>
            </a:r>
            <a:r>
              <a:rPr lang="en-US" dirty="0" err="1">
                <a:solidFill>
                  <a:srgbClr val="ABB2BF"/>
                </a:solidFill>
                <a:latin typeface="Consolas" panose="020B0609020204030204" pitchFamily="49" charset="0"/>
              </a:rPr>
              <a:t>orderyear</a:t>
            </a:r>
            <a:r>
              <a:rPr lang="en-US" dirty="0">
                <a:solidFill>
                  <a:srgbClr val="ABB2BF"/>
                </a:solidFill>
                <a:latin typeface="Consolas" panose="020B0609020204030204" pitchFamily="49" charset="0"/>
              </a:rPr>
              <a:t>;</a:t>
            </a:r>
            <a:endParaRPr lang="en-US" b="0" dirty="0">
              <a:solidFill>
                <a:srgbClr val="ABB2BF"/>
              </a:solidFill>
              <a:effectLst/>
              <a:latin typeface="Consolas" panose="020B0609020204030204" pitchFamily="49" charset="0"/>
            </a:endParaRPr>
          </a:p>
        </p:txBody>
      </p:sp>
      <p:pic>
        <p:nvPicPr>
          <p:cNvPr id="3" name="Imagen 2">
            <a:extLst>
              <a:ext uri="{FF2B5EF4-FFF2-40B4-BE49-F238E27FC236}">
                <a16:creationId xmlns:a16="http://schemas.microsoft.com/office/drawing/2014/main" id="{68A05F7E-097B-4BAB-8FAE-D39FC9B46777}"/>
              </a:ext>
            </a:extLst>
          </p:cNvPr>
          <p:cNvPicPr>
            <a:picLocks noChangeAspect="1"/>
          </p:cNvPicPr>
          <p:nvPr/>
        </p:nvPicPr>
        <p:blipFill>
          <a:blip r:embed="rId2"/>
          <a:stretch>
            <a:fillRect/>
          </a:stretch>
        </p:blipFill>
        <p:spPr>
          <a:xfrm>
            <a:off x="4802547" y="3429000"/>
            <a:ext cx="3548410" cy="1551635"/>
          </a:xfrm>
          <a:prstGeom prst="rect">
            <a:avLst/>
          </a:prstGeom>
        </p:spPr>
      </p:pic>
      <p:sp>
        <p:nvSpPr>
          <p:cNvPr id="4" name="Rectángulo 3">
            <a:extLst>
              <a:ext uri="{FF2B5EF4-FFF2-40B4-BE49-F238E27FC236}">
                <a16:creationId xmlns:a16="http://schemas.microsoft.com/office/drawing/2014/main" id="{D22641EE-1B09-4440-ADD7-35DCEB5167DE}"/>
              </a:ext>
            </a:extLst>
          </p:cNvPr>
          <p:cNvSpPr/>
          <p:nvPr/>
        </p:nvSpPr>
        <p:spPr>
          <a:xfrm>
            <a:off x="1626781" y="1030277"/>
            <a:ext cx="1201140" cy="393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B7B3FCB2-DDB0-499A-8FE0-28B5FB9AC28A}"/>
              </a:ext>
            </a:extLst>
          </p:cNvPr>
          <p:cNvCxnSpPr>
            <a:cxnSpLocks/>
          </p:cNvCxnSpPr>
          <p:nvPr/>
        </p:nvCxnSpPr>
        <p:spPr>
          <a:xfrm>
            <a:off x="1775637" y="1423682"/>
            <a:ext cx="419986" cy="1043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CF0524E7-5EC0-46FE-B0E1-F94D7E2F328A}"/>
              </a:ext>
            </a:extLst>
          </p:cNvPr>
          <p:cNvCxnSpPr>
            <a:cxnSpLocks/>
          </p:cNvCxnSpPr>
          <p:nvPr/>
        </p:nvCxnSpPr>
        <p:spPr>
          <a:xfrm>
            <a:off x="1871330" y="2775076"/>
            <a:ext cx="648586" cy="25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43013DBC-54CC-4C19-A305-3E3E9F66AD3E}"/>
              </a:ext>
            </a:extLst>
          </p:cNvPr>
          <p:cNvCxnSpPr>
            <a:cxnSpLocks/>
          </p:cNvCxnSpPr>
          <p:nvPr/>
        </p:nvCxnSpPr>
        <p:spPr>
          <a:xfrm>
            <a:off x="2503628" y="2692674"/>
            <a:ext cx="2298919" cy="82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12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84FE689-086F-47EF-8B2B-A8E3D74EC74E}"/>
              </a:ext>
            </a:extLst>
          </p:cNvPr>
          <p:cNvSpPr>
            <a:spLocks noGrp="1" noChangeArrowheads="1"/>
          </p:cNvSpPr>
          <p:nvPr>
            <p:ph type="title"/>
          </p:nvPr>
        </p:nvSpPr>
        <p:spPr/>
        <p:txBody>
          <a:bodyPr/>
          <a:lstStyle/>
          <a:p>
            <a:r>
              <a:rPr lang="en-US" altLang="es-ES" dirty="0" err="1">
                <a:solidFill>
                  <a:srgbClr val="000000"/>
                </a:solidFill>
              </a:rPr>
              <a:t>Argumentos</a:t>
            </a:r>
            <a:r>
              <a:rPr lang="en-US" altLang="es-ES" dirty="0">
                <a:solidFill>
                  <a:srgbClr val="000000"/>
                </a:solidFill>
              </a:rPr>
              <a:t> </a:t>
            </a:r>
            <a:r>
              <a:rPr lang="en-US" altLang="es-ES" dirty="0" err="1">
                <a:solidFill>
                  <a:srgbClr val="000000"/>
                </a:solidFill>
              </a:rPr>
              <a:t>en</a:t>
            </a:r>
            <a:r>
              <a:rPr lang="en-US" altLang="es-ES" dirty="0">
                <a:solidFill>
                  <a:srgbClr val="000000"/>
                </a:solidFill>
              </a:rPr>
              <a:t> las CTE’s</a:t>
            </a:r>
            <a:endParaRPr lang="en-US" altLang="es-ES" dirty="0"/>
          </a:p>
        </p:txBody>
      </p:sp>
      <p:sp>
        <p:nvSpPr>
          <p:cNvPr id="5123" name="Rectangle 3">
            <a:extLst>
              <a:ext uri="{FF2B5EF4-FFF2-40B4-BE49-F238E27FC236}">
                <a16:creationId xmlns:a16="http://schemas.microsoft.com/office/drawing/2014/main" id="{51DFB768-02FA-40E8-9826-3C394226B987}"/>
              </a:ext>
            </a:extLst>
          </p:cNvPr>
          <p:cNvSpPr>
            <a:spLocks noGrp="1" noChangeArrowheads="1"/>
          </p:cNvSpPr>
          <p:nvPr>
            <p:ph type="body" idx="1"/>
          </p:nvPr>
        </p:nvSpPr>
        <p:spPr>
          <a:xfrm>
            <a:off x="628650" y="1221971"/>
            <a:ext cx="7886700" cy="1765778"/>
          </a:xfrm>
        </p:spPr>
        <p:txBody>
          <a:bodyPr>
            <a:normAutofit/>
          </a:bodyPr>
          <a:lstStyle/>
          <a:p>
            <a:r>
              <a:rPr lang="es-NI" dirty="0"/>
              <a:t>Al igual que con las tablas derivadas, también puede usar argumentos en la consulta que se usa para definir un CTE.</a:t>
            </a:r>
          </a:p>
          <a:p>
            <a:r>
              <a:rPr lang="es-NI" dirty="0"/>
              <a:t>Aquí hay un ejemplo.</a:t>
            </a:r>
            <a:endParaRPr lang="en-US" altLang="es-ES" dirty="0">
              <a:solidFill>
                <a:srgbClr val="000000"/>
              </a:solidFill>
            </a:endParaRPr>
          </a:p>
        </p:txBody>
      </p:sp>
      <p:sp>
        <p:nvSpPr>
          <p:cNvPr id="2" name="Rectángulo 1">
            <a:extLst>
              <a:ext uri="{FF2B5EF4-FFF2-40B4-BE49-F238E27FC236}">
                <a16:creationId xmlns:a16="http://schemas.microsoft.com/office/drawing/2014/main" id="{D5B542D3-0645-4B8C-983F-2BB1201C6925}"/>
              </a:ext>
            </a:extLst>
          </p:cNvPr>
          <p:cNvSpPr/>
          <p:nvPr/>
        </p:nvSpPr>
        <p:spPr>
          <a:xfrm>
            <a:off x="265815" y="2900502"/>
            <a:ext cx="7655442" cy="3139321"/>
          </a:xfrm>
          <a:prstGeom prst="rect">
            <a:avLst/>
          </a:prstGeom>
        </p:spPr>
        <p:txBody>
          <a:bodyPr wrap="square">
            <a:spAutoFit/>
          </a:bodyPr>
          <a:lstStyle/>
          <a:p>
            <a:r>
              <a:rPr lang="es-ES" dirty="0">
                <a:solidFill>
                  <a:srgbClr val="C678DD"/>
                </a:solidFill>
                <a:latin typeface="Consolas" panose="020B0609020204030204" pitchFamily="49" charset="0"/>
              </a:rPr>
              <a:t>DECLARE</a:t>
            </a:r>
            <a:r>
              <a:rPr lang="es-ES" dirty="0">
                <a:solidFill>
                  <a:srgbClr val="ABB2BF"/>
                </a:solidFill>
                <a:latin typeface="Consolas" panose="020B0609020204030204" pitchFamily="49" charset="0"/>
              </a:rPr>
              <a:t> </a:t>
            </a:r>
            <a:r>
              <a:rPr lang="es-ES" dirty="0">
                <a:solidFill>
                  <a:srgbClr val="E06C75"/>
                </a:solidFill>
                <a:latin typeface="Consolas" panose="020B0609020204030204" pitchFamily="49" charset="0"/>
              </a:rPr>
              <a:t>@</a:t>
            </a:r>
            <a:r>
              <a:rPr lang="es-ES" dirty="0" err="1">
                <a:solidFill>
                  <a:srgbClr val="E06C75"/>
                </a:solidFill>
                <a:latin typeface="Consolas" panose="020B0609020204030204" pitchFamily="49" charset="0"/>
              </a:rPr>
              <a:t>empid</a:t>
            </a:r>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AS</a:t>
            </a:r>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NCHAR</a:t>
            </a:r>
            <a:r>
              <a:rPr lang="es-ES" dirty="0">
                <a:solidFill>
                  <a:srgbClr val="ABB2BF"/>
                </a:solidFill>
                <a:latin typeface="Consolas" panose="020B0609020204030204" pitchFamily="49" charset="0"/>
              </a:rPr>
              <a:t>(</a:t>
            </a:r>
            <a:r>
              <a:rPr lang="es-ES" dirty="0">
                <a:solidFill>
                  <a:srgbClr val="D19A66"/>
                </a:solidFill>
                <a:latin typeface="Consolas" panose="020B0609020204030204" pitchFamily="49" charset="0"/>
              </a:rPr>
              <a:t>5</a:t>
            </a:r>
            <a:r>
              <a:rPr lang="es-ES" dirty="0">
                <a:solidFill>
                  <a:srgbClr val="ABB2BF"/>
                </a:solidFill>
                <a:latin typeface="Consolas" panose="020B0609020204030204" pitchFamily="49" charset="0"/>
              </a:rPr>
              <a:t>) </a:t>
            </a:r>
            <a:r>
              <a:rPr lang="es-ES" dirty="0">
                <a:solidFill>
                  <a:srgbClr val="56B6C2"/>
                </a:solidFill>
                <a:latin typeface="Consolas" panose="020B0609020204030204" pitchFamily="49" charset="0"/>
              </a:rPr>
              <a:t>=</a:t>
            </a:r>
            <a:r>
              <a:rPr lang="es-ES" dirty="0">
                <a:solidFill>
                  <a:srgbClr val="ABB2BF"/>
                </a:solidFill>
                <a:latin typeface="Consolas" panose="020B0609020204030204" pitchFamily="49" charset="0"/>
              </a:rPr>
              <a:t> </a:t>
            </a:r>
            <a:r>
              <a:rPr lang="es-ES" dirty="0">
                <a:solidFill>
                  <a:srgbClr val="98C379"/>
                </a:solidFill>
                <a:latin typeface="Consolas" panose="020B0609020204030204" pitchFamily="49" charset="0"/>
              </a:rPr>
              <a:t>'TORTU'</a:t>
            </a:r>
            <a:r>
              <a:rPr lang="es-ES" dirty="0">
                <a:solidFill>
                  <a:srgbClr val="ABB2BF"/>
                </a:solidFill>
                <a:latin typeface="Consolas" panose="020B0609020204030204" pitchFamily="49" charset="0"/>
              </a:rPr>
              <a:t>;</a:t>
            </a:r>
          </a:p>
          <a:p>
            <a:br>
              <a:rPr lang="es-ES" dirty="0">
                <a:solidFill>
                  <a:srgbClr val="ABB2BF"/>
                </a:solidFill>
                <a:latin typeface="Consolas" panose="020B0609020204030204" pitchFamily="49" charset="0"/>
              </a:rPr>
            </a:br>
            <a:r>
              <a:rPr lang="es-ES" dirty="0">
                <a:solidFill>
                  <a:srgbClr val="C678DD"/>
                </a:solidFill>
                <a:latin typeface="Consolas" panose="020B0609020204030204" pitchFamily="49" charset="0"/>
              </a:rPr>
              <a:t>WITH</a:t>
            </a:r>
            <a:r>
              <a:rPr lang="es-ES" dirty="0">
                <a:solidFill>
                  <a:srgbClr val="ABB2BF"/>
                </a:solidFill>
                <a:latin typeface="Consolas" panose="020B0609020204030204" pitchFamily="49" charset="0"/>
              </a:rPr>
              <a:t> C </a:t>
            </a:r>
            <a:r>
              <a:rPr lang="es-ES" dirty="0">
                <a:solidFill>
                  <a:srgbClr val="C678DD"/>
                </a:solidFill>
                <a:latin typeface="Consolas" panose="020B0609020204030204" pitchFamily="49" charset="0"/>
              </a:rPr>
              <a:t>AS</a:t>
            </a:r>
            <a:endParaRPr lang="es-ES" dirty="0">
              <a:solidFill>
                <a:srgbClr val="ABB2BF"/>
              </a:solidFill>
              <a:latin typeface="Consolas" panose="020B0609020204030204" pitchFamily="49" charset="0"/>
            </a:endParaRPr>
          </a:p>
          <a:p>
            <a:r>
              <a:rPr lang="es-ES" dirty="0">
                <a:solidFill>
                  <a:srgbClr val="ABB2BF"/>
                </a:solidFill>
                <a:latin typeface="Consolas" panose="020B0609020204030204" pitchFamily="49" charset="0"/>
              </a:rPr>
              <a:t>(</a:t>
            </a:r>
          </a:p>
          <a:p>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SELECT</a:t>
            </a:r>
            <a:r>
              <a:rPr lang="es-ES" dirty="0">
                <a:solidFill>
                  <a:srgbClr val="ABB2BF"/>
                </a:solidFill>
                <a:latin typeface="Consolas" panose="020B0609020204030204" pitchFamily="49" charset="0"/>
              </a:rPr>
              <a:t> </a:t>
            </a:r>
            <a:r>
              <a:rPr lang="es-ES" dirty="0">
                <a:solidFill>
                  <a:srgbClr val="56B6C2"/>
                </a:solidFill>
                <a:latin typeface="Consolas" panose="020B0609020204030204" pitchFamily="49" charset="0"/>
              </a:rPr>
              <a:t>YEAR</a:t>
            </a:r>
            <a:r>
              <a:rPr lang="es-ES" dirty="0">
                <a:solidFill>
                  <a:srgbClr val="ABB2BF"/>
                </a:solidFill>
                <a:latin typeface="Consolas" panose="020B0609020204030204" pitchFamily="49" charset="0"/>
              </a:rPr>
              <a:t>(</a:t>
            </a:r>
            <a:r>
              <a:rPr lang="es-ES" dirty="0" err="1">
                <a:solidFill>
                  <a:srgbClr val="ABB2BF"/>
                </a:solidFill>
                <a:latin typeface="Consolas" panose="020B0609020204030204" pitchFamily="49" charset="0"/>
              </a:rPr>
              <a:t>orderdate</a:t>
            </a:r>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AS</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orderyear</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CustomerID</a:t>
            </a:r>
            <a:endParaRPr lang="es-ES" dirty="0">
              <a:solidFill>
                <a:srgbClr val="ABB2BF"/>
              </a:solidFill>
              <a:latin typeface="Consolas" panose="020B0609020204030204" pitchFamily="49" charset="0"/>
            </a:endParaRPr>
          </a:p>
          <a:p>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FROM</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Orders</a:t>
            </a:r>
            <a:endParaRPr lang="es-ES" dirty="0">
              <a:solidFill>
                <a:srgbClr val="ABB2BF"/>
              </a:solidFill>
              <a:latin typeface="Consolas" panose="020B0609020204030204" pitchFamily="49" charset="0"/>
            </a:endParaRPr>
          </a:p>
          <a:p>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WHERE</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CustomerID</a:t>
            </a:r>
            <a:r>
              <a:rPr lang="es-ES" dirty="0">
                <a:solidFill>
                  <a:srgbClr val="ABB2BF"/>
                </a:solidFill>
                <a:latin typeface="Consolas" panose="020B0609020204030204" pitchFamily="49" charset="0"/>
              </a:rPr>
              <a:t> </a:t>
            </a:r>
            <a:r>
              <a:rPr lang="es-ES" dirty="0">
                <a:solidFill>
                  <a:srgbClr val="56B6C2"/>
                </a:solidFill>
                <a:latin typeface="Consolas" panose="020B0609020204030204" pitchFamily="49" charset="0"/>
              </a:rPr>
              <a:t>=</a:t>
            </a:r>
            <a:r>
              <a:rPr lang="es-ES" dirty="0">
                <a:solidFill>
                  <a:srgbClr val="ABB2BF"/>
                </a:solidFill>
                <a:latin typeface="Consolas" panose="020B0609020204030204" pitchFamily="49" charset="0"/>
              </a:rPr>
              <a:t> </a:t>
            </a:r>
            <a:r>
              <a:rPr lang="es-ES" dirty="0">
                <a:solidFill>
                  <a:srgbClr val="E06C75"/>
                </a:solidFill>
                <a:latin typeface="Consolas" panose="020B0609020204030204" pitchFamily="49" charset="0"/>
              </a:rPr>
              <a:t>@</a:t>
            </a:r>
            <a:r>
              <a:rPr lang="es-ES" dirty="0" err="1">
                <a:solidFill>
                  <a:srgbClr val="E06C75"/>
                </a:solidFill>
                <a:latin typeface="Consolas" panose="020B0609020204030204" pitchFamily="49" charset="0"/>
              </a:rPr>
              <a:t>empid</a:t>
            </a:r>
            <a:endParaRPr lang="es-ES" dirty="0">
              <a:solidFill>
                <a:srgbClr val="ABB2BF"/>
              </a:solidFill>
              <a:latin typeface="Consolas" panose="020B0609020204030204" pitchFamily="49" charset="0"/>
            </a:endParaRPr>
          </a:p>
          <a:p>
            <a:r>
              <a:rPr lang="es-ES" dirty="0">
                <a:solidFill>
                  <a:srgbClr val="ABB2BF"/>
                </a:solidFill>
                <a:latin typeface="Consolas" panose="020B0609020204030204" pitchFamily="49" charset="0"/>
              </a:rPr>
              <a:t>)</a:t>
            </a:r>
          </a:p>
          <a:p>
            <a:r>
              <a:rPr lang="es-ES" dirty="0">
                <a:solidFill>
                  <a:srgbClr val="C678DD"/>
                </a:solidFill>
                <a:latin typeface="Consolas" panose="020B0609020204030204" pitchFamily="49" charset="0"/>
              </a:rPr>
              <a:t>SELECT</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orderyear</a:t>
            </a:r>
            <a:r>
              <a:rPr lang="es-ES" dirty="0">
                <a:solidFill>
                  <a:srgbClr val="ABB2BF"/>
                </a:solidFill>
                <a:latin typeface="Consolas" panose="020B0609020204030204" pitchFamily="49" charset="0"/>
              </a:rPr>
              <a:t>, </a:t>
            </a:r>
            <a:r>
              <a:rPr lang="es-ES" dirty="0">
                <a:solidFill>
                  <a:srgbClr val="56B6C2"/>
                </a:solidFill>
                <a:latin typeface="Consolas" panose="020B0609020204030204" pitchFamily="49" charset="0"/>
              </a:rPr>
              <a:t>COUNT</a:t>
            </a:r>
            <a:r>
              <a:rPr lang="es-ES" dirty="0">
                <a:solidFill>
                  <a:srgbClr val="ABB2BF"/>
                </a:solidFill>
                <a:latin typeface="Consolas" panose="020B0609020204030204" pitchFamily="49" charset="0"/>
              </a:rPr>
              <a:t>(</a:t>
            </a:r>
            <a:r>
              <a:rPr lang="es-ES" dirty="0">
                <a:solidFill>
                  <a:srgbClr val="C678DD"/>
                </a:solidFill>
                <a:latin typeface="Consolas" panose="020B0609020204030204" pitchFamily="49" charset="0"/>
              </a:rPr>
              <a:t>DISTINCT</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CustomerID</a:t>
            </a:r>
            <a:r>
              <a:rPr lang="es-ES" dirty="0">
                <a:solidFill>
                  <a:srgbClr val="ABB2BF"/>
                </a:solidFill>
                <a:latin typeface="Consolas" panose="020B0609020204030204" pitchFamily="49" charset="0"/>
              </a:rPr>
              <a:t>) </a:t>
            </a:r>
            <a:r>
              <a:rPr lang="es-ES" dirty="0">
                <a:solidFill>
                  <a:srgbClr val="C678DD"/>
                </a:solidFill>
                <a:latin typeface="Consolas" panose="020B0609020204030204" pitchFamily="49" charset="0"/>
              </a:rPr>
              <a:t>AS</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numcusts</a:t>
            </a:r>
            <a:endParaRPr lang="es-ES" dirty="0">
              <a:solidFill>
                <a:srgbClr val="ABB2BF"/>
              </a:solidFill>
              <a:latin typeface="Consolas" panose="020B0609020204030204" pitchFamily="49" charset="0"/>
            </a:endParaRPr>
          </a:p>
          <a:p>
            <a:r>
              <a:rPr lang="es-ES" dirty="0">
                <a:solidFill>
                  <a:srgbClr val="C678DD"/>
                </a:solidFill>
                <a:latin typeface="Consolas" panose="020B0609020204030204" pitchFamily="49" charset="0"/>
              </a:rPr>
              <a:t>FROM</a:t>
            </a:r>
            <a:r>
              <a:rPr lang="es-ES" dirty="0">
                <a:solidFill>
                  <a:srgbClr val="ABB2BF"/>
                </a:solidFill>
                <a:latin typeface="Consolas" panose="020B0609020204030204" pitchFamily="49" charset="0"/>
              </a:rPr>
              <a:t> C</a:t>
            </a:r>
          </a:p>
          <a:p>
            <a:r>
              <a:rPr lang="es-ES" dirty="0">
                <a:solidFill>
                  <a:srgbClr val="C678DD"/>
                </a:solidFill>
                <a:latin typeface="Consolas" panose="020B0609020204030204" pitchFamily="49" charset="0"/>
              </a:rPr>
              <a:t>GROUP BY</a:t>
            </a:r>
            <a:r>
              <a:rPr lang="es-ES" dirty="0">
                <a:solidFill>
                  <a:srgbClr val="ABB2BF"/>
                </a:solidFill>
                <a:latin typeface="Consolas" panose="020B0609020204030204" pitchFamily="49" charset="0"/>
              </a:rPr>
              <a:t> </a:t>
            </a:r>
            <a:r>
              <a:rPr lang="es-ES" dirty="0" err="1">
                <a:solidFill>
                  <a:srgbClr val="ABB2BF"/>
                </a:solidFill>
                <a:latin typeface="Consolas" panose="020B0609020204030204" pitchFamily="49" charset="0"/>
              </a:rPr>
              <a:t>orderyear</a:t>
            </a:r>
            <a:r>
              <a:rPr lang="es-ES" dirty="0">
                <a:solidFill>
                  <a:srgbClr val="ABB2BF"/>
                </a:solidFill>
                <a:latin typeface="Consolas" panose="020B0609020204030204" pitchFamily="49" charset="0"/>
              </a:rPr>
              <a:t>;</a:t>
            </a:r>
            <a:endParaRPr lang="es-ES" b="0" dirty="0">
              <a:solidFill>
                <a:srgbClr val="ABB2BF"/>
              </a:solidFill>
              <a:effectLst/>
              <a:latin typeface="Consolas" panose="020B0609020204030204" pitchFamily="49" charset="0"/>
            </a:endParaRPr>
          </a:p>
        </p:txBody>
      </p:sp>
      <p:pic>
        <p:nvPicPr>
          <p:cNvPr id="3" name="Imagen 2">
            <a:extLst>
              <a:ext uri="{FF2B5EF4-FFF2-40B4-BE49-F238E27FC236}">
                <a16:creationId xmlns:a16="http://schemas.microsoft.com/office/drawing/2014/main" id="{21FEAC6B-F653-4C02-8ABE-16B2F4D49B74}"/>
              </a:ext>
            </a:extLst>
          </p:cNvPr>
          <p:cNvPicPr>
            <a:picLocks noChangeAspect="1"/>
          </p:cNvPicPr>
          <p:nvPr/>
        </p:nvPicPr>
        <p:blipFill>
          <a:blip r:embed="rId3"/>
          <a:stretch>
            <a:fillRect/>
          </a:stretch>
        </p:blipFill>
        <p:spPr>
          <a:xfrm>
            <a:off x="5379881" y="2132113"/>
            <a:ext cx="3675841" cy="1599915"/>
          </a:xfrm>
          <a:prstGeom prst="rect">
            <a:avLst/>
          </a:prstGeom>
        </p:spPr>
      </p:pic>
    </p:spTree>
    <p:extLst>
      <p:ext uri="{BB962C8B-B14F-4D97-AF65-F5344CB8AC3E}">
        <p14:creationId xmlns:p14="http://schemas.microsoft.com/office/powerpoint/2010/main" val="343996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7FAA3-22F5-42A7-8591-DD939240B493}"/>
              </a:ext>
            </a:extLst>
          </p:cNvPr>
          <p:cNvSpPr>
            <a:spLocks noGrp="1"/>
          </p:cNvSpPr>
          <p:nvPr>
            <p:ph type="title"/>
          </p:nvPr>
        </p:nvSpPr>
        <p:spPr/>
        <p:txBody>
          <a:bodyPr/>
          <a:lstStyle/>
          <a:p>
            <a:r>
              <a:rPr lang="es-ES" dirty="0"/>
              <a:t>Definiendo Múltiples </a:t>
            </a:r>
            <a:r>
              <a:rPr lang="es-ES" dirty="0" err="1"/>
              <a:t>CTE’s</a:t>
            </a:r>
            <a:endParaRPr lang="es-ES" dirty="0"/>
          </a:p>
        </p:txBody>
      </p:sp>
      <p:sp>
        <p:nvSpPr>
          <p:cNvPr id="3" name="Marcador de contenido 2">
            <a:extLst>
              <a:ext uri="{FF2B5EF4-FFF2-40B4-BE49-F238E27FC236}">
                <a16:creationId xmlns:a16="http://schemas.microsoft.com/office/drawing/2014/main" id="{01ADDD66-B574-4325-8523-459A8AF9B3DB}"/>
              </a:ext>
            </a:extLst>
          </p:cNvPr>
          <p:cNvSpPr>
            <a:spLocks noGrp="1"/>
          </p:cNvSpPr>
          <p:nvPr>
            <p:ph idx="1"/>
          </p:nvPr>
        </p:nvSpPr>
        <p:spPr/>
        <p:txBody>
          <a:bodyPr>
            <a:normAutofit fontScale="85000" lnSpcReduction="20000"/>
          </a:bodyPr>
          <a:lstStyle/>
          <a:p>
            <a:r>
              <a:rPr lang="es-NI" dirty="0"/>
              <a:t>A primera vista, la diferencia entre tablas derivadas y CTE puede parecer meramente semántica.</a:t>
            </a:r>
          </a:p>
          <a:p>
            <a:r>
              <a:rPr lang="es-NI" dirty="0"/>
              <a:t>Sin embargo, el hecho de que primero defina un CTE y luego lo use le brinda varias ventajas importantes sobre tablas derivadas.</a:t>
            </a:r>
          </a:p>
          <a:p>
            <a:r>
              <a:rPr lang="es-NI" dirty="0"/>
              <a:t>Una de esas ventajas es que si necesita referirse a un CTE de otro, no termine por anidarlos como lo hace con las tablas derivadas.</a:t>
            </a:r>
          </a:p>
          <a:p>
            <a:r>
              <a:rPr lang="es-NI" dirty="0"/>
              <a:t>En su lugar, simplemente define múltiples CTE separados por comas bajo la misma instrucción WITH.</a:t>
            </a:r>
          </a:p>
          <a:p>
            <a:r>
              <a:rPr lang="es-NI" dirty="0"/>
              <a:t>Cada CTE puede referirse a todos los previamente definidos</a:t>
            </a:r>
          </a:p>
          <a:p>
            <a:r>
              <a:rPr lang="es-NI" dirty="0"/>
              <a:t>Los CTE y la consulta externa pueden hacer referencia a todos los CTE.</a:t>
            </a:r>
          </a:p>
          <a:p>
            <a:r>
              <a:rPr lang="es-NI" dirty="0"/>
              <a:t>Por ejemplo, veamos el siguiente ejemplo elaborado con tabla derivada y con múltiple </a:t>
            </a:r>
            <a:r>
              <a:rPr lang="es-NI" dirty="0" err="1"/>
              <a:t>CTE’s</a:t>
            </a:r>
            <a:endParaRPr lang="es-ES" dirty="0"/>
          </a:p>
        </p:txBody>
      </p:sp>
    </p:spTree>
    <p:extLst>
      <p:ext uri="{BB962C8B-B14F-4D97-AF65-F5344CB8AC3E}">
        <p14:creationId xmlns:p14="http://schemas.microsoft.com/office/powerpoint/2010/main" val="378119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953BE-C69C-41F9-AEC0-BA467DC6BED3}"/>
              </a:ext>
            </a:extLst>
          </p:cNvPr>
          <p:cNvSpPr>
            <a:spLocks noGrp="1"/>
          </p:cNvSpPr>
          <p:nvPr>
            <p:ph type="title"/>
          </p:nvPr>
        </p:nvSpPr>
        <p:spPr/>
        <p:txBody>
          <a:bodyPr/>
          <a:lstStyle/>
          <a:p>
            <a:r>
              <a:rPr lang="es-ES" dirty="0"/>
              <a:t>Ejemplo Tabla Derivada vs </a:t>
            </a:r>
            <a:r>
              <a:rPr lang="es-ES" dirty="0" err="1"/>
              <a:t>CTE’s</a:t>
            </a:r>
            <a:endParaRPr lang="es-ES" dirty="0"/>
          </a:p>
        </p:txBody>
      </p:sp>
      <p:sp>
        <p:nvSpPr>
          <p:cNvPr id="3" name="Marcador de contenido 2">
            <a:extLst>
              <a:ext uri="{FF2B5EF4-FFF2-40B4-BE49-F238E27FC236}">
                <a16:creationId xmlns:a16="http://schemas.microsoft.com/office/drawing/2014/main" id="{9FA689C9-9AED-4B21-A485-72A61A11F31A}"/>
              </a:ext>
            </a:extLst>
          </p:cNvPr>
          <p:cNvSpPr>
            <a:spLocks noGrp="1"/>
          </p:cNvSpPr>
          <p:nvPr>
            <p:ph idx="1"/>
          </p:nvPr>
        </p:nvSpPr>
        <p:spPr>
          <a:xfrm>
            <a:off x="628650" y="1221971"/>
            <a:ext cx="7886700" cy="1255415"/>
          </a:xfrm>
        </p:spPr>
        <p:txBody>
          <a:bodyPr/>
          <a:lstStyle/>
          <a:p>
            <a:r>
              <a:rPr lang="es-NI" dirty="0"/>
              <a:t>Devolver los años de pedido y el número de clientes manejados en cada año, solo por años en los que se manejaron más de 70 clientes.</a:t>
            </a:r>
            <a:endParaRPr lang="es-ES" dirty="0"/>
          </a:p>
        </p:txBody>
      </p:sp>
      <p:pic>
        <p:nvPicPr>
          <p:cNvPr id="4" name="Imagen 3">
            <a:extLst>
              <a:ext uri="{FF2B5EF4-FFF2-40B4-BE49-F238E27FC236}">
                <a16:creationId xmlns:a16="http://schemas.microsoft.com/office/drawing/2014/main" id="{4AA0D3E3-E873-4B1D-AF32-8D7C46BC89F7}"/>
              </a:ext>
            </a:extLst>
          </p:cNvPr>
          <p:cNvPicPr>
            <a:picLocks noChangeAspect="1"/>
          </p:cNvPicPr>
          <p:nvPr/>
        </p:nvPicPr>
        <p:blipFill>
          <a:blip r:embed="rId2"/>
          <a:stretch>
            <a:fillRect/>
          </a:stretch>
        </p:blipFill>
        <p:spPr>
          <a:xfrm>
            <a:off x="489965" y="2581169"/>
            <a:ext cx="4943272" cy="1650653"/>
          </a:xfrm>
          <a:prstGeom prst="rect">
            <a:avLst/>
          </a:prstGeom>
        </p:spPr>
      </p:pic>
      <p:pic>
        <p:nvPicPr>
          <p:cNvPr id="5" name="Imagen 4">
            <a:extLst>
              <a:ext uri="{FF2B5EF4-FFF2-40B4-BE49-F238E27FC236}">
                <a16:creationId xmlns:a16="http://schemas.microsoft.com/office/drawing/2014/main" id="{0D6C5CC1-8E55-486E-9618-D6FDA09C4B86}"/>
              </a:ext>
            </a:extLst>
          </p:cNvPr>
          <p:cNvPicPr>
            <a:picLocks noChangeAspect="1"/>
          </p:cNvPicPr>
          <p:nvPr/>
        </p:nvPicPr>
        <p:blipFill>
          <a:blip r:embed="rId3"/>
          <a:stretch>
            <a:fillRect/>
          </a:stretch>
        </p:blipFill>
        <p:spPr>
          <a:xfrm>
            <a:off x="489965" y="4335095"/>
            <a:ext cx="4943272" cy="2522905"/>
          </a:xfrm>
          <a:prstGeom prst="rect">
            <a:avLst/>
          </a:prstGeom>
        </p:spPr>
      </p:pic>
      <p:pic>
        <p:nvPicPr>
          <p:cNvPr id="6" name="Imagen 5">
            <a:extLst>
              <a:ext uri="{FF2B5EF4-FFF2-40B4-BE49-F238E27FC236}">
                <a16:creationId xmlns:a16="http://schemas.microsoft.com/office/drawing/2014/main" id="{466AE428-D8AB-4379-B394-19282EC4C4A3}"/>
              </a:ext>
            </a:extLst>
          </p:cNvPr>
          <p:cNvPicPr>
            <a:picLocks noChangeAspect="1"/>
          </p:cNvPicPr>
          <p:nvPr/>
        </p:nvPicPr>
        <p:blipFill>
          <a:blip r:embed="rId4"/>
          <a:stretch>
            <a:fillRect/>
          </a:stretch>
        </p:blipFill>
        <p:spPr>
          <a:xfrm>
            <a:off x="4892737" y="3662454"/>
            <a:ext cx="3761298" cy="1345282"/>
          </a:xfrm>
          <a:prstGeom prst="rect">
            <a:avLst/>
          </a:prstGeom>
        </p:spPr>
      </p:pic>
    </p:spTree>
    <p:extLst>
      <p:ext uri="{BB962C8B-B14F-4D97-AF65-F5344CB8AC3E}">
        <p14:creationId xmlns:p14="http://schemas.microsoft.com/office/powerpoint/2010/main" val="175449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1995</TotalTime>
  <Words>1598</Words>
  <Application>Microsoft Office PowerPoint</Application>
  <PresentationFormat>Presentación en pantalla (4:3)</PresentationFormat>
  <Paragraphs>125</Paragraphs>
  <Slides>26</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Calibri Light</vt:lpstr>
      <vt:lpstr>Consolas</vt:lpstr>
      <vt:lpstr>Times New Roman</vt:lpstr>
      <vt:lpstr>Tema de Office</vt:lpstr>
      <vt:lpstr>Common Table Expression CTE</vt:lpstr>
      <vt:lpstr>CTE</vt:lpstr>
      <vt:lpstr>CTE</vt:lpstr>
      <vt:lpstr>Asignación de alias de columna en CTE</vt:lpstr>
      <vt:lpstr>Presentación de PowerPoint</vt:lpstr>
      <vt:lpstr>Presentación de PowerPoint</vt:lpstr>
      <vt:lpstr>Argumentos en las CTE’s</vt:lpstr>
      <vt:lpstr>Definiendo Múltiples CTE’s</vt:lpstr>
      <vt:lpstr>Ejemplo Tabla Derivada vs CTE’s</vt:lpstr>
      <vt:lpstr>Ejemplo Tabla Derivada vs CTE’s</vt:lpstr>
      <vt:lpstr>Múltiples Referencias a CTE’s</vt:lpstr>
      <vt:lpstr>CTE’s recursivas</vt:lpstr>
      <vt:lpstr>CTE’s recursivas</vt:lpstr>
      <vt:lpstr>CTE’s recursivas</vt:lpstr>
      <vt:lpstr>CTE’s recursivas</vt:lpstr>
      <vt:lpstr>Tarea CTE’s  Nº 1 – Tasas  de publicación/cancelación</vt:lpstr>
      <vt:lpstr>Tarea CTE’s  Nº 2 –  Cambios en el patrimonio neto</vt:lpstr>
      <vt:lpstr>Tarea CTE’s  Nº 3 –  Items más frecuentes</vt:lpstr>
      <vt:lpstr>Tarea CTE’s  Nº 4 –  Diferencia horaria entre las últimas acciones</vt:lpstr>
      <vt:lpstr>Tarea CTE’s  Nº 5 –  Recomendación de contenido</vt:lpstr>
      <vt:lpstr>Tarea CTE’s  Nº 6 –  Visitantes Webs y Móviles</vt:lpstr>
      <vt:lpstr>Tarea CTE’s  Nº 7 –  Mejores Amigos</vt:lpstr>
      <vt:lpstr>Tarea CTE’s  Nº 8 –  Puntuaciones de hackers</vt:lpstr>
      <vt:lpstr>Tarea CTE’s  Nº 9 –  Clientes que no compraron un producto</vt:lpstr>
      <vt:lpstr>Tarea CTE’s  Nº 10 –  Comprados en común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Daniel Ernesto  Bojorge Boniche</cp:lastModifiedBy>
  <cp:revision>191</cp:revision>
  <dcterms:created xsi:type="dcterms:W3CDTF">2020-06-09T21:06:55Z</dcterms:created>
  <dcterms:modified xsi:type="dcterms:W3CDTF">2021-07-11T16:28:14Z</dcterms:modified>
</cp:coreProperties>
</file>