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6" r:id="rId14"/>
    <p:sldId id="270" r:id="rId15"/>
    <p:sldId id="275" r:id="rId16"/>
    <p:sldId id="272" r:id="rId17"/>
    <p:sldId id="346" r:id="rId18"/>
  </p:sldIdLst>
  <p:sldSz cx="9144000" cy="6858000" type="screen4x3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1A9BF-0BFA-43BA-9075-7BAB5702E502}" type="datetimeFigureOut">
              <a:rPr lang="es-ES" smtClean="0"/>
              <a:t>26/06/2021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332DC-DD99-48F0-B319-0148A69A87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772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B573E37-AE9E-494D-9281-BF215CF4A0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D274F-A821-429B-9196-B695085ADFE0}" type="slidenum">
              <a:rPr lang="en-US" altLang="es-ES"/>
              <a:pPr/>
              <a:t>2</a:t>
            </a:fld>
            <a:endParaRPr lang="en-US" altLang="es-E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07674616-88FF-46EB-B4B3-A2A2A95335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07EEDEA-3A10-466B-9967-0413C6829A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02B313C-4EA1-43B8-A3B4-3259CDAC3B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73536-A493-408F-B6E3-5293C722E81F}" type="slidenum">
              <a:rPr lang="en-US" altLang="es-ES"/>
              <a:pPr/>
              <a:t>11</a:t>
            </a:fld>
            <a:endParaRPr lang="en-US" altLang="es-E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190E3AE6-F012-4E23-A8CF-0C6598E1FD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EF1939F-11E2-4AB9-A770-96F0D3925E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C32071-6F81-4EDF-91AF-F4271FB164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BA61DF-7801-4F19-9710-9C1F10556ECE}" type="slidenum">
              <a:rPr lang="en-US" altLang="es-ES"/>
              <a:pPr/>
              <a:t>12</a:t>
            </a:fld>
            <a:endParaRPr lang="en-US" altLang="es-E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6D4CF6BA-E823-4EC4-99E4-2445F31FF9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870B1AA-C2A5-498D-BF8F-3DA43D6B1F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A0FC305-D6C0-4565-8588-5278C14A8F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A9E205-249B-4E50-B99D-C9D29FA70BAB}" type="slidenum">
              <a:rPr lang="en-US" altLang="es-ES"/>
              <a:pPr/>
              <a:t>13</a:t>
            </a:fld>
            <a:endParaRPr lang="en-US" altLang="es-E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115D8695-93F0-4CC4-A88B-29F5EA0255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8A96027-8002-463F-B023-7EB6E95DAC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238D5A0-D048-4ABF-B3C9-47C0472F37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646E5-99D0-414C-8511-9B4FF2B2E509}" type="slidenum">
              <a:rPr lang="en-US" altLang="es-ES"/>
              <a:pPr/>
              <a:t>14</a:t>
            </a:fld>
            <a:endParaRPr lang="en-US" altLang="es-E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3E1B374-0D8E-49A6-861A-D12A7954BB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648818F-916E-47F2-B7FB-20BCC6BD0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6B68E53-F023-4318-84F7-CA9248D658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426100-2EEE-4D94-B5DC-271D7CBFF3BD}" type="slidenum">
              <a:rPr lang="en-US" altLang="es-ES"/>
              <a:pPr/>
              <a:t>15</a:t>
            </a:fld>
            <a:endParaRPr lang="en-US" altLang="es-E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A06D7AB4-EE81-4620-AFA4-E90090CAA0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343DE58-7B97-4D21-9503-C63AABE21C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E69D8AB-7BD1-4CF3-BC41-1EE0CBC8B1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2CC591-1B67-43C7-B04C-E835A1141B43}" type="slidenum">
              <a:rPr lang="en-US" altLang="es-ES"/>
              <a:pPr/>
              <a:t>16</a:t>
            </a:fld>
            <a:endParaRPr lang="en-US" altLang="es-ES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8E000CAD-1A73-4F73-8BC6-6FAA22B29D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4C95DE8-71F0-4604-B5EE-2102029CC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D377C74-CB1E-40B9-B250-891732E582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663B64-4FE7-44EF-862E-E904BA4F23FB}" type="slidenum">
              <a:rPr lang="en-US" altLang="es-ES"/>
              <a:pPr/>
              <a:t>3</a:t>
            </a:fld>
            <a:endParaRPr lang="en-US" altLang="es-E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E6331155-D13D-468F-8180-746EC60607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0DC9076-1825-4E77-9FC8-5B838E808F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392BF94-D920-4E72-8E6A-83592FE098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CF4D5-5200-40CD-8D49-98485BEBB3D7}" type="slidenum">
              <a:rPr lang="en-US" altLang="es-ES"/>
              <a:pPr/>
              <a:t>4</a:t>
            </a:fld>
            <a:endParaRPr lang="en-US" altLang="es-E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2969FD03-2923-453A-A293-841C234406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B45DB4A-D54C-48A5-884C-5FABCE365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908DBC9-BD53-4C50-8AE3-2203EBFBE2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A248FD-3F60-4C70-9D4B-784DE5E9B4D0}" type="slidenum">
              <a:rPr lang="en-US" altLang="es-ES"/>
              <a:pPr/>
              <a:t>5</a:t>
            </a:fld>
            <a:endParaRPr lang="en-US" altLang="es-E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EA052DAF-6F2E-4814-B0DB-6AA320C482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4456233-94CE-4FBF-BCFF-8430B1605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08DE0E8-7794-46AE-AE62-A6F67E892D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5C1F46-A9F2-41FA-AFE5-3DBF65AD3001}" type="slidenum">
              <a:rPr lang="en-US" altLang="es-ES"/>
              <a:pPr/>
              <a:t>6</a:t>
            </a:fld>
            <a:endParaRPr lang="en-US" altLang="es-E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14226544-8062-4E02-91EB-D9124B5902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F4D1D30-FB74-43BC-9D9E-48BBFE648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F7D889A-5AFB-4093-A9FE-416E72BF83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BF0CBF-5786-436D-B38E-57B8F163FDA7}" type="slidenum">
              <a:rPr lang="en-US" altLang="es-ES"/>
              <a:pPr/>
              <a:t>7</a:t>
            </a:fld>
            <a:endParaRPr lang="en-US" altLang="es-E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A961049F-00BC-4FB2-BC52-A7C6382EEB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226AD49-EBA7-4E6C-B562-D084B70DA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DDAE40F-D013-4E95-843D-D4E5DD20BA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560B6-1A35-4548-A5A3-0E338CB39300}" type="slidenum">
              <a:rPr lang="en-US" altLang="es-ES"/>
              <a:pPr/>
              <a:t>8</a:t>
            </a:fld>
            <a:endParaRPr lang="en-US" altLang="es-E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F9F375B4-F611-4AF7-8BA7-B9F8BB9887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3D1CA35-817E-4B23-A09E-8D8C2C5D4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316833C-3CB0-4FE5-B119-9021230B4A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EA7132-8DFF-4C08-8C58-077513F04DBB}" type="slidenum">
              <a:rPr lang="en-US" altLang="es-ES"/>
              <a:pPr/>
              <a:t>9</a:t>
            </a:fld>
            <a:endParaRPr lang="en-US" altLang="es-E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73723101-5EDE-43DE-BD4B-6DBD71FD19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038921A-AC81-453C-8861-64A0F1052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876346F-E6F2-4027-BEBF-6C1305D38F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4DF6AA-AB92-4F92-9314-D4552503EE09}" type="slidenum">
              <a:rPr lang="en-US" altLang="es-ES"/>
              <a:pPr/>
              <a:t>10</a:t>
            </a:fld>
            <a:endParaRPr lang="en-US" altLang="es-E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1A478546-2EE3-4A45-ABAE-F19A02DAA5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FC6997A-9F95-4400-AF72-BB9040817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26/6/2021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28897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26/6/2021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40934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26/6/2021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1818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654" y="365126"/>
            <a:ext cx="7132321" cy="557587"/>
          </a:xfrm>
        </p:spPr>
        <p:txBody>
          <a:bodyPr>
            <a:noAutofit/>
          </a:bodyPr>
          <a:lstStyle>
            <a:lvl1pPr>
              <a:def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1971"/>
            <a:ext cx="7886700" cy="4954992"/>
          </a:xfrm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26/6/2021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31087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26/6/2021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71283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26/6/2021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77137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26/6/2021</a:t>
            </a:fld>
            <a:endParaRPr lang="es-N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79703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218" y="136524"/>
            <a:ext cx="7393132" cy="12226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26/6/2021</a:t>
            </a:fld>
            <a:endParaRPr lang="es-N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15820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26/6/2021</a:t>
            </a:fld>
            <a:endParaRPr lang="es-N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22443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26/6/2021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0165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26/6/2021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27486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3F917-CF9F-4E5E-A9C0-25A32D536801}" type="datetimeFigureOut">
              <a:rPr lang="es-NI" smtClean="0"/>
              <a:t>26/6/2021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7002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18" Type="http://schemas.openxmlformats.org/officeDocument/2006/relationships/notesSlide" Target="../notesSlides/notesSlide13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notesSlide" Target="../notesSlides/notesSlide6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s-NI" dirty="0">
                <a:solidFill>
                  <a:srgbClr val="000000"/>
                </a:solidFill>
                <a:latin typeface="Times New Roman" panose="02020603050405020304" pitchFamily="18" charset="0"/>
              </a:rPr>
              <a:t>Vistas</a:t>
            </a:r>
            <a:endParaRPr lang="es-NI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NI"/>
              <a:t>Elaborado por Ing. </a:t>
            </a:r>
            <a:r>
              <a:rPr lang="es-NI" dirty="0"/>
              <a:t>Daniel Bojorge</a:t>
            </a:r>
          </a:p>
        </p:txBody>
      </p:sp>
    </p:spTree>
    <p:extLst>
      <p:ext uri="{BB962C8B-B14F-4D97-AF65-F5344CB8AC3E}">
        <p14:creationId xmlns:p14="http://schemas.microsoft.com/office/powerpoint/2010/main" val="850633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>
            <a:extLst>
              <a:ext uri="{FF2B5EF4-FFF2-40B4-BE49-F238E27FC236}">
                <a16:creationId xmlns:a16="http://schemas.microsoft.com/office/drawing/2014/main" id="{F111D186-C765-47FD-912A-CCE15E5167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s-ES"/>
              <a:t>Ubicación de la información de definición de vistas</a:t>
            </a:r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B4F64EF1-31D3-46BA-81CA-9EFCD0A600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s-ES"/>
              <a:t>Ubicación de las definiciones de vistas</a:t>
            </a:r>
          </a:p>
          <a:p>
            <a:pPr lvl="1"/>
            <a:r>
              <a:rPr lang="en-US" altLang="es-ES"/>
              <a:t>No disponible si la vista fue creada con la opción</a:t>
            </a:r>
            <a:br>
              <a:rPr lang="es-ES_tradnl" altLang="es-ES"/>
            </a:br>
            <a:r>
              <a:rPr lang="en-US" altLang="es-ES"/>
              <a:t>WITH ENCRYPTION</a:t>
            </a:r>
          </a:p>
          <a:p>
            <a:r>
              <a:rPr lang="en-US" altLang="es-ES"/>
              <a:t>Ubicación de las dependencias de una vista</a:t>
            </a:r>
          </a:p>
          <a:p>
            <a:pPr lvl="1"/>
            <a:r>
              <a:rPr lang="en-US" altLang="es-ES"/>
              <a:t>Muestra los objetos de los que depende una vista</a:t>
            </a:r>
          </a:p>
          <a:p>
            <a:pPr lvl="1"/>
            <a:r>
              <a:rPr lang="en-US" altLang="es-ES"/>
              <a:t>Muestra los objetos que dependen de una vista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>
            <a:extLst>
              <a:ext uri="{FF2B5EF4-FFF2-40B4-BE49-F238E27FC236}">
                <a16:creationId xmlns:a16="http://schemas.microsoft.com/office/drawing/2014/main" id="{9D8B494D-D68B-4BD4-9EAC-A94DC51E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2971800"/>
            <a:ext cx="4724400" cy="5334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AECDEA46-F80F-4C06-9719-C603DFB108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Ocultación de la definición de las vistas</a:t>
            </a:r>
            <a:endParaRPr lang="en-US" altLang="es-E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A537C33-5893-42FA-B1AD-6D6C7CD259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Uso de la opción WITH ENCRYPTION</a:t>
            </a:r>
            <a:endParaRPr lang="en-US" altLang="es-ES"/>
          </a:p>
          <a:p>
            <a:r>
              <a:rPr lang="en-US" altLang="es-ES">
                <a:solidFill>
                  <a:srgbClr val="000000"/>
                </a:solidFill>
              </a:rPr>
              <a:t>No elimine las entradas de la tabla syscomments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46321D14-299D-41BD-AB82-0AF7507E1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200400"/>
            <a:ext cx="7905750" cy="2852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/>
          <a:lstStyle>
            <a:lvl1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96000"/>
              </a:lnSpc>
            </a:pPr>
            <a: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  <a:t>USE Northwind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  <a:t>GO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  <a:t>CREATE VIEW dbo.[Order Subtotals]</a:t>
            </a:r>
            <a:b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</a:br>
            <a: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  <a:t>   WITH ENCRYPTION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  <a:t>AS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  <a:t>SELECT OrderID,</a:t>
            </a:r>
            <a:b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</a:br>
            <a: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  <a:t> Sum(CONVERT(money,(UnitPrice*Quantity*(1-Discount)/100))*100)</a:t>
            </a:r>
            <a:b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</a:br>
            <a: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  <a:t>   AS Subtotal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  <a:t>FROM [Order Details]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  <a:t>GROUP BY OrderID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  <a:t>GO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6">
            <a:extLst>
              <a:ext uri="{FF2B5EF4-FFF2-40B4-BE49-F238E27FC236}">
                <a16:creationId xmlns:a16="http://schemas.microsoft.com/office/drawing/2014/main" id="{61AF1AC4-C00A-4A73-8B1E-41B1329EC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s-ES"/>
              <a:t>Modificación de datos mediante vistas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9DFA06A6-D5B3-41C6-A73F-C5F2B12EA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s-ES"/>
              <a:t>No pueden afectar a más de una tabla subyacente</a:t>
            </a:r>
          </a:p>
          <a:p>
            <a:r>
              <a:rPr lang="en-US" altLang="es-ES"/>
              <a:t>No pueden afectar a ciertas columnas</a:t>
            </a:r>
          </a:p>
          <a:p>
            <a:r>
              <a:rPr lang="en-US" altLang="es-ES"/>
              <a:t>Pueden provocar errores si afectan a columnas a las que la vista no hace referencia </a:t>
            </a:r>
          </a:p>
          <a:p>
            <a:r>
              <a:rPr lang="en-US" altLang="es-ES"/>
              <a:t>Se comprueba si se ha especificado WITH CHECK OPTION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92506CE-0112-4048-BF00-4AB6C9EBC7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es-ES"/>
              <a:t> </a:t>
            </a:r>
            <a:r>
              <a:rPr lang="en-US" altLang="es-ES">
                <a:solidFill>
                  <a:srgbClr val="000000"/>
                </a:solidFill>
              </a:rPr>
              <a:t>Optimización del rendimiento mediante vistas</a:t>
            </a:r>
            <a:endParaRPr lang="en-US" altLang="es-E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1FAB713-00AA-489D-B1BE-31DADE86A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Consideraciones acerca del rendimiento</a:t>
            </a:r>
            <a:endParaRPr lang="en-US" altLang="es-ES"/>
          </a:p>
          <a:p>
            <a:r>
              <a:rPr lang="en-US" altLang="es-ES">
                <a:solidFill>
                  <a:srgbClr val="000000"/>
                </a:solidFill>
              </a:rPr>
              <a:t>Uso de vistas indizadas</a:t>
            </a:r>
            <a:endParaRPr lang="en-US" altLang="es-ES"/>
          </a:p>
          <a:p>
            <a:r>
              <a:rPr lang="en-US" altLang="es-ES">
                <a:solidFill>
                  <a:srgbClr val="000000"/>
                </a:solidFill>
              </a:rPr>
              <a:t>Uso de vistas para dividir datos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3611F9D-F57E-4EAC-8751-8BDFCF27F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s-ES">
                <a:solidFill>
                  <a:srgbClr val="000000"/>
                </a:solidFill>
              </a:rPr>
              <a:t>Consideraciones acerca del rendimiento</a:t>
            </a:r>
            <a:endParaRPr lang="en-US" altLang="es-ES"/>
          </a:p>
        </p:txBody>
      </p:sp>
      <p:sp>
        <p:nvSpPr>
          <p:cNvPr id="16590" name="Rectangle 206">
            <a:extLst>
              <a:ext uri="{FF2B5EF4-FFF2-40B4-BE49-F238E27FC236}">
                <a16:creationId xmlns:a16="http://schemas.microsoft.com/office/drawing/2014/main" id="{CB57ABCD-049B-4AD9-A68F-86AC2A000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5334000"/>
            <a:ext cx="4724400" cy="5334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589" name="Rectangle 205">
            <a:extLst>
              <a:ext uri="{FF2B5EF4-FFF2-40B4-BE49-F238E27FC236}">
                <a16:creationId xmlns:a16="http://schemas.microsoft.com/office/drawing/2014/main" id="{B3BB47C9-8D3D-4A49-B824-20022C5AB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1066800"/>
            <a:ext cx="4724400" cy="5334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387" name="AutoShape 3">
            <a:extLst>
              <a:ext uri="{FF2B5EF4-FFF2-40B4-BE49-F238E27FC236}">
                <a16:creationId xmlns:a16="http://schemas.microsoft.com/office/drawing/2014/main" id="{A59B0899-C892-4C3F-BEE6-13E952A5E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733800"/>
            <a:ext cx="1219200" cy="471488"/>
          </a:xfrm>
          <a:prstGeom prst="rightArrow">
            <a:avLst>
              <a:gd name="adj1" fmla="val 50167"/>
              <a:gd name="adj2" fmla="val 88889"/>
            </a:avLst>
          </a:prstGeom>
          <a:gradFill rotWithShape="0">
            <a:gsLst>
              <a:gs pos="0">
                <a:schemeClr val="accent2">
                  <a:gamma/>
                  <a:tint val="3019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53882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E17E1754-76E1-434F-A703-2C1437AAD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143000"/>
            <a:ext cx="48768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/>
          <a:lstStyle>
            <a:lvl1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96000"/>
              </a:lnSpc>
            </a:pPr>
            <a: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  <a:t>USE Northwind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  <a:t>GO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  <a:t>CREATE VIEW dbo.TopSalesView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  <a:t>AS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  <a:t>SELECT *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  <a:t>FROM dbo.TotalPurchaseView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  <a:t>WHERE Subtotal &gt; 50000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  <a:t>GO</a:t>
            </a:r>
          </a:p>
        </p:txBody>
      </p:sp>
      <p:sp>
        <p:nvSpPr>
          <p:cNvPr id="16440" name="Rectangle 56">
            <a:extLst>
              <a:ext uri="{FF2B5EF4-FFF2-40B4-BE49-F238E27FC236}">
                <a16:creationId xmlns:a16="http://schemas.microsoft.com/office/drawing/2014/main" id="{97637661-45D3-4A23-A094-6054B8CBC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10000"/>
            <a:ext cx="2286000" cy="304800"/>
          </a:xfrm>
          <a:prstGeom prst="rect">
            <a:avLst/>
          </a:prstGeom>
          <a:gradFill rotWithShape="0">
            <a:gsLst>
              <a:gs pos="0">
                <a:srgbClr val="00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eaLnBrk="0" hangingPunct="0"/>
            <a:r>
              <a:rPr lang="es-ES" altLang="es-ES" sz="1600" b="1" i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TotalPurchase</a:t>
            </a:r>
            <a:r>
              <a:rPr lang="en-US" altLang="es-ES" sz="16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View</a:t>
            </a:r>
          </a:p>
        </p:txBody>
      </p:sp>
      <p:sp>
        <p:nvSpPr>
          <p:cNvPr id="16441" name="Rectangle 57">
            <a:extLst>
              <a:ext uri="{FF2B5EF4-FFF2-40B4-BE49-F238E27FC236}">
                <a16:creationId xmlns:a16="http://schemas.microsoft.com/office/drawing/2014/main" id="{C65CF62A-4B72-442A-9E85-D7D6D6A00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1148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16442" name="Rectangle 58">
            <a:extLst>
              <a:ext uri="{FF2B5EF4-FFF2-40B4-BE49-F238E27FC236}">
                <a16:creationId xmlns:a16="http://schemas.microsoft.com/office/drawing/2014/main" id="{DE392AD3-0F91-4B0C-AF74-3F8CEDCB2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148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43" name="Rectangle 59">
            <a:extLst>
              <a:ext uri="{FF2B5EF4-FFF2-40B4-BE49-F238E27FC236}">
                <a16:creationId xmlns:a16="http://schemas.microsoft.com/office/drawing/2014/main" id="{3625E907-E5A9-44E3-BE4B-9B494BCE0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148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44" name="Rectangle 60">
            <a:extLst>
              <a:ext uri="{FF2B5EF4-FFF2-40B4-BE49-F238E27FC236}">
                <a16:creationId xmlns:a16="http://schemas.microsoft.com/office/drawing/2014/main" id="{41882E45-49E7-4CA8-ADDA-B29DC1444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148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45" name="Rectangle 61">
            <a:extLst>
              <a:ext uri="{FF2B5EF4-FFF2-40B4-BE49-F238E27FC236}">
                <a16:creationId xmlns:a16="http://schemas.microsoft.com/office/drawing/2014/main" id="{F21FBF64-A2F4-4F8E-8F33-70DD273A3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1148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46" name="Rectangle 62">
            <a:extLst>
              <a:ext uri="{FF2B5EF4-FFF2-40B4-BE49-F238E27FC236}">
                <a16:creationId xmlns:a16="http://schemas.microsoft.com/office/drawing/2014/main" id="{4090F02A-B933-4889-A3EE-98F049717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4196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16447" name="Rectangle 63">
            <a:extLst>
              <a:ext uri="{FF2B5EF4-FFF2-40B4-BE49-F238E27FC236}">
                <a16:creationId xmlns:a16="http://schemas.microsoft.com/office/drawing/2014/main" id="{9650C7E5-263E-461F-B215-C6FA7C79D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4196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48" name="Rectangle 64">
            <a:extLst>
              <a:ext uri="{FF2B5EF4-FFF2-40B4-BE49-F238E27FC236}">
                <a16:creationId xmlns:a16="http://schemas.microsoft.com/office/drawing/2014/main" id="{6787EFB5-0540-471A-AF55-AFE8134DF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4196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49" name="Rectangle 65">
            <a:extLst>
              <a:ext uri="{FF2B5EF4-FFF2-40B4-BE49-F238E27FC236}">
                <a16:creationId xmlns:a16="http://schemas.microsoft.com/office/drawing/2014/main" id="{925B82CD-AC1F-424F-B208-66DCEA2D7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96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50" name="Rectangle 66">
            <a:extLst>
              <a:ext uri="{FF2B5EF4-FFF2-40B4-BE49-F238E27FC236}">
                <a16:creationId xmlns:a16="http://schemas.microsoft.com/office/drawing/2014/main" id="{C7749447-6EF1-49B7-A413-11ACC0D3D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4196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51" name="Rectangle 67">
            <a:extLst>
              <a:ext uri="{FF2B5EF4-FFF2-40B4-BE49-F238E27FC236}">
                <a16:creationId xmlns:a16="http://schemas.microsoft.com/office/drawing/2014/main" id="{A7BBF6F1-48DF-4459-80E1-3C0CB0569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724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6452" name="Rectangle 68">
            <a:extLst>
              <a:ext uri="{FF2B5EF4-FFF2-40B4-BE49-F238E27FC236}">
                <a16:creationId xmlns:a16="http://schemas.microsoft.com/office/drawing/2014/main" id="{CA65862C-BC38-4E78-B621-320D18308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724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53" name="Rectangle 69">
            <a:extLst>
              <a:ext uri="{FF2B5EF4-FFF2-40B4-BE49-F238E27FC236}">
                <a16:creationId xmlns:a16="http://schemas.microsoft.com/office/drawing/2014/main" id="{5E2FA58C-2A85-467B-9760-6D20C6896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724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54" name="Rectangle 70">
            <a:extLst>
              <a:ext uri="{FF2B5EF4-FFF2-40B4-BE49-F238E27FC236}">
                <a16:creationId xmlns:a16="http://schemas.microsoft.com/office/drawing/2014/main" id="{75AE701E-6B8B-4E3C-A484-338F4057A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724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55" name="Rectangle 71">
            <a:extLst>
              <a:ext uri="{FF2B5EF4-FFF2-40B4-BE49-F238E27FC236}">
                <a16:creationId xmlns:a16="http://schemas.microsoft.com/office/drawing/2014/main" id="{343F6A03-B2E4-4081-8F5A-D8C55B02F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724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56" name="Rectangle 72">
            <a:extLst>
              <a:ext uri="{FF2B5EF4-FFF2-40B4-BE49-F238E27FC236}">
                <a16:creationId xmlns:a16="http://schemas.microsoft.com/office/drawing/2014/main" id="{E0A9C348-B39E-4A28-A483-0F15CAC20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029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16457" name="Rectangle 73">
            <a:extLst>
              <a:ext uri="{FF2B5EF4-FFF2-40B4-BE49-F238E27FC236}">
                <a16:creationId xmlns:a16="http://schemas.microsoft.com/office/drawing/2014/main" id="{E1FADDCC-BE50-4502-AB09-39140DD42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029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58" name="Rectangle 74">
            <a:extLst>
              <a:ext uri="{FF2B5EF4-FFF2-40B4-BE49-F238E27FC236}">
                <a16:creationId xmlns:a16="http://schemas.microsoft.com/office/drawing/2014/main" id="{62BA75B1-EEE8-49DB-A66D-6363122F7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029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59" name="Rectangle 75">
            <a:extLst>
              <a:ext uri="{FF2B5EF4-FFF2-40B4-BE49-F238E27FC236}">
                <a16:creationId xmlns:a16="http://schemas.microsoft.com/office/drawing/2014/main" id="{38DB7C4F-D475-41F0-B8AA-6F6E6EF64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029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60" name="Rectangle 76">
            <a:extLst>
              <a:ext uri="{FF2B5EF4-FFF2-40B4-BE49-F238E27FC236}">
                <a16:creationId xmlns:a16="http://schemas.microsoft.com/office/drawing/2014/main" id="{42BDCDA9-4D28-41D2-9B93-DD4748DAF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029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61" name="Rectangle 77">
            <a:extLst>
              <a:ext uri="{FF2B5EF4-FFF2-40B4-BE49-F238E27FC236}">
                <a16:creationId xmlns:a16="http://schemas.microsoft.com/office/drawing/2014/main" id="{BDE4D64F-C9C6-4B95-9C33-9F064C2F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3340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6462" name="Rectangle 78">
            <a:extLst>
              <a:ext uri="{FF2B5EF4-FFF2-40B4-BE49-F238E27FC236}">
                <a16:creationId xmlns:a16="http://schemas.microsoft.com/office/drawing/2014/main" id="{EB4F1633-2D6F-48A8-90F5-CE58441DA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3340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63" name="Rectangle 79">
            <a:extLst>
              <a:ext uri="{FF2B5EF4-FFF2-40B4-BE49-F238E27FC236}">
                <a16:creationId xmlns:a16="http://schemas.microsoft.com/office/drawing/2014/main" id="{28AA871C-B832-420A-801C-5B2AB2D18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3340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64" name="Rectangle 80">
            <a:extLst>
              <a:ext uri="{FF2B5EF4-FFF2-40B4-BE49-F238E27FC236}">
                <a16:creationId xmlns:a16="http://schemas.microsoft.com/office/drawing/2014/main" id="{54D59A07-6046-4CF4-9DD7-DCE944075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3340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65" name="Rectangle 81">
            <a:extLst>
              <a:ext uri="{FF2B5EF4-FFF2-40B4-BE49-F238E27FC236}">
                <a16:creationId xmlns:a16="http://schemas.microsoft.com/office/drawing/2014/main" id="{B61DB14E-3D21-434C-86F6-79CD2EFFB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3340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66" name="Rectangle 82">
            <a:extLst>
              <a:ext uri="{FF2B5EF4-FFF2-40B4-BE49-F238E27FC236}">
                <a16:creationId xmlns:a16="http://schemas.microsoft.com/office/drawing/2014/main" id="{78FA5F23-E981-44A4-BDF6-E3A51AC39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6388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6467" name="Rectangle 83">
            <a:extLst>
              <a:ext uri="{FF2B5EF4-FFF2-40B4-BE49-F238E27FC236}">
                <a16:creationId xmlns:a16="http://schemas.microsoft.com/office/drawing/2014/main" id="{ABEFE3AF-4CED-4DD7-B3A3-3EB992B4F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6388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68" name="Rectangle 84">
            <a:extLst>
              <a:ext uri="{FF2B5EF4-FFF2-40B4-BE49-F238E27FC236}">
                <a16:creationId xmlns:a16="http://schemas.microsoft.com/office/drawing/2014/main" id="{6568419D-E7EC-49D5-9C63-4C431FA91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6388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69" name="Rectangle 85">
            <a:extLst>
              <a:ext uri="{FF2B5EF4-FFF2-40B4-BE49-F238E27FC236}">
                <a16:creationId xmlns:a16="http://schemas.microsoft.com/office/drawing/2014/main" id="{248BA15E-6EA7-4DD7-885C-0AA2D3DBA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6388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70" name="Rectangle 86">
            <a:extLst>
              <a:ext uri="{FF2B5EF4-FFF2-40B4-BE49-F238E27FC236}">
                <a16:creationId xmlns:a16="http://schemas.microsoft.com/office/drawing/2014/main" id="{8A9287E9-1E65-43F8-9EA3-C6BF772BA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6388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50E8436B-5E20-4B87-84A2-6027A2DBF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1169988"/>
            <a:ext cx="2438400" cy="228600"/>
          </a:xfrm>
          <a:prstGeom prst="rect">
            <a:avLst/>
          </a:prstGeom>
          <a:gradFill rotWithShape="0">
            <a:gsLst>
              <a:gs pos="0">
                <a:srgbClr val="00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es-ES" sz="1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Customers</a:t>
            </a:r>
            <a:endParaRPr lang="en-US" altLang="es-ES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5AEDEE0C-F4D1-43CF-8163-FAD91B049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13985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392" name="Rectangle 8">
            <a:extLst>
              <a:ext uri="{FF2B5EF4-FFF2-40B4-BE49-F238E27FC236}">
                <a16:creationId xmlns:a16="http://schemas.microsoft.com/office/drawing/2014/main" id="{9C165B1B-029F-4F47-8699-B0602FF74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" y="13985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" panose="020B0604020202020204" pitchFamily="34" charset="0"/>
              </a:rPr>
              <a:t>~</a:t>
            </a:r>
          </a:p>
        </p:txBody>
      </p:sp>
      <p:sp>
        <p:nvSpPr>
          <p:cNvPr id="16393" name="Rectangle 9">
            <a:extLst>
              <a:ext uri="{FF2B5EF4-FFF2-40B4-BE49-F238E27FC236}">
                <a16:creationId xmlns:a16="http://schemas.microsoft.com/office/drawing/2014/main" id="{DB9C3FBF-9E30-42FD-B7DD-216CFF4C7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13985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6394" name="Rectangle 10">
            <a:extLst>
              <a:ext uri="{FF2B5EF4-FFF2-40B4-BE49-F238E27FC236}">
                <a16:creationId xmlns:a16="http://schemas.microsoft.com/office/drawing/2014/main" id="{C25481AD-391D-481B-B711-46B87D844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325" y="13985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" panose="020B0604020202020204" pitchFamily="34" charset="0"/>
              </a:rPr>
              <a:t>~</a:t>
            </a:r>
          </a:p>
        </p:txBody>
      </p:sp>
      <p:sp>
        <p:nvSpPr>
          <p:cNvPr id="16395" name="Rectangle 11">
            <a:extLst>
              <a:ext uri="{FF2B5EF4-FFF2-40B4-BE49-F238E27FC236}">
                <a16:creationId xmlns:a16="http://schemas.microsoft.com/office/drawing/2014/main" id="{3BA0B590-9584-4E22-81FF-82A95DD72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25" y="13985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6396" name="Rectangle 12">
            <a:extLst>
              <a:ext uri="{FF2B5EF4-FFF2-40B4-BE49-F238E27FC236}">
                <a16:creationId xmlns:a16="http://schemas.microsoft.com/office/drawing/2014/main" id="{0C0A30BE-9530-4ED3-A5BC-8C3B2E55E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25" y="13985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" panose="020B0604020202020204" pitchFamily="34" charset="0"/>
              </a:rPr>
              <a:t>~</a:t>
            </a:r>
          </a:p>
        </p:txBody>
      </p:sp>
      <p:sp>
        <p:nvSpPr>
          <p:cNvPr id="16397" name="Rectangle 13">
            <a:extLst>
              <a:ext uri="{FF2B5EF4-FFF2-40B4-BE49-F238E27FC236}">
                <a16:creationId xmlns:a16="http://schemas.microsoft.com/office/drawing/2014/main" id="{BE8D1122-3971-4D6C-89A1-C31BD3E15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13985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6398" name="Rectangle 14">
            <a:extLst>
              <a:ext uri="{FF2B5EF4-FFF2-40B4-BE49-F238E27FC236}">
                <a16:creationId xmlns:a16="http://schemas.microsoft.com/office/drawing/2014/main" id="{821C45F3-1AEB-41C2-B9A4-E78EC0DBB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5" y="13985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6399" name="Rectangle 15">
            <a:extLst>
              <a:ext uri="{FF2B5EF4-FFF2-40B4-BE49-F238E27FC236}">
                <a16:creationId xmlns:a16="http://schemas.microsoft.com/office/drawing/2014/main" id="{182C2418-6CBB-44B6-B5FD-E38A1806B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17033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16400" name="Rectangle 16">
            <a:extLst>
              <a:ext uri="{FF2B5EF4-FFF2-40B4-BE49-F238E27FC236}">
                <a16:creationId xmlns:a16="http://schemas.microsoft.com/office/drawing/2014/main" id="{C986EE92-171D-4FC3-BD44-7E2C057EE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" y="17033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01" name="Rectangle 17">
            <a:extLst>
              <a:ext uri="{FF2B5EF4-FFF2-40B4-BE49-F238E27FC236}">
                <a16:creationId xmlns:a16="http://schemas.microsoft.com/office/drawing/2014/main" id="{9C1F1395-0E34-48F8-89A2-CF9029FB5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17033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402" name="Rectangle 18">
            <a:extLst>
              <a:ext uri="{FF2B5EF4-FFF2-40B4-BE49-F238E27FC236}">
                <a16:creationId xmlns:a16="http://schemas.microsoft.com/office/drawing/2014/main" id="{417509D3-500B-431A-851D-8F949B6FC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325" y="1703388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03" name="Rectangle 19">
            <a:extLst>
              <a:ext uri="{FF2B5EF4-FFF2-40B4-BE49-F238E27FC236}">
                <a16:creationId xmlns:a16="http://schemas.microsoft.com/office/drawing/2014/main" id="{1EF22626-5AB7-4381-BBAD-50FF58382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25" y="17033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404" name="Rectangle 20">
            <a:extLst>
              <a:ext uri="{FF2B5EF4-FFF2-40B4-BE49-F238E27FC236}">
                <a16:creationId xmlns:a16="http://schemas.microsoft.com/office/drawing/2014/main" id="{2D45381E-DA09-4338-8986-131D3BBBB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25" y="17033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05" name="Rectangle 21">
            <a:extLst>
              <a:ext uri="{FF2B5EF4-FFF2-40B4-BE49-F238E27FC236}">
                <a16:creationId xmlns:a16="http://schemas.microsoft.com/office/drawing/2014/main" id="{96A1C388-27F4-4F56-B7CA-28F2CC691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17033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n</a:t>
            </a:r>
          </a:p>
        </p:txBody>
      </p:sp>
      <p:sp>
        <p:nvSpPr>
          <p:cNvPr id="16406" name="Rectangle 22">
            <a:extLst>
              <a:ext uri="{FF2B5EF4-FFF2-40B4-BE49-F238E27FC236}">
                <a16:creationId xmlns:a16="http://schemas.microsoft.com/office/drawing/2014/main" id="{EF44A526-AE00-4B2D-B6B7-034311722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5" y="17033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407" name="Rectangle 23">
            <a:extLst>
              <a:ext uri="{FF2B5EF4-FFF2-40B4-BE49-F238E27FC236}">
                <a16:creationId xmlns:a16="http://schemas.microsoft.com/office/drawing/2014/main" id="{A36968C9-4958-49B1-9378-FE8717523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20081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6408" name="Rectangle 24">
            <a:extLst>
              <a:ext uri="{FF2B5EF4-FFF2-40B4-BE49-F238E27FC236}">
                <a16:creationId xmlns:a16="http://schemas.microsoft.com/office/drawing/2014/main" id="{572E9381-8B5A-414D-B42C-48F1E8E8F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" y="20081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09" name="Rectangle 25">
            <a:extLst>
              <a:ext uri="{FF2B5EF4-FFF2-40B4-BE49-F238E27FC236}">
                <a16:creationId xmlns:a16="http://schemas.microsoft.com/office/drawing/2014/main" id="{8754502E-D306-401D-B6E1-DF22ECD70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20081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410" name="Rectangle 26">
            <a:extLst>
              <a:ext uri="{FF2B5EF4-FFF2-40B4-BE49-F238E27FC236}">
                <a16:creationId xmlns:a16="http://schemas.microsoft.com/office/drawing/2014/main" id="{35E5B12C-C007-4E17-8A91-05D19010A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325" y="2008188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11" name="Rectangle 27">
            <a:extLst>
              <a:ext uri="{FF2B5EF4-FFF2-40B4-BE49-F238E27FC236}">
                <a16:creationId xmlns:a16="http://schemas.microsoft.com/office/drawing/2014/main" id="{0AF52733-209F-404D-B6FA-ABE520D18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25" y="20081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412" name="Rectangle 28">
            <a:extLst>
              <a:ext uri="{FF2B5EF4-FFF2-40B4-BE49-F238E27FC236}">
                <a16:creationId xmlns:a16="http://schemas.microsoft.com/office/drawing/2014/main" id="{DB4A0555-CA4F-49B2-9283-416BFBD92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25" y="20081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13" name="Rectangle 29">
            <a:extLst>
              <a:ext uri="{FF2B5EF4-FFF2-40B4-BE49-F238E27FC236}">
                <a16:creationId xmlns:a16="http://schemas.microsoft.com/office/drawing/2014/main" id="{34BC4B32-69AA-4F94-B530-3258A3182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20081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y</a:t>
            </a:r>
          </a:p>
        </p:txBody>
      </p:sp>
      <p:sp>
        <p:nvSpPr>
          <p:cNvPr id="16414" name="Rectangle 30">
            <a:extLst>
              <a:ext uri="{FF2B5EF4-FFF2-40B4-BE49-F238E27FC236}">
                <a16:creationId xmlns:a16="http://schemas.microsoft.com/office/drawing/2014/main" id="{57CCFFBE-66E0-438B-BEA2-F9EE8366E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5" y="20081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415" name="Rectangle 31">
            <a:extLst>
              <a:ext uri="{FF2B5EF4-FFF2-40B4-BE49-F238E27FC236}">
                <a16:creationId xmlns:a16="http://schemas.microsoft.com/office/drawing/2014/main" id="{17954205-522F-4C66-869E-585EEC070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23129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16416" name="Rectangle 32">
            <a:extLst>
              <a:ext uri="{FF2B5EF4-FFF2-40B4-BE49-F238E27FC236}">
                <a16:creationId xmlns:a16="http://schemas.microsoft.com/office/drawing/2014/main" id="{C7FE8B5D-F65A-4F1B-AC4E-3B11A7095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" y="23129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17" name="Rectangle 33">
            <a:extLst>
              <a:ext uri="{FF2B5EF4-FFF2-40B4-BE49-F238E27FC236}">
                <a16:creationId xmlns:a16="http://schemas.microsoft.com/office/drawing/2014/main" id="{FDEE8EF1-8A21-4618-B32B-7B11D1CE6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23129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418" name="Rectangle 34">
            <a:extLst>
              <a:ext uri="{FF2B5EF4-FFF2-40B4-BE49-F238E27FC236}">
                <a16:creationId xmlns:a16="http://schemas.microsoft.com/office/drawing/2014/main" id="{3109111B-69BE-4601-A144-1BDA24000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325" y="2312988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19" name="Rectangle 35">
            <a:extLst>
              <a:ext uri="{FF2B5EF4-FFF2-40B4-BE49-F238E27FC236}">
                <a16:creationId xmlns:a16="http://schemas.microsoft.com/office/drawing/2014/main" id="{B065E65E-99DC-4221-9799-5737B0A87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25" y="23129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420" name="Rectangle 36">
            <a:extLst>
              <a:ext uri="{FF2B5EF4-FFF2-40B4-BE49-F238E27FC236}">
                <a16:creationId xmlns:a16="http://schemas.microsoft.com/office/drawing/2014/main" id="{FCE250CB-7D66-4D4F-9CAD-8A75A87F6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25" y="23129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21" name="Rectangle 37">
            <a:extLst>
              <a:ext uri="{FF2B5EF4-FFF2-40B4-BE49-F238E27FC236}">
                <a16:creationId xmlns:a16="http://schemas.microsoft.com/office/drawing/2014/main" id="{B5565668-9601-43DD-A4F8-EF97CA647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23129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y</a:t>
            </a:r>
          </a:p>
        </p:txBody>
      </p:sp>
      <p:sp>
        <p:nvSpPr>
          <p:cNvPr id="16422" name="Rectangle 38">
            <a:extLst>
              <a:ext uri="{FF2B5EF4-FFF2-40B4-BE49-F238E27FC236}">
                <a16:creationId xmlns:a16="http://schemas.microsoft.com/office/drawing/2014/main" id="{9EA91BDB-89B1-4BD9-B70E-ADCF7545F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5" y="23129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423" name="Rectangle 39">
            <a:extLst>
              <a:ext uri="{FF2B5EF4-FFF2-40B4-BE49-F238E27FC236}">
                <a16:creationId xmlns:a16="http://schemas.microsoft.com/office/drawing/2014/main" id="{F6FCE4E1-7D82-4E22-8CE1-5691C01AE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26177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6424" name="Rectangle 40">
            <a:extLst>
              <a:ext uri="{FF2B5EF4-FFF2-40B4-BE49-F238E27FC236}">
                <a16:creationId xmlns:a16="http://schemas.microsoft.com/office/drawing/2014/main" id="{6D3BFBD6-F361-4CBA-95B8-6199CDFF4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" y="26177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25" name="Rectangle 41">
            <a:extLst>
              <a:ext uri="{FF2B5EF4-FFF2-40B4-BE49-F238E27FC236}">
                <a16:creationId xmlns:a16="http://schemas.microsoft.com/office/drawing/2014/main" id="{7AAC32CD-196A-4D22-B89A-7D6E1F519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26177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426" name="Rectangle 42">
            <a:extLst>
              <a:ext uri="{FF2B5EF4-FFF2-40B4-BE49-F238E27FC236}">
                <a16:creationId xmlns:a16="http://schemas.microsoft.com/office/drawing/2014/main" id="{CF6F7883-C10B-4325-8BF0-DAE76E88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325" y="2617788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27" name="Rectangle 43">
            <a:extLst>
              <a:ext uri="{FF2B5EF4-FFF2-40B4-BE49-F238E27FC236}">
                <a16:creationId xmlns:a16="http://schemas.microsoft.com/office/drawing/2014/main" id="{EFC01DE3-F894-4AD2-AACB-57560FAC0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25" y="26177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428" name="Rectangle 44">
            <a:extLst>
              <a:ext uri="{FF2B5EF4-FFF2-40B4-BE49-F238E27FC236}">
                <a16:creationId xmlns:a16="http://schemas.microsoft.com/office/drawing/2014/main" id="{801B1D7A-6DD7-48C6-A3CB-D81E035A6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25" y="26177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29" name="Rectangle 45">
            <a:extLst>
              <a:ext uri="{FF2B5EF4-FFF2-40B4-BE49-F238E27FC236}">
                <a16:creationId xmlns:a16="http://schemas.microsoft.com/office/drawing/2014/main" id="{46D5C9E6-8A4D-4BA3-9738-CAAD2F5AA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26177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n</a:t>
            </a:r>
          </a:p>
        </p:txBody>
      </p:sp>
      <p:sp>
        <p:nvSpPr>
          <p:cNvPr id="16430" name="Rectangle 46">
            <a:extLst>
              <a:ext uri="{FF2B5EF4-FFF2-40B4-BE49-F238E27FC236}">
                <a16:creationId xmlns:a16="http://schemas.microsoft.com/office/drawing/2014/main" id="{21C3F479-68BC-4339-A3F0-B5A99A344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5" y="26177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431" name="Rectangle 47">
            <a:extLst>
              <a:ext uri="{FF2B5EF4-FFF2-40B4-BE49-F238E27FC236}">
                <a16:creationId xmlns:a16="http://schemas.microsoft.com/office/drawing/2014/main" id="{CECD5FC7-731C-4E58-80B3-A57A6032E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29225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6432" name="Rectangle 48">
            <a:extLst>
              <a:ext uri="{FF2B5EF4-FFF2-40B4-BE49-F238E27FC236}">
                <a16:creationId xmlns:a16="http://schemas.microsoft.com/office/drawing/2014/main" id="{803CD735-C1DB-4123-ABC1-C99718434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" y="29225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33" name="Rectangle 49">
            <a:extLst>
              <a:ext uri="{FF2B5EF4-FFF2-40B4-BE49-F238E27FC236}">
                <a16:creationId xmlns:a16="http://schemas.microsoft.com/office/drawing/2014/main" id="{FE46433D-D5AB-477D-B564-1CB1215EC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29225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434" name="Rectangle 50">
            <a:extLst>
              <a:ext uri="{FF2B5EF4-FFF2-40B4-BE49-F238E27FC236}">
                <a16:creationId xmlns:a16="http://schemas.microsoft.com/office/drawing/2014/main" id="{147F87BD-D514-4E2D-AA68-0CACEC218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325" y="2922588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35" name="Rectangle 51">
            <a:extLst>
              <a:ext uri="{FF2B5EF4-FFF2-40B4-BE49-F238E27FC236}">
                <a16:creationId xmlns:a16="http://schemas.microsoft.com/office/drawing/2014/main" id="{FF87890E-F781-49B6-8BA4-8B7F63105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25" y="29225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436" name="Rectangle 52">
            <a:extLst>
              <a:ext uri="{FF2B5EF4-FFF2-40B4-BE49-F238E27FC236}">
                <a16:creationId xmlns:a16="http://schemas.microsoft.com/office/drawing/2014/main" id="{92642375-1787-4675-B2E8-AFF35C347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25" y="29225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37" name="Rectangle 53">
            <a:extLst>
              <a:ext uri="{FF2B5EF4-FFF2-40B4-BE49-F238E27FC236}">
                <a16:creationId xmlns:a16="http://schemas.microsoft.com/office/drawing/2014/main" id="{977632A5-AEEB-4169-A9D3-C03E9FFDB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29225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y</a:t>
            </a:r>
          </a:p>
        </p:txBody>
      </p:sp>
      <p:sp>
        <p:nvSpPr>
          <p:cNvPr id="16438" name="Rectangle 54">
            <a:extLst>
              <a:ext uri="{FF2B5EF4-FFF2-40B4-BE49-F238E27FC236}">
                <a16:creationId xmlns:a16="http://schemas.microsoft.com/office/drawing/2014/main" id="{1B185F65-3B88-468B-9F4E-5F66392F7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5" y="29225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485" name="Rectangle 101">
            <a:extLst>
              <a:ext uri="{FF2B5EF4-FFF2-40B4-BE49-F238E27FC236}">
                <a16:creationId xmlns:a16="http://schemas.microsoft.com/office/drawing/2014/main" id="{F80DC212-00C6-4643-8346-79B303BE9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1404938"/>
            <a:ext cx="2438400" cy="228600"/>
          </a:xfrm>
          <a:prstGeom prst="rect">
            <a:avLst/>
          </a:prstGeom>
          <a:gradFill rotWithShape="0">
            <a:gsLst>
              <a:gs pos="0">
                <a:srgbClr val="00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es-ES" sz="1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Orders</a:t>
            </a:r>
            <a:endParaRPr lang="en-US" altLang="es-ES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486" name="Rectangle 102">
            <a:extLst>
              <a:ext uri="{FF2B5EF4-FFF2-40B4-BE49-F238E27FC236}">
                <a16:creationId xmlns:a16="http://schemas.microsoft.com/office/drawing/2014/main" id="{D3A53A5A-57EB-48FB-80D8-5B7BA833B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16335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16487" name="Rectangle 103">
            <a:extLst>
              <a:ext uri="{FF2B5EF4-FFF2-40B4-BE49-F238E27FC236}">
                <a16:creationId xmlns:a16="http://schemas.microsoft.com/office/drawing/2014/main" id="{DEEAD976-2FC2-49E6-B5FA-CBE741D87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16335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88" name="Rectangle 104">
            <a:extLst>
              <a:ext uri="{FF2B5EF4-FFF2-40B4-BE49-F238E27FC236}">
                <a16:creationId xmlns:a16="http://schemas.microsoft.com/office/drawing/2014/main" id="{B3B62D95-8A27-4B0F-A7BA-5754312AB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16335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489" name="Rectangle 105">
            <a:extLst>
              <a:ext uri="{FF2B5EF4-FFF2-40B4-BE49-F238E27FC236}">
                <a16:creationId xmlns:a16="http://schemas.microsoft.com/office/drawing/2014/main" id="{AA0FD9C6-34BE-4806-8B6F-948E520AE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1633538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90" name="Rectangle 106">
            <a:extLst>
              <a:ext uri="{FF2B5EF4-FFF2-40B4-BE49-F238E27FC236}">
                <a16:creationId xmlns:a16="http://schemas.microsoft.com/office/drawing/2014/main" id="{5C896603-3A1D-43F5-B49D-1CF2D1488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25" y="16335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491" name="Rectangle 107">
            <a:extLst>
              <a:ext uri="{FF2B5EF4-FFF2-40B4-BE49-F238E27FC236}">
                <a16:creationId xmlns:a16="http://schemas.microsoft.com/office/drawing/2014/main" id="{000C5B55-100A-44B1-A53A-50682391B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16335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92" name="Rectangle 108">
            <a:extLst>
              <a:ext uri="{FF2B5EF4-FFF2-40B4-BE49-F238E27FC236}">
                <a16:creationId xmlns:a16="http://schemas.microsoft.com/office/drawing/2014/main" id="{8C5DB18C-7E5A-416E-9A94-703D7DD63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5" y="16335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n</a:t>
            </a:r>
          </a:p>
        </p:txBody>
      </p:sp>
      <p:sp>
        <p:nvSpPr>
          <p:cNvPr id="16493" name="Rectangle 109">
            <a:extLst>
              <a:ext uri="{FF2B5EF4-FFF2-40B4-BE49-F238E27FC236}">
                <a16:creationId xmlns:a16="http://schemas.microsoft.com/office/drawing/2014/main" id="{C327BE53-DC85-4924-A375-1F88CC96C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925" y="16335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494" name="Rectangle 110">
            <a:extLst>
              <a:ext uri="{FF2B5EF4-FFF2-40B4-BE49-F238E27FC236}">
                <a16:creationId xmlns:a16="http://schemas.microsoft.com/office/drawing/2014/main" id="{4357E582-F3E7-4E06-B05E-D68B4411E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19383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16495" name="Rectangle 111">
            <a:extLst>
              <a:ext uri="{FF2B5EF4-FFF2-40B4-BE49-F238E27FC236}">
                <a16:creationId xmlns:a16="http://schemas.microsoft.com/office/drawing/2014/main" id="{30B8B817-FEB5-40B8-B1A1-22A60B7BA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19383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96" name="Rectangle 112">
            <a:extLst>
              <a:ext uri="{FF2B5EF4-FFF2-40B4-BE49-F238E27FC236}">
                <a16:creationId xmlns:a16="http://schemas.microsoft.com/office/drawing/2014/main" id="{C1130C95-D29F-482D-B979-C21B82CB8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19383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497" name="Rectangle 113">
            <a:extLst>
              <a:ext uri="{FF2B5EF4-FFF2-40B4-BE49-F238E27FC236}">
                <a16:creationId xmlns:a16="http://schemas.microsoft.com/office/drawing/2014/main" id="{B22984A6-E079-42EC-B357-B87D3F54E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1938338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98" name="Rectangle 114">
            <a:extLst>
              <a:ext uri="{FF2B5EF4-FFF2-40B4-BE49-F238E27FC236}">
                <a16:creationId xmlns:a16="http://schemas.microsoft.com/office/drawing/2014/main" id="{5510A28E-839D-446C-BCBA-2F11B0CB5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25" y="19383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499" name="Rectangle 115">
            <a:extLst>
              <a:ext uri="{FF2B5EF4-FFF2-40B4-BE49-F238E27FC236}">
                <a16:creationId xmlns:a16="http://schemas.microsoft.com/office/drawing/2014/main" id="{D5483C60-A806-4AD3-946C-A9A202104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19383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00" name="Rectangle 116">
            <a:extLst>
              <a:ext uri="{FF2B5EF4-FFF2-40B4-BE49-F238E27FC236}">
                <a16:creationId xmlns:a16="http://schemas.microsoft.com/office/drawing/2014/main" id="{6F41B16F-005E-4CE3-874E-E5D992F97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5" y="19383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n</a:t>
            </a:r>
          </a:p>
        </p:txBody>
      </p:sp>
      <p:sp>
        <p:nvSpPr>
          <p:cNvPr id="16501" name="Rectangle 117">
            <a:extLst>
              <a:ext uri="{FF2B5EF4-FFF2-40B4-BE49-F238E27FC236}">
                <a16:creationId xmlns:a16="http://schemas.microsoft.com/office/drawing/2014/main" id="{70ADE61F-B5D9-4ADD-AC9D-978282990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925" y="19383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02" name="Rectangle 118">
            <a:extLst>
              <a:ext uri="{FF2B5EF4-FFF2-40B4-BE49-F238E27FC236}">
                <a16:creationId xmlns:a16="http://schemas.microsoft.com/office/drawing/2014/main" id="{0EF678E4-1817-49D2-860D-4087873EF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22431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6503" name="Rectangle 119">
            <a:extLst>
              <a:ext uri="{FF2B5EF4-FFF2-40B4-BE49-F238E27FC236}">
                <a16:creationId xmlns:a16="http://schemas.microsoft.com/office/drawing/2014/main" id="{A38F3A15-99E5-4921-BF3A-0B36C9BA9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22431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04" name="Rectangle 120">
            <a:extLst>
              <a:ext uri="{FF2B5EF4-FFF2-40B4-BE49-F238E27FC236}">
                <a16:creationId xmlns:a16="http://schemas.microsoft.com/office/drawing/2014/main" id="{6A15505C-2CFE-42FC-9A6B-70E395D7F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22431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05" name="Rectangle 121">
            <a:extLst>
              <a:ext uri="{FF2B5EF4-FFF2-40B4-BE49-F238E27FC236}">
                <a16:creationId xmlns:a16="http://schemas.microsoft.com/office/drawing/2014/main" id="{BE697E15-E816-4497-A2A3-2E3A9652A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2243138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06" name="Rectangle 122">
            <a:extLst>
              <a:ext uri="{FF2B5EF4-FFF2-40B4-BE49-F238E27FC236}">
                <a16:creationId xmlns:a16="http://schemas.microsoft.com/office/drawing/2014/main" id="{1F08854F-4F90-4683-AA6F-02B8E291C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25" y="22431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07" name="Rectangle 123">
            <a:extLst>
              <a:ext uri="{FF2B5EF4-FFF2-40B4-BE49-F238E27FC236}">
                <a16:creationId xmlns:a16="http://schemas.microsoft.com/office/drawing/2014/main" id="{44C9D80B-B9F1-4373-B77A-6C5FAD40C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22431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08" name="Rectangle 124">
            <a:extLst>
              <a:ext uri="{FF2B5EF4-FFF2-40B4-BE49-F238E27FC236}">
                <a16:creationId xmlns:a16="http://schemas.microsoft.com/office/drawing/2014/main" id="{26C18EEF-80C1-4BCD-8A96-70BAFB951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5" y="22431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y</a:t>
            </a:r>
          </a:p>
        </p:txBody>
      </p:sp>
      <p:sp>
        <p:nvSpPr>
          <p:cNvPr id="16509" name="Rectangle 125">
            <a:extLst>
              <a:ext uri="{FF2B5EF4-FFF2-40B4-BE49-F238E27FC236}">
                <a16:creationId xmlns:a16="http://schemas.microsoft.com/office/drawing/2014/main" id="{FF88D460-FBB9-45A6-9E81-2C562CCDE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925" y="22431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10" name="Rectangle 126">
            <a:extLst>
              <a:ext uri="{FF2B5EF4-FFF2-40B4-BE49-F238E27FC236}">
                <a16:creationId xmlns:a16="http://schemas.microsoft.com/office/drawing/2014/main" id="{3F2B3DC3-61CD-4039-AF53-4E9F17FBA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25479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16511" name="Rectangle 127">
            <a:extLst>
              <a:ext uri="{FF2B5EF4-FFF2-40B4-BE49-F238E27FC236}">
                <a16:creationId xmlns:a16="http://schemas.microsoft.com/office/drawing/2014/main" id="{A8234D79-0267-4BAD-A778-1E556A2E3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25479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12" name="Rectangle 128">
            <a:extLst>
              <a:ext uri="{FF2B5EF4-FFF2-40B4-BE49-F238E27FC236}">
                <a16:creationId xmlns:a16="http://schemas.microsoft.com/office/drawing/2014/main" id="{F4F2FFAB-83E4-4BA4-AA53-73B33D493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25479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13" name="Rectangle 129">
            <a:extLst>
              <a:ext uri="{FF2B5EF4-FFF2-40B4-BE49-F238E27FC236}">
                <a16:creationId xmlns:a16="http://schemas.microsoft.com/office/drawing/2014/main" id="{CC394B45-9F26-4969-BB68-71B316BF4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2547938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14" name="Rectangle 130">
            <a:extLst>
              <a:ext uri="{FF2B5EF4-FFF2-40B4-BE49-F238E27FC236}">
                <a16:creationId xmlns:a16="http://schemas.microsoft.com/office/drawing/2014/main" id="{7792888F-6E59-4C7B-BABD-76B020116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25" y="25479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15" name="Rectangle 131">
            <a:extLst>
              <a:ext uri="{FF2B5EF4-FFF2-40B4-BE49-F238E27FC236}">
                <a16:creationId xmlns:a16="http://schemas.microsoft.com/office/drawing/2014/main" id="{F4896203-F9C6-4B20-A80E-77A5C0520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25479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16" name="Rectangle 132">
            <a:extLst>
              <a:ext uri="{FF2B5EF4-FFF2-40B4-BE49-F238E27FC236}">
                <a16:creationId xmlns:a16="http://schemas.microsoft.com/office/drawing/2014/main" id="{CE79FEFD-86DC-429D-A3C1-FB9E083C5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5" y="25479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y</a:t>
            </a:r>
          </a:p>
        </p:txBody>
      </p:sp>
      <p:sp>
        <p:nvSpPr>
          <p:cNvPr id="16517" name="Rectangle 133">
            <a:extLst>
              <a:ext uri="{FF2B5EF4-FFF2-40B4-BE49-F238E27FC236}">
                <a16:creationId xmlns:a16="http://schemas.microsoft.com/office/drawing/2014/main" id="{6FD61ACB-231E-467E-8BFB-0D7268349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925" y="25479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18" name="Rectangle 134">
            <a:extLst>
              <a:ext uri="{FF2B5EF4-FFF2-40B4-BE49-F238E27FC236}">
                <a16:creationId xmlns:a16="http://schemas.microsoft.com/office/drawing/2014/main" id="{F75BAD86-4356-467E-A4E6-40ED9E1DE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28527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6519" name="Rectangle 135">
            <a:extLst>
              <a:ext uri="{FF2B5EF4-FFF2-40B4-BE49-F238E27FC236}">
                <a16:creationId xmlns:a16="http://schemas.microsoft.com/office/drawing/2014/main" id="{4F2C2E75-6E09-42A8-853A-0A694638B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28527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20" name="Rectangle 136">
            <a:extLst>
              <a:ext uri="{FF2B5EF4-FFF2-40B4-BE49-F238E27FC236}">
                <a16:creationId xmlns:a16="http://schemas.microsoft.com/office/drawing/2014/main" id="{E8FFC15C-E88F-4302-A40E-323DF23A8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28527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21" name="Rectangle 137">
            <a:extLst>
              <a:ext uri="{FF2B5EF4-FFF2-40B4-BE49-F238E27FC236}">
                <a16:creationId xmlns:a16="http://schemas.microsoft.com/office/drawing/2014/main" id="{C5168F9B-78B2-4E4B-977B-B9C88D1C1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2852738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22" name="Rectangle 138">
            <a:extLst>
              <a:ext uri="{FF2B5EF4-FFF2-40B4-BE49-F238E27FC236}">
                <a16:creationId xmlns:a16="http://schemas.microsoft.com/office/drawing/2014/main" id="{83503A09-C9F1-4CF3-9DBF-A94450645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25" y="28527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23" name="Rectangle 139">
            <a:extLst>
              <a:ext uri="{FF2B5EF4-FFF2-40B4-BE49-F238E27FC236}">
                <a16:creationId xmlns:a16="http://schemas.microsoft.com/office/drawing/2014/main" id="{F1EF7D51-D0D5-4C1A-B3E7-7A73F4374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28527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24" name="Rectangle 140">
            <a:extLst>
              <a:ext uri="{FF2B5EF4-FFF2-40B4-BE49-F238E27FC236}">
                <a16:creationId xmlns:a16="http://schemas.microsoft.com/office/drawing/2014/main" id="{C48C1181-B792-4D93-A94D-3FD0F071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5" y="28527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n</a:t>
            </a:r>
          </a:p>
        </p:txBody>
      </p:sp>
      <p:sp>
        <p:nvSpPr>
          <p:cNvPr id="16525" name="Rectangle 141">
            <a:extLst>
              <a:ext uri="{FF2B5EF4-FFF2-40B4-BE49-F238E27FC236}">
                <a16:creationId xmlns:a16="http://schemas.microsoft.com/office/drawing/2014/main" id="{AFE6DD6C-083E-47F2-8855-AD956CB5A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925" y="28527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26" name="Rectangle 142">
            <a:extLst>
              <a:ext uri="{FF2B5EF4-FFF2-40B4-BE49-F238E27FC236}">
                <a16:creationId xmlns:a16="http://schemas.microsoft.com/office/drawing/2014/main" id="{4F5685C1-AB7E-449A-970A-E4956FFD6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31575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6527" name="Rectangle 143">
            <a:extLst>
              <a:ext uri="{FF2B5EF4-FFF2-40B4-BE49-F238E27FC236}">
                <a16:creationId xmlns:a16="http://schemas.microsoft.com/office/drawing/2014/main" id="{C88E5CBA-2FA1-4578-B6D9-196220C6F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31575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28" name="Rectangle 144">
            <a:extLst>
              <a:ext uri="{FF2B5EF4-FFF2-40B4-BE49-F238E27FC236}">
                <a16:creationId xmlns:a16="http://schemas.microsoft.com/office/drawing/2014/main" id="{68758B1C-2A22-4E5E-A16E-38D062183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31575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29" name="Rectangle 145">
            <a:extLst>
              <a:ext uri="{FF2B5EF4-FFF2-40B4-BE49-F238E27FC236}">
                <a16:creationId xmlns:a16="http://schemas.microsoft.com/office/drawing/2014/main" id="{D8642929-BC6E-4E38-9843-A77AD8FA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3157538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30" name="Rectangle 146">
            <a:extLst>
              <a:ext uri="{FF2B5EF4-FFF2-40B4-BE49-F238E27FC236}">
                <a16:creationId xmlns:a16="http://schemas.microsoft.com/office/drawing/2014/main" id="{83B776AD-70D5-41E0-BA75-58802ED0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25" y="31575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31" name="Rectangle 147">
            <a:extLst>
              <a:ext uri="{FF2B5EF4-FFF2-40B4-BE49-F238E27FC236}">
                <a16:creationId xmlns:a16="http://schemas.microsoft.com/office/drawing/2014/main" id="{FEA68BDD-2D1F-4BDF-9834-A6BE61218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31575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32" name="Rectangle 148">
            <a:extLst>
              <a:ext uri="{FF2B5EF4-FFF2-40B4-BE49-F238E27FC236}">
                <a16:creationId xmlns:a16="http://schemas.microsoft.com/office/drawing/2014/main" id="{1DE93C9E-BA9F-46A5-82AD-FA45E5509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5" y="31575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y</a:t>
            </a:r>
          </a:p>
        </p:txBody>
      </p:sp>
      <p:sp>
        <p:nvSpPr>
          <p:cNvPr id="16533" name="Rectangle 149">
            <a:extLst>
              <a:ext uri="{FF2B5EF4-FFF2-40B4-BE49-F238E27FC236}">
                <a16:creationId xmlns:a16="http://schemas.microsoft.com/office/drawing/2014/main" id="{A73315CF-7243-455F-9034-195853C91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925" y="31575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35" name="Rectangle 151">
            <a:extLst>
              <a:ext uri="{FF2B5EF4-FFF2-40B4-BE49-F238E27FC236}">
                <a16:creationId xmlns:a16="http://schemas.microsoft.com/office/drawing/2014/main" id="{BFA1E2C6-FA65-468B-9FF8-DEE481B57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1622425"/>
            <a:ext cx="2438400" cy="228600"/>
          </a:xfrm>
          <a:prstGeom prst="rect">
            <a:avLst/>
          </a:prstGeom>
          <a:gradFill rotWithShape="0">
            <a:gsLst>
              <a:gs pos="0">
                <a:srgbClr val="00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es-ES" sz="1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Order Details</a:t>
            </a:r>
            <a:endParaRPr lang="en-US" altLang="es-ES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536" name="Rectangle 152">
            <a:extLst>
              <a:ext uri="{FF2B5EF4-FFF2-40B4-BE49-F238E27FC236}">
                <a16:creationId xmlns:a16="http://schemas.microsoft.com/office/drawing/2014/main" id="{8D444021-CC78-44B4-88BA-63BCA66D3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18510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16537" name="Rectangle 153">
            <a:extLst>
              <a:ext uri="{FF2B5EF4-FFF2-40B4-BE49-F238E27FC236}">
                <a16:creationId xmlns:a16="http://schemas.microsoft.com/office/drawing/2014/main" id="{8FA5EE65-AC20-47C3-B1E7-F903B3118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8" y="18510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38" name="Rectangle 154">
            <a:extLst>
              <a:ext uri="{FF2B5EF4-FFF2-40B4-BE49-F238E27FC236}">
                <a16:creationId xmlns:a16="http://schemas.microsoft.com/office/drawing/2014/main" id="{48CC11F0-5BF0-474B-A746-4B2D79D51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538" y="18510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39" name="Rectangle 155">
            <a:extLst>
              <a:ext uri="{FF2B5EF4-FFF2-40B4-BE49-F238E27FC236}">
                <a16:creationId xmlns:a16="http://schemas.microsoft.com/office/drawing/2014/main" id="{651B74F4-EACC-4038-B73D-A74CF5D9B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18510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40" name="Rectangle 156">
            <a:extLst>
              <a:ext uri="{FF2B5EF4-FFF2-40B4-BE49-F238E27FC236}">
                <a16:creationId xmlns:a16="http://schemas.microsoft.com/office/drawing/2014/main" id="{1782EC94-3916-4DEC-A853-00F4E3BD6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138" y="18510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41" name="Rectangle 157">
            <a:extLst>
              <a:ext uri="{FF2B5EF4-FFF2-40B4-BE49-F238E27FC236}">
                <a16:creationId xmlns:a16="http://schemas.microsoft.com/office/drawing/2014/main" id="{B9FCAB8A-044F-4243-8B77-605AF5E7A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38" y="18510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42" name="Rectangle 158">
            <a:extLst>
              <a:ext uri="{FF2B5EF4-FFF2-40B4-BE49-F238E27FC236}">
                <a16:creationId xmlns:a16="http://schemas.microsoft.com/office/drawing/2014/main" id="{58CF26B9-FC96-4EB0-AE7C-DF92C78AF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38" y="18510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43" name="Rectangle 159">
            <a:extLst>
              <a:ext uri="{FF2B5EF4-FFF2-40B4-BE49-F238E27FC236}">
                <a16:creationId xmlns:a16="http://schemas.microsoft.com/office/drawing/2014/main" id="{B1B8F0AF-096F-465A-A48A-BEEAB9CFA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538" y="18510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44" name="Rectangle 160">
            <a:extLst>
              <a:ext uri="{FF2B5EF4-FFF2-40B4-BE49-F238E27FC236}">
                <a16:creationId xmlns:a16="http://schemas.microsoft.com/office/drawing/2014/main" id="{75B13C21-EBD9-4540-B915-810F67CB0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1558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16545" name="Rectangle 161">
            <a:extLst>
              <a:ext uri="{FF2B5EF4-FFF2-40B4-BE49-F238E27FC236}">
                <a16:creationId xmlns:a16="http://schemas.microsoft.com/office/drawing/2014/main" id="{D056303D-C9E0-4702-A91B-7CA424960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8" y="21558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46" name="Rectangle 162">
            <a:extLst>
              <a:ext uri="{FF2B5EF4-FFF2-40B4-BE49-F238E27FC236}">
                <a16:creationId xmlns:a16="http://schemas.microsoft.com/office/drawing/2014/main" id="{B636DB14-AAF5-44E9-9A96-7850F316A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538" y="21558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47" name="Rectangle 163">
            <a:extLst>
              <a:ext uri="{FF2B5EF4-FFF2-40B4-BE49-F238E27FC236}">
                <a16:creationId xmlns:a16="http://schemas.microsoft.com/office/drawing/2014/main" id="{DF278187-E963-4963-A516-90AD0F18B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21558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48" name="Rectangle 164">
            <a:extLst>
              <a:ext uri="{FF2B5EF4-FFF2-40B4-BE49-F238E27FC236}">
                <a16:creationId xmlns:a16="http://schemas.microsoft.com/office/drawing/2014/main" id="{909AAA5B-72C4-4CAC-B6F9-7F23CAF29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138" y="21558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49" name="Rectangle 165">
            <a:extLst>
              <a:ext uri="{FF2B5EF4-FFF2-40B4-BE49-F238E27FC236}">
                <a16:creationId xmlns:a16="http://schemas.microsoft.com/office/drawing/2014/main" id="{4E6244F2-E015-4940-866F-CEDAA5970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38" y="21558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50" name="Rectangle 166">
            <a:extLst>
              <a:ext uri="{FF2B5EF4-FFF2-40B4-BE49-F238E27FC236}">
                <a16:creationId xmlns:a16="http://schemas.microsoft.com/office/drawing/2014/main" id="{0DCAD726-A84A-4A1D-9F82-5A9675776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38" y="21558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51" name="Rectangle 167">
            <a:extLst>
              <a:ext uri="{FF2B5EF4-FFF2-40B4-BE49-F238E27FC236}">
                <a16:creationId xmlns:a16="http://schemas.microsoft.com/office/drawing/2014/main" id="{666D4574-7079-4B54-B0CD-5840FE8DF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538" y="21558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52" name="Rectangle 168">
            <a:extLst>
              <a:ext uri="{FF2B5EF4-FFF2-40B4-BE49-F238E27FC236}">
                <a16:creationId xmlns:a16="http://schemas.microsoft.com/office/drawing/2014/main" id="{7AE8A164-EA4E-48AB-9DB3-089E2A144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4606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6553" name="Rectangle 169">
            <a:extLst>
              <a:ext uri="{FF2B5EF4-FFF2-40B4-BE49-F238E27FC236}">
                <a16:creationId xmlns:a16="http://schemas.microsoft.com/office/drawing/2014/main" id="{F2F1BFF1-5420-4796-AC4D-13DA57E69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8" y="24606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54" name="Rectangle 170">
            <a:extLst>
              <a:ext uri="{FF2B5EF4-FFF2-40B4-BE49-F238E27FC236}">
                <a16:creationId xmlns:a16="http://schemas.microsoft.com/office/drawing/2014/main" id="{B465784A-CA37-4E73-B2F6-7E518F5C4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538" y="24606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55" name="Rectangle 171">
            <a:extLst>
              <a:ext uri="{FF2B5EF4-FFF2-40B4-BE49-F238E27FC236}">
                <a16:creationId xmlns:a16="http://schemas.microsoft.com/office/drawing/2014/main" id="{B357EBA0-650C-4D67-BB63-91340D6E0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24606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56" name="Rectangle 172">
            <a:extLst>
              <a:ext uri="{FF2B5EF4-FFF2-40B4-BE49-F238E27FC236}">
                <a16:creationId xmlns:a16="http://schemas.microsoft.com/office/drawing/2014/main" id="{401455CF-9E4D-495E-BF90-094B3C8A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138" y="24606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57" name="Rectangle 173">
            <a:extLst>
              <a:ext uri="{FF2B5EF4-FFF2-40B4-BE49-F238E27FC236}">
                <a16:creationId xmlns:a16="http://schemas.microsoft.com/office/drawing/2014/main" id="{AE7EA9E8-B511-4E3A-B7EA-788F38F2C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38" y="24606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58" name="Rectangle 174">
            <a:extLst>
              <a:ext uri="{FF2B5EF4-FFF2-40B4-BE49-F238E27FC236}">
                <a16:creationId xmlns:a16="http://schemas.microsoft.com/office/drawing/2014/main" id="{A5AC84D0-BD13-41A5-9C1F-7F0EEB9B6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38" y="24606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59" name="Rectangle 175">
            <a:extLst>
              <a:ext uri="{FF2B5EF4-FFF2-40B4-BE49-F238E27FC236}">
                <a16:creationId xmlns:a16="http://schemas.microsoft.com/office/drawing/2014/main" id="{7305CEC4-F718-4225-9188-003813FFC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538" y="24606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60" name="Rectangle 176">
            <a:extLst>
              <a:ext uri="{FF2B5EF4-FFF2-40B4-BE49-F238E27FC236}">
                <a16:creationId xmlns:a16="http://schemas.microsoft.com/office/drawing/2014/main" id="{CB17EDE2-61B4-43D4-9A13-E202C0A9A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7654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16561" name="Rectangle 177">
            <a:extLst>
              <a:ext uri="{FF2B5EF4-FFF2-40B4-BE49-F238E27FC236}">
                <a16:creationId xmlns:a16="http://schemas.microsoft.com/office/drawing/2014/main" id="{718F4743-53BE-4A03-A571-FE452BF53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8" y="27654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62" name="Rectangle 178">
            <a:extLst>
              <a:ext uri="{FF2B5EF4-FFF2-40B4-BE49-F238E27FC236}">
                <a16:creationId xmlns:a16="http://schemas.microsoft.com/office/drawing/2014/main" id="{38A54BD4-35A9-45D7-8B10-3DDB358F0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538" y="27654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63" name="Rectangle 179">
            <a:extLst>
              <a:ext uri="{FF2B5EF4-FFF2-40B4-BE49-F238E27FC236}">
                <a16:creationId xmlns:a16="http://schemas.microsoft.com/office/drawing/2014/main" id="{5C8867C5-59D3-47C7-A352-6BFF94244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27654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64" name="Rectangle 180">
            <a:extLst>
              <a:ext uri="{FF2B5EF4-FFF2-40B4-BE49-F238E27FC236}">
                <a16:creationId xmlns:a16="http://schemas.microsoft.com/office/drawing/2014/main" id="{0EB6F874-57D5-43D3-8D75-7982A7B5B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138" y="27654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65" name="Rectangle 181">
            <a:extLst>
              <a:ext uri="{FF2B5EF4-FFF2-40B4-BE49-F238E27FC236}">
                <a16:creationId xmlns:a16="http://schemas.microsoft.com/office/drawing/2014/main" id="{108E7AD3-59C4-4DAE-8D7D-CBC72C603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38" y="27654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66" name="Rectangle 182">
            <a:extLst>
              <a:ext uri="{FF2B5EF4-FFF2-40B4-BE49-F238E27FC236}">
                <a16:creationId xmlns:a16="http://schemas.microsoft.com/office/drawing/2014/main" id="{BAF2FBBB-737F-4A76-A6F7-79D69E384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38" y="27654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67" name="Rectangle 183">
            <a:extLst>
              <a:ext uri="{FF2B5EF4-FFF2-40B4-BE49-F238E27FC236}">
                <a16:creationId xmlns:a16="http://schemas.microsoft.com/office/drawing/2014/main" id="{E2389E34-2A21-4713-BF48-CB4B06AAE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538" y="27654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68" name="Rectangle 184">
            <a:extLst>
              <a:ext uri="{FF2B5EF4-FFF2-40B4-BE49-F238E27FC236}">
                <a16:creationId xmlns:a16="http://schemas.microsoft.com/office/drawing/2014/main" id="{CD0F383F-4351-4EFF-BB77-DE5CADD08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30702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6569" name="Rectangle 185">
            <a:extLst>
              <a:ext uri="{FF2B5EF4-FFF2-40B4-BE49-F238E27FC236}">
                <a16:creationId xmlns:a16="http://schemas.microsoft.com/office/drawing/2014/main" id="{0EF9A4FC-82FB-49F6-91EC-4AC6BA01A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8" y="30702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70" name="Rectangle 186">
            <a:extLst>
              <a:ext uri="{FF2B5EF4-FFF2-40B4-BE49-F238E27FC236}">
                <a16:creationId xmlns:a16="http://schemas.microsoft.com/office/drawing/2014/main" id="{C9BD17BC-FA90-4AD6-B50D-CA3924C5B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538" y="30702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71" name="Rectangle 187">
            <a:extLst>
              <a:ext uri="{FF2B5EF4-FFF2-40B4-BE49-F238E27FC236}">
                <a16:creationId xmlns:a16="http://schemas.microsoft.com/office/drawing/2014/main" id="{37F95C7F-0374-43E2-9561-32BB62618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30702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72" name="Rectangle 188">
            <a:extLst>
              <a:ext uri="{FF2B5EF4-FFF2-40B4-BE49-F238E27FC236}">
                <a16:creationId xmlns:a16="http://schemas.microsoft.com/office/drawing/2014/main" id="{8C70B2C5-080D-441A-A3BB-5C599E915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138" y="30702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73" name="Rectangle 189">
            <a:extLst>
              <a:ext uri="{FF2B5EF4-FFF2-40B4-BE49-F238E27FC236}">
                <a16:creationId xmlns:a16="http://schemas.microsoft.com/office/drawing/2014/main" id="{436FA9C8-4A49-46DF-8675-D0C8C5DA1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38" y="30702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74" name="Rectangle 190">
            <a:extLst>
              <a:ext uri="{FF2B5EF4-FFF2-40B4-BE49-F238E27FC236}">
                <a16:creationId xmlns:a16="http://schemas.microsoft.com/office/drawing/2014/main" id="{01EF8C44-D422-489C-8971-76DBC3F88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38" y="30702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75" name="Rectangle 191">
            <a:extLst>
              <a:ext uri="{FF2B5EF4-FFF2-40B4-BE49-F238E27FC236}">
                <a16:creationId xmlns:a16="http://schemas.microsoft.com/office/drawing/2014/main" id="{6D5C4E98-265B-4D03-9A9E-A0642B3E0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538" y="30702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76" name="Rectangle 192">
            <a:extLst>
              <a:ext uri="{FF2B5EF4-FFF2-40B4-BE49-F238E27FC236}">
                <a16:creationId xmlns:a16="http://schemas.microsoft.com/office/drawing/2014/main" id="{227EADF7-C6C8-4B0E-9274-023F7A318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33750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6577" name="Rectangle 193">
            <a:extLst>
              <a:ext uri="{FF2B5EF4-FFF2-40B4-BE49-F238E27FC236}">
                <a16:creationId xmlns:a16="http://schemas.microsoft.com/office/drawing/2014/main" id="{47074106-8A02-423B-8698-5F92FB5AA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8" y="33750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78" name="Rectangle 194">
            <a:extLst>
              <a:ext uri="{FF2B5EF4-FFF2-40B4-BE49-F238E27FC236}">
                <a16:creationId xmlns:a16="http://schemas.microsoft.com/office/drawing/2014/main" id="{6B998572-009E-430D-8E8C-6AA4FFB7D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538" y="33750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79" name="Rectangle 195">
            <a:extLst>
              <a:ext uri="{FF2B5EF4-FFF2-40B4-BE49-F238E27FC236}">
                <a16:creationId xmlns:a16="http://schemas.microsoft.com/office/drawing/2014/main" id="{F96395DB-DF3D-4425-8DF4-3E4C57872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33750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80" name="Rectangle 196">
            <a:extLst>
              <a:ext uri="{FF2B5EF4-FFF2-40B4-BE49-F238E27FC236}">
                <a16:creationId xmlns:a16="http://schemas.microsoft.com/office/drawing/2014/main" id="{6420C2C1-1A4B-4521-87D2-939FFA078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138" y="33750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81" name="Rectangle 197">
            <a:extLst>
              <a:ext uri="{FF2B5EF4-FFF2-40B4-BE49-F238E27FC236}">
                <a16:creationId xmlns:a16="http://schemas.microsoft.com/office/drawing/2014/main" id="{00F4AB0E-E9D3-40F5-86DD-7634E1E6B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38" y="33750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82" name="Rectangle 198">
            <a:extLst>
              <a:ext uri="{FF2B5EF4-FFF2-40B4-BE49-F238E27FC236}">
                <a16:creationId xmlns:a16="http://schemas.microsoft.com/office/drawing/2014/main" id="{DF9D7BB4-BD5C-451F-9E40-CE1E17756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38" y="33750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83" name="Rectangle 199">
            <a:extLst>
              <a:ext uri="{FF2B5EF4-FFF2-40B4-BE49-F238E27FC236}">
                <a16:creationId xmlns:a16="http://schemas.microsoft.com/office/drawing/2014/main" id="{1B8B0442-A1E5-4396-B34F-88077C1D4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538" y="33750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84" name="Freeform 200">
            <a:extLst>
              <a:ext uri="{FF2B5EF4-FFF2-40B4-BE49-F238E27FC236}">
                <a16:creationId xmlns:a16="http://schemas.microsoft.com/office/drawing/2014/main" id="{BE21F9B6-C575-41EC-B33D-BD8E31C46AD9}"/>
              </a:ext>
            </a:extLst>
          </p:cNvPr>
          <p:cNvSpPr>
            <a:spLocks/>
          </p:cNvSpPr>
          <p:nvPr/>
        </p:nvSpPr>
        <p:spPr bwMode="auto">
          <a:xfrm>
            <a:off x="838200" y="3810000"/>
            <a:ext cx="1158875" cy="725488"/>
          </a:xfrm>
          <a:custGeom>
            <a:avLst/>
            <a:gdLst>
              <a:gd name="T0" fmla="*/ 729 w 730"/>
              <a:gd name="T1" fmla="*/ 277 h 457"/>
              <a:gd name="T2" fmla="*/ 453 w 730"/>
              <a:gd name="T3" fmla="*/ 456 h 457"/>
              <a:gd name="T4" fmla="*/ 454 w 730"/>
              <a:gd name="T5" fmla="*/ 370 h 457"/>
              <a:gd name="T6" fmla="*/ 443 w 730"/>
              <a:gd name="T7" fmla="*/ 370 h 457"/>
              <a:gd name="T8" fmla="*/ 431 w 730"/>
              <a:gd name="T9" fmla="*/ 370 h 457"/>
              <a:gd name="T10" fmla="*/ 420 w 730"/>
              <a:gd name="T11" fmla="*/ 370 h 457"/>
              <a:gd name="T12" fmla="*/ 408 w 730"/>
              <a:gd name="T13" fmla="*/ 370 h 457"/>
              <a:gd name="T14" fmla="*/ 395 w 730"/>
              <a:gd name="T15" fmla="*/ 370 h 457"/>
              <a:gd name="T16" fmla="*/ 384 w 730"/>
              <a:gd name="T17" fmla="*/ 370 h 457"/>
              <a:gd name="T18" fmla="*/ 370 w 730"/>
              <a:gd name="T19" fmla="*/ 370 h 457"/>
              <a:gd name="T20" fmla="*/ 358 w 730"/>
              <a:gd name="T21" fmla="*/ 370 h 457"/>
              <a:gd name="T22" fmla="*/ 345 w 730"/>
              <a:gd name="T23" fmla="*/ 370 h 457"/>
              <a:gd name="T24" fmla="*/ 333 w 730"/>
              <a:gd name="T25" fmla="*/ 370 h 457"/>
              <a:gd name="T26" fmla="*/ 320 w 730"/>
              <a:gd name="T27" fmla="*/ 370 h 457"/>
              <a:gd name="T28" fmla="*/ 308 w 730"/>
              <a:gd name="T29" fmla="*/ 370 h 457"/>
              <a:gd name="T30" fmla="*/ 295 w 730"/>
              <a:gd name="T31" fmla="*/ 369 h 457"/>
              <a:gd name="T32" fmla="*/ 283 w 730"/>
              <a:gd name="T33" fmla="*/ 369 h 457"/>
              <a:gd name="T34" fmla="*/ 259 w 730"/>
              <a:gd name="T35" fmla="*/ 366 h 457"/>
              <a:gd name="T36" fmla="*/ 218 w 730"/>
              <a:gd name="T37" fmla="*/ 360 h 457"/>
              <a:gd name="T38" fmla="*/ 180 w 730"/>
              <a:gd name="T39" fmla="*/ 350 h 457"/>
              <a:gd name="T40" fmla="*/ 145 w 730"/>
              <a:gd name="T41" fmla="*/ 336 h 457"/>
              <a:gd name="T42" fmla="*/ 114 w 730"/>
              <a:gd name="T43" fmla="*/ 319 h 457"/>
              <a:gd name="T44" fmla="*/ 86 w 730"/>
              <a:gd name="T45" fmla="*/ 299 h 457"/>
              <a:gd name="T46" fmla="*/ 61 w 730"/>
              <a:gd name="T47" fmla="*/ 277 h 457"/>
              <a:gd name="T48" fmla="*/ 41 w 730"/>
              <a:gd name="T49" fmla="*/ 252 h 457"/>
              <a:gd name="T50" fmla="*/ 24 w 730"/>
              <a:gd name="T51" fmla="*/ 227 h 457"/>
              <a:gd name="T52" fmla="*/ 11 w 730"/>
              <a:gd name="T53" fmla="*/ 200 h 457"/>
              <a:gd name="T54" fmla="*/ 4 w 730"/>
              <a:gd name="T55" fmla="*/ 171 h 457"/>
              <a:gd name="T56" fmla="*/ 0 w 730"/>
              <a:gd name="T57" fmla="*/ 142 h 457"/>
              <a:gd name="T58" fmla="*/ 1 w 730"/>
              <a:gd name="T59" fmla="*/ 114 h 457"/>
              <a:gd name="T60" fmla="*/ 8 w 730"/>
              <a:gd name="T61" fmla="*/ 84 h 457"/>
              <a:gd name="T62" fmla="*/ 19 w 730"/>
              <a:gd name="T63" fmla="*/ 55 h 457"/>
              <a:gd name="T64" fmla="*/ 56 w 730"/>
              <a:gd name="T65" fmla="*/ 0 h 457"/>
              <a:gd name="T66" fmla="*/ 45 w 730"/>
              <a:gd name="T67" fmla="*/ 12 h 457"/>
              <a:gd name="T68" fmla="*/ 30 w 730"/>
              <a:gd name="T69" fmla="*/ 36 h 457"/>
              <a:gd name="T70" fmla="*/ 23 w 730"/>
              <a:gd name="T71" fmla="*/ 60 h 457"/>
              <a:gd name="T72" fmla="*/ 25 w 730"/>
              <a:gd name="T73" fmla="*/ 81 h 457"/>
              <a:gd name="T74" fmla="*/ 30 w 730"/>
              <a:gd name="T75" fmla="*/ 91 h 457"/>
              <a:gd name="T76" fmla="*/ 43 w 730"/>
              <a:gd name="T77" fmla="*/ 110 h 457"/>
              <a:gd name="T78" fmla="*/ 63 w 730"/>
              <a:gd name="T79" fmla="*/ 127 h 457"/>
              <a:gd name="T80" fmla="*/ 88 w 730"/>
              <a:gd name="T81" fmla="*/ 144 h 457"/>
              <a:gd name="T82" fmla="*/ 119 w 730"/>
              <a:gd name="T83" fmla="*/ 156 h 457"/>
              <a:gd name="T84" fmla="*/ 136 w 730"/>
              <a:gd name="T85" fmla="*/ 162 h 457"/>
              <a:gd name="T86" fmla="*/ 174 w 730"/>
              <a:gd name="T87" fmla="*/ 174 h 457"/>
              <a:gd name="T88" fmla="*/ 213 w 730"/>
              <a:gd name="T89" fmla="*/ 181 h 457"/>
              <a:gd name="T90" fmla="*/ 255 w 730"/>
              <a:gd name="T91" fmla="*/ 187 h 457"/>
              <a:gd name="T92" fmla="*/ 278 w 730"/>
              <a:gd name="T93" fmla="*/ 190 h 457"/>
              <a:gd name="T94" fmla="*/ 323 w 730"/>
              <a:gd name="T95" fmla="*/ 192 h 457"/>
              <a:gd name="T96" fmla="*/ 366 w 730"/>
              <a:gd name="T97" fmla="*/ 192 h 457"/>
              <a:gd name="T98" fmla="*/ 410 w 730"/>
              <a:gd name="T99" fmla="*/ 190 h 457"/>
              <a:gd name="T100" fmla="*/ 454 w 730"/>
              <a:gd name="T101" fmla="*/ 184 h 457"/>
              <a:gd name="T102" fmla="*/ 453 w 730"/>
              <a:gd name="T103" fmla="*/ 95 h 457"/>
              <a:gd name="T104" fmla="*/ 729 w 730"/>
              <a:gd name="T105" fmla="*/ 277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0">
            <a:gsLst>
              <a:gs pos="0">
                <a:schemeClr val="accent2">
                  <a:gamma/>
                  <a:tint val="3019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16585" name="Text Box 201">
            <a:extLst>
              <a:ext uri="{FF2B5EF4-FFF2-40B4-BE49-F238E27FC236}">
                <a16:creationId xmlns:a16="http://schemas.microsoft.com/office/drawing/2014/main" id="{3582C34B-5DF3-40DA-BD60-34F9F8E4D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562600"/>
            <a:ext cx="44958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/>
          <a:lstStyle>
            <a:lvl1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96000"/>
              </a:lnSpc>
            </a:pPr>
            <a:r>
              <a:rPr lang="es-ES" altLang="es-ES" sz="1600" noProof="1">
                <a:latin typeface="Lucida Sans Typewriter" panose="020B0509030504030204" pitchFamily="49" charset="0"/>
              </a:rPr>
              <a:t>SELECT *</a:t>
            </a:r>
          </a:p>
          <a:p>
            <a:pPr eaLnBrk="0" hangingPunct="0">
              <a:lnSpc>
                <a:spcPct val="96000"/>
              </a:lnSpc>
            </a:pPr>
            <a:r>
              <a:rPr lang="es-ES" altLang="es-ES" sz="1600" noProof="1">
                <a:latin typeface="Lucida Sans Typewriter" panose="020B0509030504030204" pitchFamily="49" charset="0"/>
              </a:rPr>
              <a:t>FROM dbo.TopSales</a:t>
            </a:r>
            <a:r>
              <a:rPr lang="es-ES" altLang="es-ES" sz="1600">
                <a:latin typeface="Lucida Sans Typewriter" panose="020B0509030504030204" pitchFamily="49" charset="0"/>
              </a:rPr>
              <a:t>View</a:t>
            </a:r>
            <a:endParaRPr lang="es-ES" altLang="es-ES" sz="1600" noProof="1">
              <a:latin typeface="Lucida Sans Typewriter" panose="020B0509030504030204" pitchFamily="49" charset="0"/>
            </a:endParaRPr>
          </a:p>
          <a:p>
            <a:pPr eaLnBrk="0" hangingPunct="0">
              <a:lnSpc>
                <a:spcPct val="96000"/>
              </a:lnSpc>
            </a:pPr>
            <a:r>
              <a:rPr lang="es-ES" altLang="es-ES" sz="1600" noProof="1">
                <a:latin typeface="Lucida Sans Typewriter" panose="020B0509030504030204" pitchFamily="49" charset="0"/>
              </a:rPr>
              <a:t>WHERE CompanyName = 'Ernst Handel'</a:t>
            </a:r>
          </a:p>
        </p:txBody>
      </p:sp>
      <p:grpSp>
        <p:nvGrpSpPr>
          <p:cNvPr id="16597" name="Group 209">
            <a:extLst>
              <a:ext uri="{FF2B5EF4-FFF2-40B4-BE49-F238E27FC236}">
                <a16:creationId xmlns:a16="http://schemas.microsoft.com/office/drawing/2014/main" id="{15FD4D66-AFCF-4560-9F2C-939EFB44F34C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3733800"/>
            <a:ext cx="1828800" cy="1223963"/>
            <a:chOff x="3696" y="2352"/>
            <a:chExt cx="1152" cy="771"/>
          </a:xfrm>
        </p:grpSpPr>
        <p:sp>
          <p:nvSpPr>
            <p:cNvPr id="16471" name="Rectangle 87">
              <a:extLst>
                <a:ext uri="{FF2B5EF4-FFF2-40B4-BE49-F238E27FC236}">
                  <a16:creationId xmlns:a16="http://schemas.microsoft.com/office/drawing/2014/main" id="{B1119C9C-3747-455B-980B-0F567DDECC46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696" y="2352"/>
              <a:ext cx="1152" cy="203"/>
            </a:xfrm>
            <a:prstGeom prst="rect">
              <a:avLst/>
            </a:prstGeom>
            <a:gradFill rotWithShape="0">
              <a:gsLst>
                <a:gs pos="0">
                  <a:srgbClr val="0099FF"/>
                </a:gs>
                <a:gs pos="100000">
                  <a:srgbClr val="33339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eaLnBrk="0" hangingPunct="0"/>
              <a:r>
                <a:rPr lang="en-US" altLang="es-ES" sz="16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Times New Roman" panose="02020603050405020304" pitchFamily="18" charset="0"/>
                </a:rPr>
                <a:t>TopSalesView</a:t>
              </a:r>
            </a:p>
          </p:txBody>
        </p:sp>
        <p:sp>
          <p:nvSpPr>
            <p:cNvPr id="16472" name="Rectangle 88">
              <a:extLst>
                <a:ext uri="{FF2B5EF4-FFF2-40B4-BE49-F238E27FC236}">
                  <a16:creationId xmlns:a16="http://schemas.microsoft.com/office/drawing/2014/main" id="{34862842-410D-4C0A-B915-EFDF7B7283E0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696" y="2544"/>
              <a:ext cx="229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/>
              <a:endParaRPr lang="en-GB" altLang="es-ES" sz="1600">
                <a:latin typeface="Arial Narrow" panose="020B0606020202030204" pitchFamily="34" charset="0"/>
              </a:endParaRPr>
            </a:p>
          </p:txBody>
        </p:sp>
        <p:sp>
          <p:nvSpPr>
            <p:cNvPr id="16473" name="Rectangle 89">
              <a:extLst>
                <a:ext uri="{FF2B5EF4-FFF2-40B4-BE49-F238E27FC236}">
                  <a16:creationId xmlns:a16="http://schemas.microsoft.com/office/drawing/2014/main" id="{452B3AA6-EDA2-4566-965F-A4CC8E1AB95F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925" y="2544"/>
              <a:ext cx="229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/>
              <a:r>
                <a:rPr lang="en-US" altLang="es-ES" sz="1600">
                  <a:latin typeface="Arial Narrow" panose="020B0606020202030204" pitchFamily="34" charset="0"/>
                </a:rPr>
                <a:t>~</a:t>
              </a:r>
            </a:p>
          </p:txBody>
        </p:sp>
        <p:sp>
          <p:nvSpPr>
            <p:cNvPr id="16474" name="Rectangle 90">
              <a:extLst>
                <a:ext uri="{FF2B5EF4-FFF2-40B4-BE49-F238E27FC236}">
                  <a16:creationId xmlns:a16="http://schemas.microsoft.com/office/drawing/2014/main" id="{0E2842BC-EDE5-43FE-BB9C-4A32DC969A4E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154" y="2544"/>
              <a:ext cx="23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/>
              <a:r>
                <a:rPr lang="en-US" altLang="es-ES" sz="1600">
                  <a:latin typeface="Arial Narrow" panose="020B0606020202030204" pitchFamily="34" charset="0"/>
                </a:rPr>
                <a:t>~</a:t>
              </a:r>
            </a:p>
          </p:txBody>
        </p:sp>
        <p:sp>
          <p:nvSpPr>
            <p:cNvPr id="16475" name="Rectangle 91">
              <a:extLst>
                <a:ext uri="{FF2B5EF4-FFF2-40B4-BE49-F238E27FC236}">
                  <a16:creationId xmlns:a16="http://schemas.microsoft.com/office/drawing/2014/main" id="{7B22E36D-7310-4B86-89BC-3CEFD1AD9B19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384" y="2544"/>
              <a:ext cx="229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/>
              <a:r>
                <a:rPr lang="en-US" altLang="es-ES" sz="1600">
                  <a:latin typeface="Arial Narrow" panose="020B0606020202030204" pitchFamily="34" charset="0"/>
                </a:rPr>
                <a:t>~</a:t>
              </a:r>
            </a:p>
          </p:txBody>
        </p:sp>
        <p:sp>
          <p:nvSpPr>
            <p:cNvPr id="16476" name="Rectangle 92">
              <a:extLst>
                <a:ext uri="{FF2B5EF4-FFF2-40B4-BE49-F238E27FC236}">
                  <a16:creationId xmlns:a16="http://schemas.microsoft.com/office/drawing/2014/main" id="{013FC49E-16B9-436D-A845-B143DA03A9DB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696" y="2736"/>
              <a:ext cx="229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/>
              <a:endParaRPr lang="en-GB" altLang="es-ES" sz="1600">
                <a:latin typeface="Arial Narrow" panose="020B0606020202030204" pitchFamily="34" charset="0"/>
              </a:endParaRPr>
            </a:p>
          </p:txBody>
        </p:sp>
        <p:sp>
          <p:nvSpPr>
            <p:cNvPr id="16477" name="Rectangle 93">
              <a:extLst>
                <a:ext uri="{FF2B5EF4-FFF2-40B4-BE49-F238E27FC236}">
                  <a16:creationId xmlns:a16="http://schemas.microsoft.com/office/drawing/2014/main" id="{F3844257-E507-44FB-8CC6-3E36033655DC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925" y="2736"/>
              <a:ext cx="229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/>
              <a:r>
                <a:rPr lang="en-US" altLang="es-ES" sz="1600">
                  <a:latin typeface="Arial Narrow" panose="020B0606020202030204" pitchFamily="34" charset="0"/>
                </a:rPr>
                <a:t>~</a:t>
              </a:r>
            </a:p>
          </p:txBody>
        </p:sp>
        <p:sp>
          <p:nvSpPr>
            <p:cNvPr id="16478" name="Rectangle 94">
              <a:extLst>
                <a:ext uri="{FF2B5EF4-FFF2-40B4-BE49-F238E27FC236}">
                  <a16:creationId xmlns:a16="http://schemas.microsoft.com/office/drawing/2014/main" id="{63F4A879-9DB6-4F51-B3D1-F80DCBD316CD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154" y="2736"/>
              <a:ext cx="23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/>
              <a:r>
                <a:rPr lang="en-US" altLang="es-ES" sz="1600">
                  <a:latin typeface="Arial Narrow" panose="020B0606020202030204" pitchFamily="34" charset="0"/>
                </a:rPr>
                <a:t>~</a:t>
              </a:r>
            </a:p>
          </p:txBody>
        </p:sp>
        <p:sp>
          <p:nvSpPr>
            <p:cNvPr id="16479" name="Rectangle 95">
              <a:extLst>
                <a:ext uri="{FF2B5EF4-FFF2-40B4-BE49-F238E27FC236}">
                  <a16:creationId xmlns:a16="http://schemas.microsoft.com/office/drawing/2014/main" id="{B9B449E1-7818-4117-8F15-94ADCDFD2AD9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384" y="2736"/>
              <a:ext cx="229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/>
              <a:r>
                <a:rPr lang="en-US" altLang="es-ES" sz="1600">
                  <a:latin typeface="Arial Narrow" panose="020B0606020202030204" pitchFamily="34" charset="0"/>
                </a:rPr>
                <a:t>~</a:t>
              </a:r>
            </a:p>
          </p:txBody>
        </p:sp>
        <p:sp>
          <p:nvSpPr>
            <p:cNvPr id="16480" name="Rectangle 96">
              <a:extLst>
                <a:ext uri="{FF2B5EF4-FFF2-40B4-BE49-F238E27FC236}">
                  <a16:creationId xmlns:a16="http://schemas.microsoft.com/office/drawing/2014/main" id="{4ECD6324-4142-45C5-AAB4-ECE5B4E75A95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696" y="2928"/>
              <a:ext cx="229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/>
              <a:endParaRPr lang="en-GB" altLang="es-ES" sz="1600">
                <a:latin typeface="Arial Narrow" panose="020B0606020202030204" pitchFamily="34" charset="0"/>
              </a:endParaRPr>
            </a:p>
          </p:txBody>
        </p:sp>
        <p:sp>
          <p:nvSpPr>
            <p:cNvPr id="16481" name="Rectangle 97">
              <a:extLst>
                <a:ext uri="{FF2B5EF4-FFF2-40B4-BE49-F238E27FC236}">
                  <a16:creationId xmlns:a16="http://schemas.microsoft.com/office/drawing/2014/main" id="{10AAD394-8EE4-4ED5-A7B6-7930E245B09E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925" y="2928"/>
              <a:ext cx="229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/>
              <a:r>
                <a:rPr lang="en-US" altLang="es-ES" sz="1600">
                  <a:latin typeface="Arial Narrow" panose="020B0606020202030204" pitchFamily="34" charset="0"/>
                </a:rPr>
                <a:t>~</a:t>
              </a:r>
            </a:p>
          </p:txBody>
        </p:sp>
        <p:sp>
          <p:nvSpPr>
            <p:cNvPr id="16482" name="Rectangle 98">
              <a:extLst>
                <a:ext uri="{FF2B5EF4-FFF2-40B4-BE49-F238E27FC236}">
                  <a16:creationId xmlns:a16="http://schemas.microsoft.com/office/drawing/2014/main" id="{C4CF0403-3362-4FFE-A319-5A5C17942B7A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154" y="2928"/>
              <a:ext cx="23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/>
              <a:r>
                <a:rPr lang="en-US" altLang="es-ES" sz="1600">
                  <a:latin typeface="Arial Narrow" panose="020B0606020202030204" pitchFamily="34" charset="0"/>
                </a:rPr>
                <a:t>~</a:t>
              </a:r>
            </a:p>
          </p:txBody>
        </p:sp>
        <p:sp>
          <p:nvSpPr>
            <p:cNvPr id="16483" name="Rectangle 99">
              <a:extLst>
                <a:ext uri="{FF2B5EF4-FFF2-40B4-BE49-F238E27FC236}">
                  <a16:creationId xmlns:a16="http://schemas.microsoft.com/office/drawing/2014/main" id="{09B970C4-9367-4B60-AAFF-BB3C4C963428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384" y="2928"/>
              <a:ext cx="229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/>
              <a:r>
                <a:rPr lang="en-US" altLang="es-ES" sz="1600">
                  <a:latin typeface="Arial Narrow" panose="020B0606020202030204" pitchFamily="34" charset="0"/>
                </a:rPr>
                <a:t>~</a:t>
              </a:r>
            </a:p>
          </p:txBody>
        </p:sp>
        <p:sp>
          <p:nvSpPr>
            <p:cNvPr id="16586" name="Rectangle 202">
              <a:extLst>
                <a:ext uri="{FF2B5EF4-FFF2-40B4-BE49-F238E27FC236}">
                  <a16:creationId xmlns:a16="http://schemas.microsoft.com/office/drawing/2014/main" id="{4E7AB18D-202F-46A4-B33A-5CA3D7C8D135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609" y="2544"/>
              <a:ext cx="239" cy="1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/>
              <a:endParaRPr lang="en-GB" altLang="es-ES" sz="1600">
                <a:latin typeface="Arial Narrow" panose="020B0606020202030204" pitchFamily="34" charset="0"/>
              </a:endParaRPr>
            </a:p>
          </p:txBody>
        </p:sp>
        <p:sp>
          <p:nvSpPr>
            <p:cNvPr id="16587" name="Rectangle 203">
              <a:extLst>
                <a:ext uri="{FF2B5EF4-FFF2-40B4-BE49-F238E27FC236}">
                  <a16:creationId xmlns:a16="http://schemas.microsoft.com/office/drawing/2014/main" id="{6F63D37C-A57D-4A30-BDF2-E16767A23138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609" y="2736"/>
              <a:ext cx="239" cy="1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/>
              <a:endParaRPr lang="en-GB" altLang="es-ES" sz="1600">
                <a:latin typeface="Arial Narrow" panose="020B0606020202030204" pitchFamily="34" charset="0"/>
              </a:endParaRPr>
            </a:p>
          </p:txBody>
        </p:sp>
        <p:sp>
          <p:nvSpPr>
            <p:cNvPr id="16588" name="Rectangle 204">
              <a:extLst>
                <a:ext uri="{FF2B5EF4-FFF2-40B4-BE49-F238E27FC236}">
                  <a16:creationId xmlns:a16="http://schemas.microsoft.com/office/drawing/2014/main" id="{8462048D-EDE4-4F76-9AB3-5F2A1EADE8F3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609" y="2928"/>
              <a:ext cx="239" cy="1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/>
              <a:endParaRPr lang="en-GB" altLang="es-ES" sz="1600">
                <a:latin typeface="Arial Narrow" panose="020B060602020203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1A19C7A-FD43-4CFE-8349-1C55335490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Uso de vistas indizadas</a:t>
            </a:r>
            <a:endParaRPr lang="en-US" altLang="es-E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2B0981F-81CF-4662-9485-3156197543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0925" y="1219200"/>
            <a:ext cx="7194550" cy="49228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s-ES">
                <a:solidFill>
                  <a:srgbClr val="000000"/>
                </a:solidFill>
              </a:rPr>
              <a:t>Las vistas indizadas almacenan el conjunto de resultados en la base de datos</a:t>
            </a:r>
            <a:endParaRPr lang="en-US" altLang="es-ES"/>
          </a:p>
          <a:p>
            <a:pPr>
              <a:lnSpc>
                <a:spcPct val="80000"/>
              </a:lnSpc>
            </a:pPr>
            <a:r>
              <a:rPr lang="en-US" altLang="es-ES">
                <a:solidFill>
                  <a:srgbClr val="000000"/>
                </a:solidFill>
              </a:rPr>
              <a:t>Creación de una vista indizada</a:t>
            </a:r>
            <a:endParaRPr lang="en-US" altLang="es-ES"/>
          </a:p>
          <a:p>
            <a:pPr>
              <a:lnSpc>
                <a:spcPct val="80000"/>
              </a:lnSpc>
            </a:pPr>
            <a:r>
              <a:rPr lang="en-US" altLang="es-ES">
                <a:solidFill>
                  <a:srgbClr val="000000"/>
                </a:solidFill>
              </a:rPr>
              <a:t>Recomendaciones para la creación de vistas indizadas</a:t>
            </a:r>
            <a:endParaRPr lang="en-US" altLang="es-ES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s-ES">
                <a:solidFill>
                  <a:srgbClr val="000000"/>
                </a:solidFill>
              </a:rPr>
              <a:t>Utilizar si:</a:t>
            </a:r>
            <a:endParaRPr lang="en-US" altLang="es-ES"/>
          </a:p>
          <a:p>
            <a:pPr lvl="1">
              <a:lnSpc>
                <a:spcPct val="80000"/>
              </a:lnSpc>
            </a:pPr>
            <a:r>
              <a:rPr lang="en-US" altLang="es-ES">
                <a:solidFill>
                  <a:srgbClr val="000000"/>
                </a:solidFill>
              </a:rPr>
              <a:t>El rendimiento mejora el costo del incremento en el mantenimiento</a:t>
            </a:r>
            <a:endParaRPr lang="en-US" altLang="es-ES"/>
          </a:p>
          <a:p>
            <a:pPr lvl="1">
              <a:lnSpc>
                <a:spcPct val="80000"/>
              </a:lnSpc>
            </a:pPr>
            <a:r>
              <a:rPr lang="en-US" altLang="es-ES">
                <a:solidFill>
                  <a:srgbClr val="000000"/>
                </a:solidFill>
              </a:rPr>
              <a:t>Los datos subyacentes no se actualizan con frecuencia</a:t>
            </a:r>
            <a:endParaRPr lang="en-US" altLang="es-ES"/>
          </a:p>
          <a:p>
            <a:pPr lvl="1">
              <a:lnSpc>
                <a:spcPct val="80000"/>
              </a:lnSpc>
            </a:pPr>
            <a:r>
              <a:rPr lang="en-US" altLang="es-ES">
                <a:solidFill>
                  <a:srgbClr val="000000"/>
                </a:solidFill>
              </a:rPr>
              <a:t>Las consultas realizan una gran cantidad de combinaciones y operaciones de agregado</a:t>
            </a:r>
            <a:endParaRPr lang="en-US" altLang="es-ES"/>
          </a:p>
          <a:p>
            <a:pPr>
              <a:lnSpc>
                <a:spcPct val="80000"/>
              </a:lnSpc>
            </a:pPr>
            <a:r>
              <a:rPr lang="en-US" altLang="es-ES">
                <a:solidFill>
                  <a:srgbClr val="000000"/>
                </a:solidFill>
              </a:rPr>
              <a:t>Restricciones en la creación de vistas indizadas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CC12008-A350-41E5-935E-6F1A8EDE8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Uso de vistas para dividir datos</a:t>
            </a:r>
            <a:endParaRPr lang="en-US" altLang="es-ES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BD60AB9-06B5-4EAE-85A6-3A0A3416E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Puede utilizar las vistas para dividir los datos en varios servidores o instancias de SQL Server</a:t>
            </a:r>
            <a:endParaRPr lang="en-US" altLang="es-ES"/>
          </a:p>
          <a:p>
            <a:r>
              <a:rPr lang="en-US" altLang="es-ES">
                <a:solidFill>
                  <a:srgbClr val="000000"/>
                </a:solidFill>
              </a:rPr>
              <a:t>Cómo utiliza SQL Server las vistas para dividir datos</a:t>
            </a:r>
            <a:endParaRPr lang="en-US" altLang="es-ES"/>
          </a:p>
          <a:p>
            <a:r>
              <a:rPr lang="en-US" altLang="es-ES">
                <a:solidFill>
                  <a:srgbClr val="000000"/>
                </a:solidFill>
              </a:rPr>
              <a:t>Cómo las vistas divididas mejoran el rendimiento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BE62F-F950-462E-8B19-1FBAE5687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Muchas 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4B559E-A2D5-4412-B01F-66DAAF54F2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6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84FE689-086F-47EF-8B2B-A8E3D74EC7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Introducción</a:t>
            </a:r>
            <a:endParaRPr lang="en-US" altLang="es-E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1DFB768-02FA-40E8-9826-3C394226B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Introducción a las vistas</a:t>
            </a:r>
            <a:endParaRPr lang="en-US" altLang="es-ES"/>
          </a:p>
          <a:p>
            <a:r>
              <a:rPr lang="en-US" altLang="es-ES">
                <a:solidFill>
                  <a:srgbClr val="000000"/>
                </a:solidFill>
              </a:rPr>
              <a:t>Ventajas de las vistas</a:t>
            </a:r>
            <a:endParaRPr lang="en-US" altLang="es-ES"/>
          </a:p>
          <a:p>
            <a:r>
              <a:rPr lang="en-US" altLang="es-ES">
                <a:solidFill>
                  <a:srgbClr val="000000"/>
                </a:solidFill>
              </a:rPr>
              <a:t>Definición de vistas</a:t>
            </a:r>
            <a:endParaRPr lang="en-US" altLang="es-ES"/>
          </a:p>
          <a:p>
            <a:r>
              <a:rPr lang="en-US" altLang="es-ES">
                <a:solidFill>
                  <a:srgbClr val="000000"/>
                </a:solidFill>
              </a:rPr>
              <a:t>Modificación de datos mediante vistas</a:t>
            </a:r>
            <a:endParaRPr lang="en-US" altLang="es-ES"/>
          </a:p>
          <a:p>
            <a:r>
              <a:rPr lang="en-US" altLang="es-ES">
                <a:solidFill>
                  <a:srgbClr val="000000"/>
                </a:solidFill>
              </a:rPr>
              <a:t>Optimización del rendimiento mediante vistas</a:t>
            </a:r>
          </a:p>
          <a:p>
            <a:r>
              <a:rPr lang="en-US" altLang="es-ES">
                <a:solidFill>
                  <a:srgbClr val="000000"/>
                </a:solidFill>
              </a:rPr>
              <a:t>Práctica:</a:t>
            </a:r>
            <a:r>
              <a:rPr lang="en-US" altLang="es-ES"/>
              <a:t> </a:t>
            </a:r>
            <a:r>
              <a:rPr lang="en-US" altLang="es-ES">
                <a:solidFill>
                  <a:srgbClr val="000000"/>
                </a:solidFill>
              </a:rPr>
              <a:t>Implementación de vistas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8" name="Rectangle 24">
            <a:extLst>
              <a:ext uri="{FF2B5EF4-FFF2-40B4-BE49-F238E27FC236}">
                <a16:creationId xmlns:a16="http://schemas.microsoft.com/office/drawing/2014/main" id="{289C2D1B-8BDE-4ED5-89BE-EE55FC6E3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2743200"/>
            <a:ext cx="4724400" cy="5334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8343DC7-15A8-48F7-83D9-63BB005FE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Introducción a las vistas</a:t>
            </a:r>
            <a:endParaRPr lang="en-US" altLang="es-E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A5FBDE-15F0-42F2-B9F9-3FEC10D11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678363"/>
            <a:ext cx="4267200" cy="423862"/>
          </a:xfrm>
          <a:prstGeom prst="rect">
            <a:avLst/>
          </a:prstGeom>
          <a:gradFill rotWithShape="0">
            <a:gsLst>
              <a:gs pos="0">
                <a:srgbClr val="33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es-ES" sz="20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EmployeeView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DFF3DB6-A788-45B0-B87F-0DE4323CD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102225"/>
            <a:ext cx="2098675" cy="352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es-ES" sz="1800" i="1">
                <a:latin typeface="Arial" panose="020B0604020202020204" pitchFamily="34" charset="0"/>
              </a:rPr>
              <a:t> Lastname 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2FBC810E-FE93-4226-96D4-D2A99A6DC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5102225"/>
            <a:ext cx="2168525" cy="352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es-ES" sz="1800" i="1">
                <a:latin typeface="Arial" panose="020B0604020202020204" pitchFamily="34" charset="0"/>
              </a:rPr>
              <a:t> Firstname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5AEE6A30-CCDB-4505-8DEF-DD5F0CEA7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454650"/>
            <a:ext cx="2098675" cy="917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Davolio </a:t>
            </a:r>
          </a:p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Fuller </a:t>
            </a:r>
          </a:p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Leverling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99F9EF1-5DE8-4EBE-9C42-FF17D2CBE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5454650"/>
            <a:ext cx="2168525" cy="917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Nancy </a:t>
            </a:r>
          </a:p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Andrew </a:t>
            </a:r>
          </a:p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Janet</a:t>
            </a:r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FB84BFCD-AB6C-4EAA-8C93-24E6DFD89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6669088" cy="423863"/>
          </a:xfrm>
          <a:prstGeom prst="rect">
            <a:avLst/>
          </a:prstGeom>
          <a:gradFill rotWithShape="0">
            <a:gsLst>
              <a:gs pos="0">
                <a:srgbClr val="33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es-ES" sz="20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Employees</a:t>
            </a:r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4F15F34B-B5AC-4643-B2C1-D660E9A24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566863"/>
            <a:ext cx="1524000" cy="352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es-ES" sz="1800" i="1">
                <a:latin typeface="Arial" panose="020B0604020202020204" pitchFamily="34" charset="0"/>
              </a:rPr>
              <a:t>EmployeeID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5C497CA0-2502-483B-93F3-997815D85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566863"/>
            <a:ext cx="1582738" cy="352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es-ES" sz="1800" i="1">
                <a:latin typeface="Arial" panose="020B0604020202020204" pitchFamily="34" charset="0"/>
              </a:rPr>
              <a:t> LastName </a:t>
            </a:r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38887BF6-1E21-43AD-977C-599707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138" y="1566863"/>
            <a:ext cx="2349500" cy="352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es-ES" sz="1800" i="1">
                <a:latin typeface="Arial" panose="020B0604020202020204" pitchFamily="34" charset="0"/>
              </a:rPr>
              <a:t>Firstname</a:t>
            </a:r>
          </a:p>
        </p:txBody>
      </p:sp>
      <p:sp>
        <p:nvSpPr>
          <p:cNvPr id="6158" name="Rectangle 14">
            <a:extLst>
              <a:ext uri="{FF2B5EF4-FFF2-40B4-BE49-F238E27FC236}">
                <a16:creationId xmlns:a16="http://schemas.microsoft.com/office/drawing/2014/main" id="{54768A90-A1F0-4C63-BC26-646A5C18D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38" y="1566863"/>
            <a:ext cx="1212850" cy="352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es-ES" sz="1800" i="1">
                <a:latin typeface="Arial" panose="020B0604020202020204" pitchFamily="34" charset="0"/>
              </a:rPr>
              <a:t>Title</a:t>
            </a:r>
          </a:p>
        </p:txBody>
      </p:sp>
      <p:sp>
        <p:nvSpPr>
          <p:cNvPr id="6159" name="Rectangle 15">
            <a:extLst>
              <a:ext uri="{FF2B5EF4-FFF2-40B4-BE49-F238E27FC236}">
                <a16:creationId xmlns:a16="http://schemas.microsoft.com/office/drawing/2014/main" id="{5B97F91C-8AFF-48E2-BDAA-F94E1D7D4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19288"/>
            <a:ext cx="1524000" cy="917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/>
          <a:lstStyle/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1</a:t>
            </a:r>
          </a:p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2</a:t>
            </a:r>
          </a:p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160" name="Rectangle 16">
            <a:extLst>
              <a:ext uri="{FF2B5EF4-FFF2-40B4-BE49-F238E27FC236}">
                <a16:creationId xmlns:a16="http://schemas.microsoft.com/office/drawing/2014/main" id="{F4816ECF-4237-4EE7-A8C6-30582A9BD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919288"/>
            <a:ext cx="1582738" cy="917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/>
          <a:lstStyle/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Davolio</a:t>
            </a:r>
          </a:p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Fuller</a:t>
            </a:r>
          </a:p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Leverling</a:t>
            </a:r>
          </a:p>
          <a:p>
            <a:pPr eaLnBrk="0" hangingPunct="0"/>
            <a:endParaRPr lang="en-US" altLang="es-ES" sz="1800">
              <a:latin typeface="Arial" panose="020B0604020202020204" pitchFamily="34" charset="0"/>
            </a:endParaRPr>
          </a:p>
        </p:txBody>
      </p:sp>
      <p:sp>
        <p:nvSpPr>
          <p:cNvPr id="6161" name="Rectangle 17">
            <a:extLst>
              <a:ext uri="{FF2B5EF4-FFF2-40B4-BE49-F238E27FC236}">
                <a16:creationId xmlns:a16="http://schemas.microsoft.com/office/drawing/2014/main" id="{CF0D0BBB-8D64-4B0E-AF5F-8E530B26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138" y="1919288"/>
            <a:ext cx="2349500" cy="917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/>
          <a:lstStyle/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Nancy</a:t>
            </a:r>
          </a:p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Andrew</a:t>
            </a:r>
          </a:p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Janet</a:t>
            </a:r>
          </a:p>
        </p:txBody>
      </p:sp>
      <p:sp>
        <p:nvSpPr>
          <p:cNvPr id="6162" name="Rectangle 18">
            <a:extLst>
              <a:ext uri="{FF2B5EF4-FFF2-40B4-BE49-F238E27FC236}">
                <a16:creationId xmlns:a16="http://schemas.microsoft.com/office/drawing/2014/main" id="{65EA9547-88EB-4135-AF80-251D5735D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38" y="1919288"/>
            <a:ext cx="1212850" cy="917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/>
          <a:lstStyle/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~~~</a:t>
            </a:r>
          </a:p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~~~</a:t>
            </a:r>
          </a:p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~~~</a:t>
            </a:r>
          </a:p>
        </p:txBody>
      </p:sp>
      <p:sp>
        <p:nvSpPr>
          <p:cNvPr id="6163" name="AutoShape 19">
            <a:extLst>
              <a:ext uri="{FF2B5EF4-FFF2-40B4-BE49-F238E27FC236}">
                <a16:creationId xmlns:a16="http://schemas.microsoft.com/office/drawing/2014/main" id="{03DC8427-B0F5-4450-B602-BB1EA4BC1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895600"/>
            <a:ext cx="454025" cy="1811338"/>
          </a:xfrm>
          <a:prstGeom prst="downArrow">
            <a:avLst>
              <a:gd name="adj1" fmla="val 57343"/>
              <a:gd name="adj2" fmla="val 122641"/>
            </a:avLst>
          </a:prstGeom>
          <a:gradFill rotWithShape="0">
            <a:gsLst>
              <a:gs pos="0">
                <a:schemeClr val="accent2">
                  <a:gamma/>
                  <a:tint val="27451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165" name="AutoShape 21">
            <a:extLst>
              <a:ext uri="{FF2B5EF4-FFF2-40B4-BE49-F238E27FC236}">
                <a16:creationId xmlns:a16="http://schemas.microsoft.com/office/drawing/2014/main" id="{2E5A2E14-3D6E-441C-A441-862864C59E3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943600" y="5334000"/>
            <a:ext cx="2286000" cy="776288"/>
          </a:xfrm>
          <a:prstGeom prst="rightArrow">
            <a:avLst>
              <a:gd name="adj1" fmla="val 51139"/>
              <a:gd name="adj2" fmla="val 105712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27451"/>
                  <a:invGamma/>
                </a:schemeClr>
              </a:gs>
            </a:gsLst>
            <a:lin ang="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E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Vista del usuario</a:t>
            </a:r>
            <a:endParaRPr lang="en-US" altLang="es-ES" sz="18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166" name="Text Box 22">
            <a:extLst>
              <a:ext uri="{FF2B5EF4-FFF2-40B4-BE49-F238E27FC236}">
                <a16:creationId xmlns:a16="http://schemas.microsoft.com/office/drawing/2014/main" id="{0DBA3265-33B3-4686-A9DE-85290AE70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971800"/>
            <a:ext cx="35814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/>
          <a:lstStyle>
            <a:lvl1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96000"/>
              </a:lnSpc>
            </a:pPr>
            <a:r>
              <a:rPr lang="es-ES" altLang="es-ES" sz="1600" noProof="1">
                <a:latin typeface="Lucida Sans Typewriter" panose="020B0509030504030204" pitchFamily="49" charset="0"/>
              </a:rPr>
              <a:t>USE </a:t>
            </a:r>
            <a:r>
              <a:rPr lang="en-US" altLang="es-ES" sz="1600">
                <a:latin typeface="Lucida Sans Typewriter" panose="020B0509030504030204" pitchFamily="49" charset="0"/>
              </a:rPr>
              <a:t>Northwind</a:t>
            </a:r>
            <a:endParaRPr lang="en-US" altLang="es-ES" sz="1600" noProof="1">
              <a:latin typeface="Lucida Sans Typewriter" panose="020B0509030504030204" pitchFamily="49" charset="0"/>
            </a:endParaRPr>
          </a:p>
          <a:p>
            <a:pPr eaLnBrk="0" hangingPunct="0">
              <a:lnSpc>
                <a:spcPct val="96000"/>
              </a:lnSpc>
            </a:pPr>
            <a:r>
              <a:rPr lang="en-US" altLang="es-ES" sz="1600" noProof="1">
                <a:latin typeface="Lucida Sans Typewriter" panose="020B0509030504030204" pitchFamily="49" charset="0"/>
              </a:rPr>
              <a:t>GO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 noProof="1">
                <a:latin typeface="Lucida Sans Typewriter" panose="020B0509030504030204" pitchFamily="49" charset="0"/>
              </a:rPr>
              <a:t>CREATE VIEW dbo.</a:t>
            </a:r>
            <a:r>
              <a:rPr lang="en-US" altLang="es-ES" sz="1600">
                <a:latin typeface="Lucida Sans Typewriter" panose="020B0509030504030204" pitchFamily="49" charset="0"/>
              </a:rPr>
              <a:t>Employee</a:t>
            </a:r>
            <a:r>
              <a:rPr lang="en-US" altLang="es-ES" sz="1600" noProof="1">
                <a:latin typeface="Lucida Sans Typewriter" panose="020B0509030504030204" pitchFamily="49" charset="0"/>
              </a:rPr>
              <a:t>View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 noProof="1">
                <a:latin typeface="Lucida Sans Typewriter" panose="020B0509030504030204" pitchFamily="49" charset="0"/>
              </a:rPr>
              <a:t>AS 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 noProof="1">
                <a:latin typeface="Lucida Sans Typewriter" panose="020B0509030504030204" pitchFamily="49" charset="0"/>
              </a:rPr>
              <a:t>SELECT </a:t>
            </a:r>
            <a:r>
              <a:rPr lang="en-US" altLang="es-ES" sz="1600">
                <a:latin typeface="Lucida Sans Typewriter" panose="020B0509030504030204" pitchFamily="49" charset="0"/>
              </a:rPr>
              <a:t>LastName</a:t>
            </a:r>
            <a:r>
              <a:rPr lang="en-US" altLang="es-ES" sz="1600" noProof="1">
                <a:latin typeface="Lucida Sans Typewriter" panose="020B0509030504030204" pitchFamily="49" charset="0"/>
              </a:rPr>
              <a:t>, </a:t>
            </a:r>
            <a:r>
              <a:rPr lang="en-US" altLang="es-ES" sz="1600">
                <a:latin typeface="Lucida Sans Typewriter" panose="020B0509030504030204" pitchFamily="49" charset="0"/>
              </a:rPr>
              <a:t>Firstname</a:t>
            </a:r>
            <a:endParaRPr lang="en-US" altLang="es-ES" sz="1600" noProof="1">
              <a:latin typeface="Lucida Sans Typewriter" panose="020B0509030504030204" pitchFamily="49" charset="0"/>
            </a:endParaRPr>
          </a:p>
          <a:p>
            <a:pPr eaLnBrk="0" hangingPunct="0">
              <a:lnSpc>
                <a:spcPct val="96000"/>
              </a:lnSpc>
            </a:pPr>
            <a:r>
              <a:rPr lang="en-US" altLang="es-ES" sz="1600" noProof="1">
                <a:latin typeface="Lucida Sans Typewriter" panose="020B0509030504030204" pitchFamily="49" charset="0"/>
              </a:rPr>
              <a:t>FROM </a:t>
            </a:r>
            <a:r>
              <a:rPr lang="en-US" altLang="es-ES" sz="1600">
                <a:latin typeface="Lucida Sans Typewriter" panose="020B0509030504030204" pitchFamily="49" charset="0"/>
              </a:rPr>
              <a:t>Employees</a:t>
            </a:r>
            <a:endParaRPr lang="en-US" altLang="es-ES" sz="1600" noProof="1">
              <a:latin typeface="Lucida Sans Typewriter" panose="020B0509030504030204" pitchFamily="49" charset="0"/>
            </a:endParaRPr>
          </a:p>
        </p:txBody>
      </p:sp>
      <p:sp>
        <p:nvSpPr>
          <p:cNvPr id="6167" name="AutoShape 23">
            <a:extLst>
              <a:ext uri="{FF2B5EF4-FFF2-40B4-BE49-F238E27FC236}">
                <a16:creationId xmlns:a16="http://schemas.microsoft.com/office/drawing/2014/main" id="{D2C41327-1C8E-431B-961D-680E2F223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895600"/>
            <a:ext cx="454025" cy="1811338"/>
          </a:xfrm>
          <a:prstGeom prst="downArrow">
            <a:avLst>
              <a:gd name="adj1" fmla="val 57343"/>
              <a:gd name="adj2" fmla="val 122641"/>
            </a:avLst>
          </a:prstGeom>
          <a:gradFill rotWithShape="0">
            <a:gsLst>
              <a:gs pos="0">
                <a:schemeClr val="accent2">
                  <a:gamma/>
                  <a:tint val="27451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CC20F26-FD00-43E3-A1D7-E9EEFF7D94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Ventajas de las vistas</a:t>
            </a:r>
            <a:endParaRPr lang="en-US" altLang="es-E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D007C6B-49CF-4986-B4BE-A421BA273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0925" y="1477963"/>
            <a:ext cx="7194550" cy="4648200"/>
          </a:xfrm>
        </p:spPr>
        <p:txBody>
          <a:bodyPr/>
          <a:lstStyle/>
          <a:p>
            <a:r>
              <a:rPr lang="en-US" altLang="es-ES" sz="2000">
                <a:solidFill>
                  <a:srgbClr val="000000"/>
                </a:solidFill>
              </a:rPr>
              <a:t>Centrar el interés en los datos de los usuarios</a:t>
            </a:r>
            <a:endParaRPr lang="en-US" altLang="es-ES" sz="2000"/>
          </a:p>
          <a:p>
            <a:pPr lvl="1"/>
            <a:r>
              <a:rPr lang="en-US" altLang="es-ES" sz="2000">
                <a:solidFill>
                  <a:srgbClr val="000000"/>
                </a:solidFill>
              </a:rPr>
              <a:t>Centrarse sólo en los datos importantes o adecuados</a:t>
            </a:r>
            <a:endParaRPr lang="en-US" altLang="es-ES" sz="2000"/>
          </a:p>
          <a:p>
            <a:pPr lvl="1"/>
            <a:r>
              <a:rPr lang="en-US" altLang="es-ES" sz="2000">
                <a:solidFill>
                  <a:srgbClr val="000000"/>
                </a:solidFill>
              </a:rPr>
              <a:t>Limitar el acceso a los datos confidenciales</a:t>
            </a:r>
            <a:endParaRPr lang="en-US" altLang="es-ES" sz="2000"/>
          </a:p>
          <a:p>
            <a:r>
              <a:rPr lang="en-US" altLang="es-ES" sz="2000">
                <a:solidFill>
                  <a:srgbClr val="000000"/>
                </a:solidFill>
              </a:rPr>
              <a:t>Enmascarar la complejidad de la base de datos</a:t>
            </a:r>
            <a:endParaRPr lang="en-US" altLang="es-ES" sz="2000"/>
          </a:p>
          <a:p>
            <a:pPr lvl="1"/>
            <a:r>
              <a:rPr lang="en-US" altLang="es-ES" sz="2000">
                <a:solidFill>
                  <a:srgbClr val="000000"/>
                </a:solidFill>
              </a:rPr>
              <a:t>Ocultar el diseño de la base de datos compleja</a:t>
            </a:r>
            <a:endParaRPr lang="en-US" altLang="es-ES" sz="2000"/>
          </a:p>
          <a:p>
            <a:pPr lvl="1"/>
            <a:r>
              <a:rPr lang="en-US" altLang="es-ES" sz="2000">
                <a:solidFill>
                  <a:srgbClr val="000000"/>
                </a:solidFill>
              </a:rPr>
              <a:t>Simplificar las consultas complejas, incluyendo las consultas distribuidas a datos heterogéneos</a:t>
            </a:r>
            <a:endParaRPr lang="en-US" altLang="es-ES" sz="2000"/>
          </a:p>
          <a:p>
            <a:r>
              <a:rPr lang="en-US" altLang="es-ES" sz="2000">
                <a:solidFill>
                  <a:srgbClr val="000000"/>
                </a:solidFill>
              </a:rPr>
              <a:t>Simplificar la administración de los permisos de usuario</a:t>
            </a:r>
            <a:endParaRPr lang="en-US" altLang="es-ES" sz="2000"/>
          </a:p>
          <a:p>
            <a:r>
              <a:rPr lang="en-US" altLang="es-ES" sz="2000">
                <a:solidFill>
                  <a:srgbClr val="000000"/>
                </a:solidFill>
              </a:rPr>
              <a:t>Mejorar el rendimiento</a:t>
            </a:r>
            <a:endParaRPr lang="en-US" altLang="es-ES" sz="2000"/>
          </a:p>
          <a:p>
            <a:r>
              <a:rPr lang="en-US" altLang="es-ES" sz="2000">
                <a:solidFill>
                  <a:srgbClr val="000000"/>
                </a:solidFill>
              </a:rPr>
              <a:t>Organizar los datos para exportarse a otras aplicaciones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0E5E9F1-0904-4E91-AC06-C8EFB34B1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es-ES"/>
              <a:t> Definición de vistas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8504F53-DC23-4FBC-8FB0-9E558B3773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Creación de vistas</a:t>
            </a:r>
            <a:endParaRPr lang="en-US" altLang="es-ES"/>
          </a:p>
          <a:p>
            <a:r>
              <a:rPr lang="en-US" altLang="es-ES">
                <a:solidFill>
                  <a:srgbClr val="000000"/>
                </a:solidFill>
              </a:rPr>
              <a:t>Ejemplo:</a:t>
            </a:r>
            <a:r>
              <a:rPr lang="en-US" altLang="es-ES"/>
              <a:t> </a:t>
            </a:r>
            <a:r>
              <a:rPr lang="en-US" altLang="es-ES">
                <a:solidFill>
                  <a:srgbClr val="000000"/>
                </a:solidFill>
              </a:rPr>
              <a:t>Vista de tablas combinadas</a:t>
            </a:r>
            <a:endParaRPr lang="en-US" altLang="es-ES"/>
          </a:p>
          <a:p>
            <a:r>
              <a:rPr lang="en-US" altLang="es-ES">
                <a:solidFill>
                  <a:srgbClr val="000000"/>
                </a:solidFill>
              </a:rPr>
              <a:t>Modificación y eliminación de vistas</a:t>
            </a:r>
            <a:endParaRPr lang="en-US" altLang="es-ES"/>
          </a:p>
          <a:p>
            <a:r>
              <a:rPr lang="en-US" altLang="es-ES">
                <a:solidFill>
                  <a:srgbClr val="000000"/>
                </a:solidFill>
              </a:rPr>
              <a:t>Evitar la interrupción de las cadenas de pertenencia</a:t>
            </a:r>
            <a:endParaRPr lang="en-US" altLang="es-ES"/>
          </a:p>
          <a:p>
            <a:r>
              <a:rPr lang="en-US" altLang="es-ES">
                <a:solidFill>
                  <a:srgbClr val="000000"/>
                </a:solidFill>
              </a:rPr>
              <a:t>Ubicación de la información de definición de vistas</a:t>
            </a:r>
            <a:endParaRPr lang="en-US" altLang="es-ES"/>
          </a:p>
          <a:p>
            <a:r>
              <a:rPr lang="en-US" altLang="es-ES">
                <a:solidFill>
                  <a:srgbClr val="000000"/>
                </a:solidFill>
              </a:rPr>
              <a:t>Ocultación de la definición de las vistas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>
            <a:extLst>
              <a:ext uri="{FF2B5EF4-FFF2-40B4-BE49-F238E27FC236}">
                <a16:creationId xmlns:a16="http://schemas.microsoft.com/office/drawing/2014/main" id="{6575439A-350B-4B1C-A332-F94F1A465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1828800"/>
            <a:ext cx="4724400" cy="5334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168B20A8-6C22-4D4D-92EC-BA164A7D6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Creación de vistas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25FA1D0-9740-441F-8D59-FD779CC25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0925" y="1609725"/>
            <a:ext cx="7194550" cy="4287838"/>
          </a:xfrm>
        </p:spPr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Creación de una vista</a:t>
            </a:r>
            <a:endParaRPr lang="en-US" altLang="es-ES"/>
          </a:p>
          <a:p>
            <a:endParaRPr lang="en-US" altLang="es-ES"/>
          </a:p>
          <a:p>
            <a:endParaRPr lang="es-ES_tradnl" altLang="es-ES">
              <a:solidFill>
                <a:srgbClr val="000000"/>
              </a:solidFill>
            </a:endParaRPr>
          </a:p>
          <a:p>
            <a:endParaRPr lang="es-ES_tradnl" altLang="es-ES">
              <a:solidFill>
                <a:srgbClr val="000000"/>
              </a:solidFill>
            </a:endParaRPr>
          </a:p>
          <a:p>
            <a:endParaRPr lang="es-ES_tradnl" altLang="es-ES">
              <a:solidFill>
                <a:srgbClr val="000000"/>
              </a:solidFill>
            </a:endParaRPr>
          </a:p>
          <a:p>
            <a:r>
              <a:rPr lang="en-US" altLang="es-ES">
                <a:solidFill>
                  <a:srgbClr val="000000"/>
                </a:solidFill>
              </a:rPr>
              <a:t>Restricciones en las definiciones de vistas</a:t>
            </a:r>
            <a:endParaRPr lang="en-US" altLang="es-ES"/>
          </a:p>
          <a:p>
            <a:pPr lvl="1"/>
            <a:r>
              <a:rPr lang="en-US" altLang="es-ES">
                <a:solidFill>
                  <a:srgbClr val="000000"/>
                </a:solidFill>
              </a:rPr>
              <a:t>No se puede incluir la cláusula ORDER BY</a:t>
            </a:r>
            <a:endParaRPr lang="en-US" altLang="es-ES"/>
          </a:p>
          <a:p>
            <a:pPr lvl="1"/>
            <a:r>
              <a:rPr lang="en-US" altLang="es-ES">
                <a:solidFill>
                  <a:srgbClr val="000000"/>
                </a:solidFill>
              </a:rPr>
              <a:t>No se puede incluir la palabra clave INTO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6562B0F8-2480-4973-906D-5D6FD7FA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57400"/>
            <a:ext cx="8129588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/>
          <a:lstStyle>
            <a:lvl1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96000"/>
              </a:lnSpc>
            </a:pPr>
            <a:endParaRPr lang="en-US" altLang="es-ES" sz="1600">
              <a:latin typeface="Lucida Sans Typewriter" panose="020B0509030504030204" pitchFamily="49" charset="0"/>
            </a:endParaRP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solidFill>
                  <a:srgbClr val="000000"/>
                </a:solidFill>
                <a:latin typeface="Lucida Sans Typewriter" panose="020B0509030504030204" pitchFamily="49" charset="0"/>
              </a:rPr>
              <a:t>CREATE VIEW dbo.OrderSubtotalsView (OrderID, Subtotal)</a:t>
            </a:r>
            <a:endParaRPr lang="en-US" altLang="es-ES" sz="1600" noProof="1">
              <a:latin typeface="Lucida Sans Typewriter" panose="020B0509030504030204" pitchFamily="49" charset="0"/>
            </a:endParaRP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solidFill>
                  <a:srgbClr val="000000"/>
                </a:solidFill>
                <a:latin typeface="Lucida Sans Typewriter" panose="020B0509030504030204" pitchFamily="49" charset="0"/>
              </a:rPr>
              <a:t>AS</a:t>
            </a:r>
            <a:endParaRPr lang="en-US" altLang="es-ES" sz="1600" noProof="1">
              <a:latin typeface="Lucida Sans Typewriter" panose="020B0509030504030204" pitchFamily="49" charset="0"/>
            </a:endParaRP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solidFill>
                  <a:srgbClr val="000000"/>
                </a:solidFill>
                <a:latin typeface="Lucida Sans Typewriter" panose="020B0509030504030204" pitchFamily="49" charset="0"/>
              </a:rPr>
              <a:t>SELECT OD.OrderID,</a:t>
            </a:r>
            <a:endParaRPr lang="en-US" altLang="es-ES" sz="1600" noProof="1">
              <a:latin typeface="Lucida Sans Typewriter" panose="020B0509030504030204" pitchFamily="49" charset="0"/>
            </a:endParaRP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latin typeface="Lucida Sans Typewriter" panose="020B0509030504030204" pitchFamily="49" charset="0"/>
              </a:rPr>
              <a:t> </a:t>
            </a:r>
            <a:r>
              <a:rPr lang="en-US" altLang="es-ES" sz="1600">
                <a:solidFill>
                  <a:srgbClr val="000000"/>
                </a:solidFill>
                <a:latin typeface="Lucida Sans Typewriter" panose="020B0509030504030204" pitchFamily="49" charset="0"/>
              </a:rPr>
              <a:t>SUM(CONVERT(money,(OD.UnitPrice*Quantity*(1-Discount)/100))*100)</a:t>
            </a:r>
            <a:endParaRPr lang="en-US" altLang="es-ES" sz="1600" noProof="1">
              <a:latin typeface="Lucida Sans Typewriter" panose="020B0509030504030204" pitchFamily="49" charset="0"/>
            </a:endParaRP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solidFill>
                  <a:srgbClr val="000000"/>
                </a:solidFill>
                <a:latin typeface="Lucida Sans Typewriter" panose="020B0509030504030204" pitchFamily="49" charset="0"/>
              </a:rPr>
              <a:t>FROM [Order Details] OD</a:t>
            </a:r>
            <a:endParaRPr lang="en-US" altLang="es-ES" sz="1600" noProof="1">
              <a:latin typeface="Lucida Sans Typewriter" panose="020B0509030504030204" pitchFamily="49" charset="0"/>
            </a:endParaRP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solidFill>
                  <a:srgbClr val="000000"/>
                </a:solidFill>
                <a:latin typeface="Lucida Sans Typewriter" panose="020B0509030504030204" pitchFamily="49" charset="0"/>
              </a:rPr>
              <a:t>GROUP BY OD.OrderID</a:t>
            </a:r>
            <a:endParaRPr lang="en-US" altLang="es-ES" sz="1600" noProof="1">
              <a:latin typeface="Lucida Sans Typewriter" panose="020B0509030504030204" pitchFamily="49" charset="0"/>
            </a:endParaRP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solidFill>
                  <a:srgbClr val="000000"/>
                </a:solidFill>
                <a:latin typeface="Lucida Sans Typewriter" panose="020B0509030504030204" pitchFamily="49" charset="0"/>
              </a:rPr>
              <a:t>GO</a:t>
            </a:r>
            <a:endParaRPr lang="en-US" altLang="es-ES" sz="160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C37FF25-9B9A-40F8-9D8A-9CD2AECE7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s-ES">
                <a:solidFill>
                  <a:srgbClr val="000000"/>
                </a:solidFill>
              </a:rPr>
              <a:t>Ejemplo:</a:t>
            </a:r>
            <a:r>
              <a:rPr lang="en-US" altLang="es-ES"/>
              <a:t> </a:t>
            </a:r>
            <a:r>
              <a:rPr lang="en-US" altLang="es-ES">
                <a:solidFill>
                  <a:srgbClr val="000000"/>
                </a:solidFill>
              </a:rPr>
              <a:t>Vista de tablas combinadas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1E1DB641-4A22-40B4-A1F8-E8E46801C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990600" cy="228600"/>
          </a:xfrm>
          <a:prstGeom prst="rect">
            <a:avLst/>
          </a:prstGeom>
          <a:gradFill rotWithShape="0">
            <a:gsLst>
              <a:gs pos="0">
                <a:srgbClr val="00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es-ES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OrderID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D5603C5F-D489-41D4-9117-D2E6F3F56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38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10663</a:t>
            </a:r>
          </a:p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10827</a:t>
            </a:r>
          </a:p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10427</a:t>
            </a:r>
          </a:p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10451</a:t>
            </a:r>
          </a:p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10515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52DE1272-4A89-4FAD-932D-0653D8339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371600"/>
            <a:ext cx="1066800" cy="228600"/>
          </a:xfrm>
          <a:prstGeom prst="rect">
            <a:avLst/>
          </a:prstGeom>
          <a:gradFill rotWithShape="0">
            <a:gsLst>
              <a:gs pos="0">
                <a:srgbClr val="00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es-ES" sz="15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CustomerID</a:t>
            </a:r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8E0E797F-6237-4029-A234-C61792F44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600200"/>
            <a:ext cx="1066800" cy="1295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lIns="182880"/>
          <a:lstStyle/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BONAP 	</a:t>
            </a:r>
          </a:p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BONAP 	</a:t>
            </a:r>
          </a:p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PICCO 	</a:t>
            </a:r>
          </a:p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QUICK</a:t>
            </a:r>
          </a:p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QUICK	</a:t>
            </a:r>
          </a:p>
          <a:p>
            <a:pPr eaLnBrk="0" hangingPunct="0"/>
            <a:endParaRPr lang="en-US" altLang="es-ES" b="1"/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B3887396-C6F3-49B0-8A19-110DCA526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371600"/>
            <a:ext cx="914400" cy="228600"/>
          </a:xfrm>
          <a:prstGeom prst="rect">
            <a:avLst/>
          </a:prstGeom>
          <a:gradFill rotWithShape="0">
            <a:gsLst>
              <a:gs pos="0">
                <a:srgbClr val="00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GB" altLang="es-ES" sz="1600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CADB6E48-B995-406E-8C69-ECB73798B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600200"/>
            <a:ext cx="885825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lIns="182880"/>
          <a:lstStyle/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~~~ 	</a:t>
            </a:r>
          </a:p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~~~ 	</a:t>
            </a:r>
          </a:p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~~~ 	</a:t>
            </a:r>
          </a:p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~~~ 	</a:t>
            </a:r>
          </a:p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~~~</a:t>
            </a:r>
          </a:p>
        </p:txBody>
      </p:sp>
      <p:sp>
        <p:nvSpPr>
          <p:cNvPr id="10250" name="Rectangle 10">
            <a:extLst>
              <a:ext uri="{FF2B5EF4-FFF2-40B4-BE49-F238E27FC236}">
                <a16:creationId xmlns:a16="http://schemas.microsoft.com/office/drawing/2014/main" id="{EDDA4583-BC84-49EB-8767-C92F6DD26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371600"/>
            <a:ext cx="1063625" cy="228600"/>
          </a:xfrm>
          <a:prstGeom prst="rect">
            <a:avLst/>
          </a:prstGeom>
          <a:gradFill rotWithShape="0">
            <a:gsLst>
              <a:gs pos="0">
                <a:srgbClr val="00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es-ES" sz="15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RequiredDate</a:t>
            </a:r>
          </a:p>
        </p:txBody>
      </p:sp>
      <p:sp>
        <p:nvSpPr>
          <p:cNvPr id="10251" name="Rectangle 11">
            <a:extLst>
              <a:ext uri="{FF2B5EF4-FFF2-40B4-BE49-F238E27FC236}">
                <a16:creationId xmlns:a16="http://schemas.microsoft.com/office/drawing/2014/main" id="{FDDB5558-5908-4D0C-B854-C58920FF0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600200"/>
            <a:ext cx="1143000" cy="1295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1997-09-24</a:t>
            </a:r>
          </a:p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1998-01-26</a:t>
            </a:r>
          </a:p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1997-02-24</a:t>
            </a:r>
          </a:p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1997-03-05</a:t>
            </a:r>
          </a:p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1997-05-07</a:t>
            </a:r>
            <a:endParaRPr lang="en-US" altLang="es-ES" b="1"/>
          </a:p>
        </p:txBody>
      </p: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BFB64E81-9E18-4A34-B019-9E535B058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5" y="1371600"/>
            <a:ext cx="993775" cy="228600"/>
          </a:xfrm>
          <a:prstGeom prst="rect">
            <a:avLst/>
          </a:prstGeom>
          <a:gradFill rotWithShape="0">
            <a:gsLst>
              <a:gs pos="0">
                <a:srgbClr val="00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es-ES" sz="15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ShippedDate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F91B9BFD-2219-4ECE-8FBF-AB1A3C539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5" y="1600200"/>
            <a:ext cx="993775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1997-10-03</a:t>
            </a:r>
          </a:p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1998-02-06</a:t>
            </a:r>
          </a:p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1997-03-03</a:t>
            </a:r>
          </a:p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1997-03-12</a:t>
            </a:r>
          </a:p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1997-05-23</a:t>
            </a:r>
            <a:endParaRPr lang="en-US" altLang="es-ES" b="1"/>
          </a:p>
        </p:txBody>
      </p:sp>
      <p:sp>
        <p:nvSpPr>
          <p:cNvPr id="10261" name="Text Box 21">
            <a:extLst>
              <a:ext uri="{FF2B5EF4-FFF2-40B4-BE49-F238E27FC236}">
                <a16:creationId xmlns:a16="http://schemas.microsoft.com/office/drawing/2014/main" id="{C4E28BBD-1779-4C86-91CF-5F0B91BFF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990600"/>
            <a:ext cx="1381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s-ES" sz="1800" b="1">
                <a:latin typeface="Arial" panose="020B0604020202020204" pitchFamily="34" charset="0"/>
              </a:rPr>
              <a:t>Orders</a:t>
            </a:r>
          </a:p>
        </p:txBody>
      </p:sp>
      <p:sp>
        <p:nvSpPr>
          <p:cNvPr id="10262" name="Text Box 22">
            <a:extLst>
              <a:ext uri="{FF2B5EF4-FFF2-40B4-BE49-F238E27FC236}">
                <a16:creationId xmlns:a16="http://schemas.microsoft.com/office/drawing/2014/main" id="{204BABB3-5DC6-479A-A344-3427BE66B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990600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s-ES" sz="1800" b="1">
                <a:latin typeface="Arial" panose="020B0604020202020204" pitchFamily="34" charset="0"/>
              </a:rPr>
              <a:t>Customers</a:t>
            </a:r>
          </a:p>
        </p:txBody>
      </p:sp>
      <p:sp>
        <p:nvSpPr>
          <p:cNvPr id="10263" name="Text Box 23">
            <a:extLst>
              <a:ext uri="{FF2B5EF4-FFF2-40B4-BE49-F238E27FC236}">
                <a16:creationId xmlns:a16="http://schemas.microsoft.com/office/drawing/2014/main" id="{13D46937-B8AB-495E-AF7F-393F4059F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733800"/>
            <a:ext cx="1970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s-ES" sz="1800" b="1">
                <a:latin typeface="Arial" panose="020B0604020202020204" pitchFamily="34" charset="0"/>
              </a:rPr>
              <a:t>ShipStatusView</a:t>
            </a:r>
          </a:p>
        </p:txBody>
      </p:sp>
      <p:sp>
        <p:nvSpPr>
          <p:cNvPr id="10264" name="Text Box 24">
            <a:extLst>
              <a:ext uri="{FF2B5EF4-FFF2-40B4-BE49-F238E27FC236}">
                <a16:creationId xmlns:a16="http://schemas.microsoft.com/office/drawing/2014/main" id="{2C6B4E24-1E52-4F9E-ACDD-891B8A4CE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657600"/>
            <a:ext cx="5334000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>
            <a:spAutoFit/>
          </a:bodyPr>
          <a:lstStyle>
            <a:lvl1pPr defTabSz="460375"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460375"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460375"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460375"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460375"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60375" fontAlgn="base">
              <a:spcBef>
                <a:spcPct val="0"/>
              </a:spcBef>
              <a:spcAft>
                <a:spcPct val="0"/>
              </a:spcAft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60375" fontAlgn="base">
              <a:spcBef>
                <a:spcPct val="0"/>
              </a:spcBef>
              <a:spcAft>
                <a:spcPct val="0"/>
              </a:spcAft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60375" fontAlgn="base">
              <a:spcBef>
                <a:spcPct val="0"/>
              </a:spcBef>
              <a:spcAft>
                <a:spcPct val="0"/>
              </a:spcAft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60375" fontAlgn="base">
              <a:spcBef>
                <a:spcPct val="0"/>
              </a:spcBef>
              <a:spcAft>
                <a:spcPct val="0"/>
              </a:spcAft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s-ES" sz="1600">
                <a:latin typeface="Lucida Sans Typewriter" panose="020B0509030504030204" pitchFamily="49" charset="0"/>
              </a:rPr>
              <a:t>USE Northwind</a:t>
            </a:r>
          </a:p>
          <a:p>
            <a:pPr eaLnBrk="0" hangingPunct="0"/>
            <a:r>
              <a:rPr lang="en-US" altLang="es-ES" sz="1600">
                <a:latin typeface="Lucida Sans Typewriter" panose="020B0509030504030204" pitchFamily="49" charset="0"/>
              </a:rPr>
              <a:t>GO</a:t>
            </a:r>
          </a:p>
          <a:p>
            <a:pPr eaLnBrk="0" hangingPunct="0"/>
            <a:r>
              <a:rPr lang="en-US" altLang="es-ES" sz="1600">
                <a:latin typeface="Lucida Sans Typewriter" panose="020B0509030504030204" pitchFamily="49" charset="0"/>
              </a:rPr>
              <a:t>CREATE VIEW dbo.ShipStatusView</a:t>
            </a:r>
          </a:p>
          <a:p>
            <a:pPr eaLnBrk="0" hangingPunct="0"/>
            <a:r>
              <a:rPr lang="en-US" altLang="es-ES" sz="1600">
                <a:latin typeface="Lucida Sans Typewriter" panose="020B0509030504030204" pitchFamily="49" charset="0"/>
              </a:rPr>
              <a:t>AS</a:t>
            </a:r>
          </a:p>
          <a:p>
            <a:pPr eaLnBrk="0" hangingPunct="0"/>
            <a:r>
              <a:rPr lang="en-US" altLang="es-ES" sz="1600">
                <a:latin typeface="Lucida Sans Typewriter" panose="020B0509030504030204" pitchFamily="49" charset="0"/>
              </a:rPr>
              <a:t>SELECT OrderID, ShippedDate, ContactName</a:t>
            </a:r>
          </a:p>
          <a:p>
            <a:pPr eaLnBrk="0" hangingPunct="0"/>
            <a:r>
              <a:rPr lang="en-US" altLang="es-ES" sz="1600">
                <a:latin typeface="Lucida Sans Typewriter" panose="020B0509030504030204" pitchFamily="49" charset="0"/>
              </a:rPr>
              <a:t>FROM Customers c INNER JOIN Orders o</a:t>
            </a:r>
            <a:br>
              <a:rPr lang="en-US" altLang="es-ES" sz="1600">
                <a:latin typeface="Lucida Sans Typewriter" panose="020B0509030504030204" pitchFamily="49" charset="0"/>
              </a:rPr>
            </a:br>
            <a:r>
              <a:rPr lang="en-US" altLang="es-ES" sz="1600">
                <a:latin typeface="Lucida Sans Typewriter" panose="020B0509030504030204" pitchFamily="49" charset="0"/>
              </a:rPr>
              <a:t>   ON c.CustomerID = O.CustomerID</a:t>
            </a:r>
          </a:p>
          <a:p>
            <a:pPr eaLnBrk="0" hangingPunct="0"/>
            <a:r>
              <a:rPr lang="en-US" altLang="es-ES" sz="1600">
                <a:latin typeface="Lucida Sans Typewriter" panose="020B0509030504030204" pitchFamily="49" charset="0"/>
              </a:rPr>
              <a:t>WHERE RequiredDate &lt; ShippedDate</a:t>
            </a:r>
          </a:p>
        </p:txBody>
      </p:sp>
      <p:sp>
        <p:nvSpPr>
          <p:cNvPr id="10266" name="Rectangle 26">
            <a:extLst>
              <a:ext uri="{FF2B5EF4-FFF2-40B4-BE49-F238E27FC236}">
                <a16:creationId xmlns:a16="http://schemas.microsoft.com/office/drawing/2014/main" id="{D6DA07FA-6750-40D5-8830-DDF7B7C8A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371600"/>
            <a:ext cx="990600" cy="228600"/>
          </a:xfrm>
          <a:prstGeom prst="rect">
            <a:avLst/>
          </a:prstGeom>
          <a:gradFill rotWithShape="0">
            <a:gsLst>
              <a:gs pos="0">
                <a:srgbClr val="33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es-ES" sz="15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CustomerID</a:t>
            </a:r>
          </a:p>
        </p:txBody>
      </p:sp>
      <p:sp>
        <p:nvSpPr>
          <p:cNvPr id="10267" name="Rectangle 27">
            <a:extLst>
              <a:ext uri="{FF2B5EF4-FFF2-40B4-BE49-F238E27FC236}">
                <a16:creationId xmlns:a16="http://schemas.microsoft.com/office/drawing/2014/main" id="{BE7BBD92-5D16-4703-BB97-52109786A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600200"/>
            <a:ext cx="990600" cy="1295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BONAP</a:t>
            </a:r>
          </a:p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PICCO</a:t>
            </a:r>
          </a:p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QUICK</a:t>
            </a:r>
          </a:p>
          <a:p>
            <a:pPr eaLnBrk="0" hangingPunct="0"/>
            <a:endParaRPr lang="en-US" altLang="es-ES" sz="1400">
              <a:latin typeface="Arial Narrow" panose="020B0606020202030204" pitchFamily="34" charset="0"/>
            </a:endParaRPr>
          </a:p>
          <a:p>
            <a:pPr eaLnBrk="0" hangingPunct="0"/>
            <a:endParaRPr lang="en-US" altLang="es-ES" b="1"/>
          </a:p>
        </p:txBody>
      </p:sp>
      <p:sp>
        <p:nvSpPr>
          <p:cNvPr id="10268" name="Rectangle 28">
            <a:extLst>
              <a:ext uri="{FF2B5EF4-FFF2-40B4-BE49-F238E27FC236}">
                <a16:creationId xmlns:a16="http://schemas.microsoft.com/office/drawing/2014/main" id="{CCB16759-EE35-4662-87D6-CD905D814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371600"/>
            <a:ext cx="1295400" cy="228600"/>
          </a:xfrm>
          <a:prstGeom prst="rect">
            <a:avLst/>
          </a:prstGeom>
          <a:gradFill rotWithShape="0">
            <a:gsLst>
              <a:gs pos="0">
                <a:srgbClr val="33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es-ES" sz="15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CompanyName</a:t>
            </a:r>
          </a:p>
        </p:txBody>
      </p:sp>
      <p:sp>
        <p:nvSpPr>
          <p:cNvPr id="10269" name="Rectangle 29">
            <a:extLst>
              <a:ext uri="{FF2B5EF4-FFF2-40B4-BE49-F238E27FC236}">
                <a16:creationId xmlns:a16="http://schemas.microsoft.com/office/drawing/2014/main" id="{BBDD4AFF-3233-452E-BA5F-2A5CC68E6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600200"/>
            <a:ext cx="1295400" cy="1295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Bon app'</a:t>
            </a:r>
          </a:p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Piccolo und mehr</a:t>
            </a:r>
          </a:p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QUICK-Stop	</a:t>
            </a:r>
          </a:p>
          <a:p>
            <a:pPr eaLnBrk="0" hangingPunct="0"/>
            <a:endParaRPr lang="en-US" altLang="es-ES" b="1"/>
          </a:p>
        </p:txBody>
      </p:sp>
      <p:sp>
        <p:nvSpPr>
          <p:cNvPr id="10270" name="Rectangle 30">
            <a:extLst>
              <a:ext uri="{FF2B5EF4-FFF2-40B4-BE49-F238E27FC236}">
                <a16:creationId xmlns:a16="http://schemas.microsoft.com/office/drawing/2014/main" id="{DF185B40-486D-4093-93C9-8EB1BAE14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371600"/>
            <a:ext cx="1371600" cy="228600"/>
          </a:xfrm>
          <a:prstGeom prst="rect">
            <a:avLst/>
          </a:prstGeom>
          <a:gradFill rotWithShape="0">
            <a:gsLst>
              <a:gs pos="0">
                <a:srgbClr val="33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es-ES" sz="15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ContactName</a:t>
            </a:r>
          </a:p>
        </p:txBody>
      </p:sp>
      <p:sp>
        <p:nvSpPr>
          <p:cNvPr id="10271" name="Rectangle 31">
            <a:extLst>
              <a:ext uri="{FF2B5EF4-FFF2-40B4-BE49-F238E27FC236}">
                <a16:creationId xmlns:a16="http://schemas.microsoft.com/office/drawing/2014/main" id="{78217FAB-44C2-4D1D-B075-1422F824F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600200"/>
            <a:ext cx="13716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Laurence Lebihan</a:t>
            </a:r>
          </a:p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Georg Pipps</a:t>
            </a:r>
          </a:p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Horst Kloss</a:t>
            </a:r>
          </a:p>
        </p:txBody>
      </p:sp>
      <p:sp>
        <p:nvSpPr>
          <p:cNvPr id="10272" name="AutoShape 32">
            <a:extLst>
              <a:ext uri="{FF2B5EF4-FFF2-40B4-BE49-F238E27FC236}">
                <a16:creationId xmlns:a16="http://schemas.microsoft.com/office/drawing/2014/main" id="{2DB776DC-7254-469B-BD42-2E6AC3CBDDBD}"/>
              </a:ext>
            </a:extLst>
          </p:cNvPr>
          <p:cNvSpPr>
            <a:spLocks noChangeArrowheads="1"/>
          </p:cNvSpPr>
          <p:nvPr/>
        </p:nvSpPr>
        <p:spPr bwMode="auto">
          <a:xfrm rot="1835632">
            <a:off x="3586163" y="3486150"/>
            <a:ext cx="3276600" cy="290513"/>
          </a:xfrm>
          <a:prstGeom prst="rightArrow">
            <a:avLst>
              <a:gd name="adj1" fmla="val 57028"/>
              <a:gd name="adj2" fmla="val 167405"/>
            </a:avLst>
          </a:prstGeom>
          <a:gradFill rotWithShape="0">
            <a:gsLst>
              <a:gs pos="0">
                <a:schemeClr val="accent2">
                  <a:gamma/>
                  <a:tint val="24314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273" name="AutoShape 33">
            <a:extLst>
              <a:ext uri="{FF2B5EF4-FFF2-40B4-BE49-F238E27FC236}">
                <a16:creationId xmlns:a16="http://schemas.microsoft.com/office/drawing/2014/main" id="{56497FA6-705D-4FE4-9AB9-7154BA4E480F}"/>
              </a:ext>
            </a:extLst>
          </p:cNvPr>
          <p:cNvSpPr>
            <a:spLocks noChangeArrowheads="1"/>
          </p:cNvSpPr>
          <p:nvPr/>
        </p:nvSpPr>
        <p:spPr bwMode="auto">
          <a:xfrm rot="5441956">
            <a:off x="7410450" y="3562350"/>
            <a:ext cx="1485900" cy="304800"/>
          </a:xfrm>
          <a:prstGeom prst="rightArrow">
            <a:avLst>
              <a:gd name="adj1" fmla="val 50000"/>
              <a:gd name="adj2" fmla="val 121875"/>
            </a:avLst>
          </a:prstGeom>
          <a:gradFill rotWithShape="0">
            <a:gsLst>
              <a:gs pos="0">
                <a:schemeClr val="accent2">
                  <a:gamma/>
                  <a:tint val="24314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279" name="AutoShape 39">
            <a:extLst>
              <a:ext uri="{FF2B5EF4-FFF2-40B4-BE49-F238E27FC236}">
                <a16:creationId xmlns:a16="http://schemas.microsoft.com/office/drawing/2014/main" id="{09CAA940-1CA4-4886-AB05-9EAC484DCD71}"/>
              </a:ext>
            </a:extLst>
          </p:cNvPr>
          <p:cNvSpPr>
            <a:spLocks noChangeArrowheads="1"/>
          </p:cNvSpPr>
          <p:nvPr/>
        </p:nvSpPr>
        <p:spPr bwMode="auto">
          <a:xfrm rot="1428434">
            <a:off x="914400" y="3581400"/>
            <a:ext cx="5033963" cy="306388"/>
          </a:xfrm>
          <a:prstGeom prst="rightArrow">
            <a:avLst>
              <a:gd name="adj1" fmla="val 57028"/>
              <a:gd name="adj2" fmla="val 243864"/>
            </a:avLst>
          </a:prstGeom>
          <a:gradFill rotWithShape="0">
            <a:gsLst>
              <a:gs pos="0">
                <a:schemeClr val="accent2">
                  <a:gamma/>
                  <a:tint val="24314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0290" name="Group 49">
            <a:extLst>
              <a:ext uri="{FF2B5EF4-FFF2-40B4-BE49-F238E27FC236}">
                <a16:creationId xmlns:a16="http://schemas.microsoft.com/office/drawing/2014/main" id="{8ABA9FF3-7715-48A7-AB89-8AC2D2296A5A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4495800"/>
            <a:ext cx="3048000" cy="1524000"/>
            <a:chOff x="3600" y="2832"/>
            <a:chExt cx="1920" cy="960"/>
          </a:xfrm>
        </p:grpSpPr>
        <p:sp>
          <p:nvSpPr>
            <p:cNvPr id="10255" name="Rectangle 15">
              <a:extLst>
                <a:ext uri="{FF2B5EF4-FFF2-40B4-BE49-F238E27FC236}">
                  <a16:creationId xmlns:a16="http://schemas.microsoft.com/office/drawing/2014/main" id="{BCD470ED-8734-4EA1-89C3-0B3EF020A1CB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600" y="2832"/>
              <a:ext cx="528" cy="144"/>
            </a:xfrm>
            <a:prstGeom prst="rect">
              <a:avLst/>
            </a:prstGeom>
            <a:gradFill rotWithShape="0">
              <a:gsLst>
                <a:gs pos="0">
                  <a:srgbClr val="0099FF"/>
                </a:gs>
                <a:gs pos="100000">
                  <a:srgbClr val="33339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s-ES" sz="1500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OrderID</a:t>
              </a:r>
            </a:p>
          </p:txBody>
        </p:sp>
        <p:sp>
          <p:nvSpPr>
            <p:cNvPr id="10256" name="Rectangle 16">
              <a:extLst>
                <a:ext uri="{FF2B5EF4-FFF2-40B4-BE49-F238E27FC236}">
                  <a16:creationId xmlns:a16="http://schemas.microsoft.com/office/drawing/2014/main" id="{53DA5B7D-E485-4BBB-8FE1-A39226EE2093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600" y="2976"/>
              <a:ext cx="528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eaLnBrk="0" hangingPunct="0"/>
              <a:r>
                <a:rPr lang="en-US" altLang="es-ES" sz="1400">
                  <a:latin typeface="Arial Narrow" panose="020B0606020202030204" pitchFamily="34" charset="0"/>
                </a:rPr>
                <a:t>10264</a:t>
              </a:r>
            </a:p>
            <a:p>
              <a:pPr eaLnBrk="0" hangingPunct="0"/>
              <a:r>
                <a:rPr lang="en-US" altLang="es-ES" sz="1400">
                  <a:latin typeface="Arial Narrow" panose="020B0606020202030204" pitchFamily="34" charset="0"/>
                </a:rPr>
                <a:t>10271</a:t>
              </a:r>
            </a:p>
            <a:p>
              <a:pPr eaLnBrk="0" hangingPunct="0"/>
              <a:r>
                <a:rPr lang="en-US" altLang="es-ES" sz="1400">
                  <a:latin typeface="Arial Narrow" panose="020B0606020202030204" pitchFamily="34" charset="0"/>
                </a:rPr>
                <a:t>10280</a:t>
              </a:r>
            </a:p>
          </p:txBody>
        </p:sp>
        <p:sp>
          <p:nvSpPr>
            <p:cNvPr id="10257" name="Rectangle 17">
              <a:extLst>
                <a:ext uri="{FF2B5EF4-FFF2-40B4-BE49-F238E27FC236}">
                  <a16:creationId xmlns:a16="http://schemas.microsoft.com/office/drawing/2014/main" id="{CE920B8E-C088-4108-B2D5-473C3DE93378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208" y="2832"/>
              <a:ext cx="560" cy="144"/>
            </a:xfrm>
            <a:prstGeom prst="rect">
              <a:avLst/>
            </a:prstGeom>
            <a:gradFill rotWithShape="0">
              <a:gsLst>
                <a:gs pos="0">
                  <a:srgbClr val="0099FF"/>
                </a:gs>
                <a:gs pos="100000">
                  <a:srgbClr val="33339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GB" altLang="es-ES" sz="1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endParaRPr>
            </a:p>
          </p:txBody>
        </p:sp>
        <p:sp>
          <p:nvSpPr>
            <p:cNvPr id="10258" name="Rectangle 18">
              <a:extLst>
                <a:ext uri="{FF2B5EF4-FFF2-40B4-BE49-F238E27FC236}">
                  <a16:creationId xmlns:a16="http://schemas.microsoft.com/office/drawing/2014/main" id="{2E0EAA17-CCB1-4A5E-934C-30820E45F1AB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208" y="2976"/>
              <a:ext cx="56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eaLnBrk="0" hangingPunct="0"/>
              <a:r>
                <a:rPr lang="en-US" altLang="es-ES" sz="1400">
                  <a:latin typeface="Arial Narrow" panose="020B0606020202030204" pitchFamily="34" charset="0"/>
                </a:rPr>
                <a:t>1996-08-21</a:t>
              </a:r>
            </a:p>
            <a:p>
              <a:pPr eaLnBrk="0" hangingPunct="0"/>
              <a:r>
                <a:rPr lang="en-US" altLang="es-ES" sz="1400">
                  <a:latin typeface="Arial Narrow" panose="020B0606020202030204" pitchFamily="34" charset="0"/>
                </a:rPr>
                <a:t>1996-08-29</a:t>
              </a:r>
            </a:p>
            <a:p>
              <a:pPr eaLnBrk="0" hangingPunct="0"/>
              <a:r>
                <a:rPr lang="en-US" altLang="es-ES" sz="1400">
                  <a:latin typeface="Arial Narrow" panose="020B0606020202030204" pitchFamily="34" charset="0"/>
                </a:rPr>
                <a:t>1996-09-11	</a:t>
              </a:r>
            </a:p>
            <a:p>
              <a:pPr eaLnBrk="0" hangingPunct="0"/>
              <a:endParaRPr lang="en-US" altLang="es-ES" sz="1400">
                <a:latin typeface="Arial Narrow" panose="020B0606020202030204" pitchFamily="34" charset="0"/>
              </a:endParaRPr>
            </a:p>
            <a:p>
              <a:pPr eaLnBrk="0" hangingPunct="0"/>
              <a:endParaRPr lang="en-US" altLang="es-ES" sz="1400">
                <a:latin typeface="Arial Narrow" panose="020B0606020202030204" pitchFamily="34" charset="0"/>
              </a:endParaRPr>
            </a:p>
          </p:txBody>
        </p:sp>
        <p:sp>
          <p:nvSpPr>
            <p:cNvPr id="10259" name="Rectangle 19">
              <a:extLst>
                <a:ext uri="{FF2B5EF4-FFF2-40B4-BE49-F238E27FC236}">
                  <a16:creationId xmlns:a16="http://schemas.microsoft.com/office/drawing/2014/main" id="{2A897183-31D3-4AF5-8149-3A354C0C7662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080" y="2832"/>
              <a:ext cx="656" cy="144"/>
            </a:xfrm>
            <a:prstGeom prst="rect">
              <a:avLst/>
            </a:prstGeom>
            <a:gradFill rotWithShape="0">
              <a:gsLst>
                <a:gs pos="0">
                  <a:srgbClr val="0099FF"/>
                </a:gs>
                <a:gs pos="100000">
                  <a:srgbClr val="33339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s-ES" sz="1500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ShippedDate</a:t>
              </a:r>
            </a:p>
          </p:txBody>
        </p:sp>
        <p:sp>
          <p:nvSpPr>
            <p:cNvPr id="10260" name="Rectangle 20">
              <a:extLst>
                <a:ext uri="{FF2B5EF4-FFF2-40B4-BE49-F238E27FC236}">
                  <a16:creationId xmlns:a16="http://schemas.microsoft.com/office/drawing/2014/main" id="{B0ABC71C-0E93-48D4-B009-7900596CC080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080" y="2976"/>
              <a:ext cx="656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eaLnBrk="0" hangingPunct="0"/>
              <a:r>
                <a:rPr lang="en-US" altLang="es-ES" sz="1400">
                  <a:latin typeface="Arial Narrow" panose="020B0606020202030204" pitchFamily="34" charset="0"/>
                </a:rPr>
                <a:t>1996-08-23</a:t>
              </a:r>
            </a:p>
            <a:p>
              <a:pPr eaLnBrk="0" hangingPunct="0"/>
              <a:r>
                <a:rPr lang="en-US" altLang="es-ES" sz="1400">
                  <a:latin typeface="Arial Narrow" panose="020B0606020202030204" pitchFamily="34" charset="0"/>
                </a:rPr>
                <a:t>1996-08-30</a:t>
              </a:r>
            </a:p>
            <a:p>
              <a:pPr eaLnBrk="0" hangingPunct="0"/>
              <a:r>
                <a:rPr lang="en-US" altLang="es-ES" sz="1400">
                  <a:latin typeface="Arial Narrow" panose="020B0606020202030204" pitchFamily="34" charset="0"/>
                </a:rPr>
                <a:t>1996-09-12</a:t>
              </a:r>
            </a:p>
          </p:txBody>
        </p:sp>
        <p:sp>
          <p:nvSpPr>
            <p:cNvPr id="10282" name="Rectangle 42">
              <a:extLst>
                <a:ext uri="{FF2B5EF4-FFF2-40B4-BE49-F238E27FC236}">
                  <a16:creationId xmlns:a16="http://schemas.microsoft.com/office/drawing/2014/main" id="{3B6C34F0-3BEF-485D-B1CE-100C4DEC3A7E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704" y="2832"/>
              <a:ext cx="816" cy="144"/>
            </a:xfrm>
            <a:prstGeom prst="rect">
              <a:avLst/>
            </a:prstGeom>
            <a:gradFill rotWithShape="0">
              <a:gsLst>
                <a:gs pos="0">
                  <a:srgbClr val="0099FF"/>
                </a:gs>
                <a:gs pos="100000">
                  <a:srgbClr val="33339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s-ES" sz="1500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ContactName</a:t>
              </a:r>
            </a:p>
          </p:txBody>
        </p:sp>
        <p:sp>
          <p:nvSpPr>
            <p:cNvPr id="10283" name="Rectangle 43">
              <a:extLst>
                <a:ext uri="{FF2B5EF4-FFF2-40B4-BE49-F238E27FC236}">
                  <a16:creationId xmlns:a16="http://schemas.microsoft.com/office/drawing/2014/main" id="{DD7D30F9-D6F2-4153-9C1C-8F1FF9CE4B38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704" y="2976"/>
              <a:ext cx="816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eaLnBrk="0" hangingPunct="0"/>
              <a:r>
                <a:rPr lang="en-US" altLang="es-ES" sz="1400">
                  <a:latin typeface="Arial Narrow" panose="020B0606020202030204" pitchFamily="34" charset="0"/>
                </a:rPr>
                <a:t>Laurence Lebihan</a:t>
              </a:r>
            </a:p>
            <a:p>
              <a:pPr eaLnBrk="0" hangingPunct="0"/>
              <a:r>
                <a:rPr lang="en-US" altLang="es-ES" sz="1400">
                  <a:latin typeface="Arial Narrow" panose="020B0606020202030204" pitchFamily="34" charset="0"/>
                </a:rPr>
                <a:t>Georg Pipps</a:t>
              </a:r>
            </a:p>
            <a:p>
              <a:pPr eaLnBrk="0" hangingPunct="0"/>
              <a:r>
                <a:rPr lang="en-US" altLang="es-ES" sz="1400">
                  <a:latin typeface="Arial Narrow" panose="020B0606020202030204" pitchFamily="34" charset="0"/>
                </a:rPr>
                <a:t>Horst Kloss</a:t>
              </a:r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6">
            <a:extLst>
              <a:ext uri="{FF2B5EF4-FFF2-40B4-BE49-F238E27FC236}">
                <a16:creationId xmlns:a16="http://schemas.microsoft.com/office/drawing/2014/main" id="{1E87C24F-D782-4644-B2A5-B421D31A6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863" y="1752600"/>
            <a:ext cx="4724400" cy="5334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51FD0235-E4CF-4C0B-B763-2CFB51850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863" y="5410200"/>
            <a:ext cx="4724400" cy="5334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AEE5016D-B9E1-4214-918A-46D32A2B17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Modificación y eliminación de vistas</a:t>
            </a:r>
            <a:endParaRPr lang="en-US" altLang="es-E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CB88555-6492-49B2-ADAE-B4C5E656E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0925" y="1485900"/>
            <a:ext cx="7194550" cy="4656138"/>
          </a:xfrm>
        </p:spPr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Alteración de vistas</a:t>
            </a:r>
            <a:endParaRPr lang="en-US" altLang="es-ES"/>
          </a:p>
          <a:p>
            <a:endParaRPr lang="en-US" altLang="es-ES"/>
          </a:p>
          <a:p>
            <a:endParaRPr lang="en-US" altLang="es-ES"/>
          </a:p>
          <a:p>
            <a:endParaRPr lang="en-US" altLang="es-ES"/>
          </a:p>
          <a:p>
            <a:pPr lvl="1"/>
            <a:r>
              <a:rPr lang="en-US" altLang="es-ES">
                <a:solidFill>
                  <a:srgbClr val="000000"/>
                </a:solidFill>
              </a:rPr>
              <a:t>Conserva los permisos asignados</a:t>
            </a:r>
            <a:endParaRPr lang="en-US" altLang="es-ES"/>
          </a:p>
          <a:p>
            <a:pPr lvl="1"/>
            <a:r>
              <a:rPr lang="en-US" altLang="es-ES">
                <a:solidFill>
                  <a:srgbClr val="000000"/>
                </a:solidFill>
              </a:rPr>
              <a:t>Hace que la instrucción SELECT y las opciones reemplacen la definición existente</a:t>
            </a:r>
            <a:endParaRPr lang="en-US" altLang="es-ES"/>
          </a:p>
          <a:p>
            <a:r>
              <a:rPr lang="en-US" altLang="es-ES">
                <a:solidFill>
                  <a:srgbClr val="000000"/>
                </a:solidFill>
              </a:rPr>
              <a:t>Eliminación de vistas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1CFC039B-4260-40C4-8017-5E4903D70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981200"/>
            <a:ext cx="50292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/>
          <a:lstStyle>
            <a:lvl1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96000"/>
              </a:lnSpc>
            </a:pPr>
            <a:r>
              <a:rPr lang="es-ES" altLang="es-ES" sz="1600" noProof="1">
                <a:latin typeface="Lucida Sans Typewriter" panose="020B0509030504030204" pitchFamily="49" charset="0"/>
              </a:rPr>
              <a:t>USE </a:t>
            </a:r>
            <a:r>
              <a:rPr lang="en-US" altLang="es-ES" sz="1600">
                <a:latin typeface="Lucida Sans Typewriter" panose="020B0509030504030204" pitchFamily="49" charset="0"/>
              </a:rPr>
              <a:t>Northwind</a:t>
            </a:r>
            <a:endParaRPr lang="en-US" altLang="es-ES" sz="1600" noProof="1">
              <a:latin typeface="Lucida Sans Typewriter" panose="020B0509030504030204" pitchFamily="49" charset="0"/>
            </a:endParaRPr>
          </a:p>
          <a:p>
            <a:pPr eaLnBrk="0" hangingPunct="0">
              <a:lnSpc>
                <a:spcPct val="96000"/>
              </a:lnSpc>
            </a:pPr>
            <a:r>
              <a:rPr lang="en-US" altLang="es-ES" sz="1600" noProof="1">
                <a:latin typeface="Lucida Sans Typewriter" panose="020B0509030504030204" pitchFamily="49" charset="0"/>
              </a:rPr>
              <a:t>GO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 noProof="1">
                <a:latin typeface="Lucida Sans Typewriter" panose="020B0509030504030204" pitchFamily="49" charset="0"/>
              </a:rPr>
              <a:t>ALTER VIEW dbo.</a:t>
            </a:r>
            <a:r>
              <a:rPr lang="en-US" altLang="es-ES" sz="1600">
                <a:latin typeface="Lucida Sans Typewriter" panose="020B0509030504030204" pitchFamily="49" charset="0"/>
              </a:rPr>
              <a:t>EmployeeView</a:t>
            </a:r>
            <a:endParaRPr lang="en-US" altLang="es-ES" sz="1600" noProof="1">
              <a:latin typeface="Lucida Sans Typewriter" panose="020B0509030504030204" pitchFamily="49" charset="0"/>
            </a:endParaRPr>
          </a:p>
          <a:p>
            <a:pPr eaLnBrk="0" hangingPunct="0">
              <a:lnSpc>
                <a:spcPct val="96000"/>
              </a:lnSpc>
            </a:pPr>
            <a:r>
              <a:rPr lang="en-US" altLang="es-ES" sz="1600" noProof="1">
                <a:latin typeface="Lucida Sans Typewriter" panose="020B0509030504030204" pitchFamily="49" charset="0"/>
              </a:rPr>
              <a:t>AS 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 noProof="1">
                <a:latin typeface="Lucida Sans Typewriter" panose="020B0509030504030204" pitchFamily="49" charset="0"/>
              </a:rPr>
              <a:t>SELECT </a:t>
            </a:r>
            <a:r>
              <a:rPr lang="en-US" altLang="es-ES" sz="1600">
                <a:latin typeface="Lucida Sans Typewriter" panose="020B0509030504030204" pitchFamily="49" charset="0"/>
              </a:rPr>
              <a:t>LastName</a:t>
            </a:r>
            <a:r>
              <a:rPr lang="en-US" altLang="es-ES" sz="1600" noProof="1">
                <a:latin typeface="Lucida Sans Typewriter" panose="020B0509030504030204" pitchFamily="49" charset="0"/>
              </a:rPr>
              <a:t>, </a:t>
            </a:r>
            <a:r>
              <a:rPr lang="en-US" altLang="es-ES" sz="1600">
                <a:latin typeface="Lucida Sans Typewriter" panose="020B0509030504030204" pitchFamily="49" charset="0"/>
              </a:rPr>
              <a:t>FirstName</a:t>
            </a:r>
            <a:r>
              <a:rPr lang="en-US" altLang="es-ES" sz="1600" noProof="1">
                <a:latin typeface="Lucida Sans Typewriter" panose="020B0509030504030204" pitchFamily="49" charset="0"/>
              </a:rPr>
              <a:t>, </a:t>
            </a:r>
            <a:r>
              <a:rPr lang="en-US" altLang="es-ES" sz="1600">
                <a:latin typeface="Lucida Sans Typewriter" panose="020B0509030504030204" pitchFamily="49" charset="0"/>
              </a:rPr>
              <a:t>Extension</a:t>
            </a:r>
            <a:endParaRPr lang="en-US" altLang="es-ES" sz="1600" noProof="1">
              <a:latin typeface="Lucida Sans Typewriter" panose="020B0509030504030204" pitchFamily="49" charset="0"/>
            </a:endParaRPr>
          </a:p>
          <a:p>
            <a:pPr eaLnBrk="0" hangingPunct="0">
              <a:lnSpc>
                <a:spcPct val="96000"/>
              </a:lnSpc>
            </a:pPr>
            <a:r>
              <a:rPr lang="en-US" altLang="es-ES" sz="1600" noProof="1">
                <a:latin typeface="Lucida Sans Typewriter" panose="020B0509030504030204" pitchFamily="49" charset="0"/>
              </a:rPr>
              <a:t>FROM </a:t>
            </a:r>
            <a:r>
              <a:rPr lang="en-US" altLang="es-ES" sz="1600">
                <a:latin typeface="Lucida Sans Typewriter" panose="020B0509030504030204" pitchFamily="49" charset="0"/>
              </a:rPr>
              <a:t>Employees</a:t>
            </a:r>
            <a:endParaRPr lang="en-US" altLang="es-ES" sz="1600" noProof="1">
              <a:latin typeface="Lucida Sans Typewriter" panose="020B0509030504030204" pitchFamily="49" charset="0"/>
            </a:endParaRP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9A0AD27F-505B-4F3C-A38F-7CB4023CB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700" y="5613400"/>
            <a:ext cx="3800475" cy="48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/>
          <a:lstStyle>
            <a:lvl1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96000"/>
              </a:lnSpc>
            </a:pPr>
            <a:r>
              <a:rPr lang="es-ES" altLang="es-ES" sz="1600" noProof="1">
                <a:latin typeface="Lucida Sans Typewriter" panose="020B0509030504030204" pitchFamily="49" charset="0"/>
              </a:rPr>
              <a:t>DROP VIEW </a:t>
            </a:r>
            <a:r>
              <a:rPr lang="en-US" altLang="es-ES" sz="1600">
                <a:latin typeface="Lucida Sans Typewriter" panose="020B0509030504030204" pitchFamily="49" charset="0"/>
              </a:rPr>
              <a:t>dbo.ShipStatusView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CB4EDAB-C159-4441-A3AF-237E74D5B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586163"/>
            <a:ext cx="4894262" cy="8207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es-ES" sz="2000">
                <a:latin typeface="Lucida Sans Typewriter" panose="020B0509030504030204" pitchFamily="49" charset="0"/>
              </a:rPr>
              <a:t>GRANT SELECT ON view2 TO pierre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BBB16E2-D0F9-407D-AB0A-2133E6831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5189538"/>
            <a:ext cx="4913312" cy="822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es-ES" sz="2000">
                <a:latin typeface="Lucida Sans Typewriter" panose="020B0509030504030204" pitchFamily="49" charset="0"/>
              </a:rPr>
              <a:t>SELECT * FROM maria.view2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369121E7-7F6C-4232-9967-253139C624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5050" y="1625600"/>
            <a:ext cx="7194550" cy="4287838"/>
          </a:xfrm>
        </p:spPr>
        <p:txBody>
          <a:bodyPr/>
          <a:lstStyle/>
          <a:p>
            <a:r>
              <a:rPr lang="en-US" altLang="es-ES"/>
              <a:t>Objetos dependientes con</a:t>
            </a:r>
            <a:br>
              <a:rPr lang="en-US" altLang="es-ES"/>
            </a:br>
            <a:r>
              <a:rPr lang="en-US" altLang="es-ES"/>
              <a:t>propietarios distintos</a:t>
            </a:r>
          </a:p>
          <a:p>
            <a:r>
              <a:rPr lang="es-ES_tradnl" altLang="es-ES"/>
              <a:t>Ejemplo</a:t>
            </a:r>
            <a:r>
              <a:rPr lang="en-US" altLang="es-ES"/>
              <a:t>: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s-ES"/>
              <a:t>Maria e</a:t>
            </a:r>
            <a:r>
              <a:rPr lang="es-ES_tradnl" altLang="es-ES"/>
              <a:t>jecuta</a:t>
            </a:r>
            <a:r>
              <a:rPr lang="en-US" altLang="es-ES"/>
              <a:t>: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s-ES"/>
          </a:p>
          <a:p>
            <a:pPr lvl="1">
              <a:buFont typeface="Wingdings" panose="05000000000000000000" pitchFamily="2" charset="2"/>
              <a:buNone/>
            </a:pPr>
            <a:endParaRPr lang="en-US" altLang="es-ES"/>
          </a:p>
          <a:p>
            <a:pPr lvl="1">
              <a:buFont typeface="Wingdings" panose="05000000000000000000" pitchFamily="2" charset="2"/>
              <a:buNone/>
            </a:pPr>
            <a:r>
              <a:rPr lang="en-US" altLang="es-ES"/>
              <a:t>Pierre </a:t>
            </a:r>
            <a:r>
              <a:rPr lang="es-ES_tradnl" altLang="es-ES"/>
              <a:t>ejecuta</a:t>
            </a:r>
            <a:r>
              <a:rPr lang="en-US" altLang="es-ES"/>
              <a:t>:</a:t>
            </a:r>
            <a:br>
              <a:rPr lang="en-US" altLang="es-ES"/>
            </a:br>
            <a:br>
              <a:rPr lang="en-US" altLang="es-ES"/>
            </a:br>
            <a:endParaRPr lang="en-US" altLang="es-E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65DE7E1A-2470-4179-A4DF-F05FA638D0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/>
              <a:t>Evitar </a:t>
            </a:r>
            <a:r>
              <a:rPr lang="es-ES_tradnl" altLang="es-ES"/>
              <a:t>la interrupción de las </a:t>
            </a:r>
            <a:r>
              <a:rPr lang="en-US" altLang="es-ES"/>
              <a:t>cadenas de pertenencia</a:t>
            </a:r>
          </a:p>
        </p:txBody>
      </p:sp>
      <p:grpSp>
        <p:nvGrpSpPr>
          <p:cNvPr id="12303" name="Group 15">
            <a:extLst>
              <a:ext uri="{FF2B5EF4-FFF2-40B4-BE49-F238E27FC236}">
                <a16:creationId xmlns:a16="http://schemas.microsoft.com/office/drawing/2014/main" id="{D1D14398-ACA7-49FB-B496-3277F754C1B9}"/>
              </a:ext>
            </a:extLst>
          </p:cNvPr>
          <p:cNvGrpSpPr>
            <a:grpSpLocks/>
          </p:cNvGrpSpPr>
          <p:nvPr/>
        </p:nvGrpSpPr>
        <p:grpSpPr bwMode="auto">
          <a:xfrm>
            <a:off x="6034088" y="1676400"/>
            <a:ext cx="2447925" cy="3808413"/>
            <a:chOff x="3801" y="1056"/>
            <a:chExt cx="1542" cy="2399"/>
          </a:xfrm>
        </p:grpSpPr>
        <p:sp>
          <p:nvSpPr>
            <p:cNvPr id="12295" name="Rectangle 7">
              <a:extLst>
                <a:ext uri="{FF2B5EF4-FFF2-40B4-BE49-F238E27FC236}">
                  <a16:creationId xmlns:a16="http://schemas.microsoft.com/office/drawing/2014/main" id="{0EDBEF36-D7DA-4973-829C-0DC8EA25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1" y="1056"/>
              <a:ext cx="1542" cy="2399"/>
            </a:xfrm>
            <a:prstGeom prst="rect">
              <a:avLst/>
            </a:prstGeom>
            <a:gradFill rotWithShape="0">
              <a:gsLst>
                <a:gs pos="0">
                  <a:srgbClr val="CCECFF">
                    <a:gamma/>
                    <a:tint val="0"/>
                    <a:invGamma/>
                  </a:srgbClr>
                </a:gs>
                <a:gs pos="100000">
                  <a:srgbClr val="CCECFF"/>
                </a:gs>
              </a:gsLst>
              <a:lin ang="5400000" scaled="1"/>
            </a:gra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GB" altLang="es-ES" b="1"/>
            </a:p>
          </p:txBody>
        </p:sp>
        <p:grpSp>
          <p:nvGrpSpPr>
            <p:cNvPr id="12301" name="Group 13">
              <a:extLst>
                <a:ext uri="{FF2B5EF4-FFF2-40B4-BE49-F238E27FC236}">
                  <a16:creationId xmlns:a16="http://schemas.microsoft.com/office/drawing/2014/main" id="{E15F01B5-0941-43E5-988E-73A8EBF195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296"/>
              <a:ext cx="1205" cy="1940"/>
              <a:chOff x="3931" y="1277"/>
              <a:chExt cx="1066" cy="1940"/>
            </a:xfrm>
          </p:grpSpPr>
          <p:sp>
            <p:nvSpPr>
              <p:cNvPr id="12296" name="AutoShape 8">
                <a:extLst>
                  <a:ext uri="{FF2B5EF4-FFF2-40B4-BE49-F238E27FC236}">
                    <a16:creationId xmlns:a16="http://schemas.microsoft.com/office/drawing/2014/main" id="{E600197D-EDB4-4913-BE23-4E3B99229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6" y="1277"/>
                <a:ext cx="1031" cy="383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s-ES" b="1"/>
                  <a:t>maria.view2</a:t>
                </a:r>
              </a:p>
            </p:txBody>
          </p:sp>
          <p:sp>
            <p:nvSpPr>
              <p:cNvPr id="12297" name="AutoShape 9">
                <a:extLst>
                  <a:ext uri="{FF2B5EF4-FFF2-40B4-BE49-F238E27FC236}">
                    <a16:creationId xmlns:a16="http://schemas.microsoft.com/office/drawing/2014/main" id="{9A988AC0-78D7-401F-83DC-6449E8F4E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9" y="2055"/>
                <a:ext cx="1031" cy="383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s-ES" b="1"/>
                  <a:t>lucia.view1</a:t>
                </a:r>
              </a:p>
            </p:txBody>
          </p:sp>
          <p:sp>
            <p:nvSpPr>
              <p:cNvPr id="12298" name="AutoShape 10">
                <a:extLst>
                  <a:ext uri="{FF2B5EF4-FFF2-40B4-BE49-F238E27FC236}">
                    <a16:creationId xmlns:a16="http://schemas.microsoft.com/office/drawing/2014/main" id="{BED036F5-781D-4AFF-9750-C8C8F4798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2834"/>
                <a:ext cx="1031" cy="383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s-ES" b="1"/>
                  <a:t>lucia.table1</a:t>
                </a:r>
              </a:p>
            </p:txBody>
          </p:sp>
        </p:grpSp>
        <p:sp>
          <p:nvSpPr>
            <p:cNvPr id="12299" name="AutoShape 11">
              <a:extLst>
                <a:ext uri="{FF2B5EF4-FFF2-40B4-BE49-F238E27FC236}">
                  <a16:creationId xmlns:a16="http://schemas.microsoft.com/office/drawing/2014/main" id="{7E7F8652-E821-43C5-B0F2-24E1AD00C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728"/>
              <a:ext cx="331" cy="284"/>
            </a:xfrm>
            <a:prstGeom prst="downArrow">
              <a:avLst>
                <a:gd name="adj1" fmla="val 49852"/>
                <a:gd name="adj2" fmla="val 50352"/>
              </a:avLst>
            </a:prstGeom>
            <a:gradFill rotWithShape="0">
              <a:gsLst>
                <a:gs pos="0">
                  <a:schemeClr val="accent2">
                    <a:gamma/>
                    <a:tint val="2941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02" name="AutoShape 14">
              <a:extLst>
                <a:ext uri="{FF2B5EF4-FFF2-40B4-BE49-F238E27FC236}">
                  <a16:creationId xmlns:a16="http://schemas.microsoft.com/office/drawing/2014/main" id="{467EDE76-FD91-42AB-A88F-5CC49FC4C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496"/>
              <a:ext cx="331" cy="284"/>
            </a:xfrm>
            <a:prstGeom prst="downArrow">
              <a:avLst>
                <a:gd name="adj1" fmla="val 49852"/>
                <a:gd name="adj2" fmla="val 50352"/>
              </a:avLst>
            </a:prstGeom>
            <a:gradFill rotWithShape="0">
              <a:gsLst>
                <a:gs pos="0">
                  <a:schemeClr val="accent2">
                    <a:gamma/>
                    <a:tint val="2941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3"/>
  <p:tag name="PPWINSEGMENT1START" val="1"/>
  <p:tag name="PPWINSEGMENT1LENGTH" val="7"/>
  <p:tag name="PPWINTOTALSEGMENTS" val="1"/>
  <p:tag name="PPWINSEGMENT1SOURCERTF" val="{\rtf1\ansi\deff0{\fonttbl{\f0\fcharset0 Arial Narrow;}}{\colortbl\red255\green255\blue255;}{\f0\fs32\i\shad\cf0 OrderID\par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  <p:tag name="PPWINTOTALSEGMENTS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  <p:tag name="PPWINTOTALSEGMENTS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  <p:tag name="PPWINTOTALSEGMENTS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  <p:tag name="PPWINTOTALSEGMENTS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  <p:tag name="PPWINTOTALSEGMENTS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  <p:tag name="PPWINTOTALSEGMENTS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  <p:tag name="PPWINTOTALSEGMENT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3"/>
  <p:tag name="PPWINTOTALSEGMENTS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  <p:tag name="PPWINTOTALSEGMENTS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  <p:tag name="PPWINTOTALSEGMENTS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3"/>
  <p:tag name="PPWINTOTALSEGMENT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3"/>
  <p:tag name="PPWINSEGMENT1START" val="1"/>
  <p:tag name="PPWINSEGMENT1LENGTH" val="11"/>
  <p:tag name="PPWINTOTALSEGMENTS" val="1"/>
  <p:tag name="PPWINSEGMENT1SOURCERTF" val="{\rtf1\ansi\deff0{\fonttbl{\f0\fcharset0 Arial Narrow;}}{\colortbl\red255\green255\blue255;}{\f0\fs32\i\shad\cf0 ShippedDate\par}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3"/>
  <p:tag name="PPWINTOTALSEGMENTS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3"/>
  <p:tag name="PPWINSEGMENT1START" val="1"/>
  <p:tag name="PPWINSEGMENT1LENGTH" val="11"/>
  <p:tag name="PPWINTOTALSEGMENTS" val="1"/>
  <p:tag name="PPWINSEGMENT1SOURCERTF" val="{\rtf1\ansi\deff0{\fonttbl{\f0\fcharset0 Arial Narrow;}}{\colortbl\red255\green255\blue255;}{\f0\fs32\i\shad\cf0 ContactName\par}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3"/>
  <p:tag name="PPWINSEGMENT1START" val="1"/>
  <p:tag name="PPWINSEGMENT1LENGTH" val="16"/>
  <p:tag name="PPWINSEGMENT2START" val="18"/>
  <p:tag name="PPWINSEGMENT2LENGTH" val="11"/>
  <p:tag name="PPWINSEGMENT3START" val="30"/>
  <p:tag name="PPWINSEGMENT3LENGTH" val="11"/>
  <p:tag name="PPWINTOTALSEGMENTS" val="3"/>
  <p:tag name="PPWINSEGMENT1SOURCERTF" val="{\rtf1\ansi\deff0{\fonttbl{\f0\fcharset0 Arial Narrow;}}{\colortbl\red0\green0\blue0;}{\f0\fs28\cf0 Laurence Lebihan\par}}"/>
  <p:tag name="PPWINSEGMENT2SOURCERTF" val="{\rtf1\ansi\deff0{\fonttbl{\f0\fcharset0 Arial Narrow;}}{\colortbl\red0\green0\blue0;}{\f0\fs28\cf0 Georg Pipps\par}}"/>
  <p:tag name="PPWINSEGMENT3SOURCERTF" val="{\rtf1\ansi\deff0{\fonttbl{\f0\fcharset0 Arial Narrow;}}{\colortbl\red0\green0\blue0;}{\f0\fs28\cf0 Horst Kloss\par}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  <p:tag name="PPWINSEGMENT1START" val="1"/>
  <p:tag name="PPWINSEGMENT1LENGTH" val="12"/>
  <p:tag name="PPWINTOTALSEGMENTS" val="1"/>
  <p:tag name="PPWINSEGMENT1SOURCERTF" val="{\rtf1\ansi\deff0{\fonttbl{\f0\fcharset0 Arial;}}{\colortbl\red255\green255\blue255;}{\f0\fs32\b\i\shad\cf0 TopSalesView\par}}"/>
</p:tagLst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1395</TotalTime>
  <Words>917</Words>
  <Application>Microsoft Office PowerPoint</Application>
  <PresentationFormat>Presentación en pantalla (4:3)</PresentationFormat>
  <Paragraphs>426</Paragraphs>
  <Slides>17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Lucida Sans Typewriter</vt:lpstr>
      <vt:lpstr>Times New Roman</vt:lpstr>
      <vt:lpstr>Wingdings</vt:lpstr>
      <vt:lpstr>Tema de Office</vt:lpstr>
      <vt:lpstr>Vistas</vt:lpstr>
      <vt:lpstr>Introducción</vt:lpstr>
      <vt:lpstr>Introducción a las vistas</vt:lpstr>
      <vt:lpstr>Ventajas de las vistas</vt:lpstr>
      <vt:lpstr> Definición de vistas</vt:lpstr>
      <vt:lpstr>Creación de vistas</vt:lpstr>
      <vt:lpstr>Ejemplo: Vista de tablas combinadas</vt:lpstr>
      <vt:lpstr>Modificación y eliminación de vistas</vt:lpstr>
      <vt:lpstr>Evitar la interrupción de las cadenas de pertenencia</vt:lpstr>
      <vt:lpstr>Ubicación de la información de definición de vistas</vt:lpstr>
      <vt:lpstr>Ocultación de la definición de las vistas</vt:lpstr>
      <vt:lpstr>Modificación de datos mediante vistas</vt:lpstr>
      <vt:lpstr> Optimización del rendimiento mediante vistas</vt:lpstr>
      <vt:lpstr>Consideraciones acerca del rendimiento</vt:lpstr>
      <vt:lpstr>Uso de vistas indizadas</vt:lpstr>
      <vt:lpstr>Uso de vistas para dividir datos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Daniel Ernesto  Bojorge Boniche</cp:lastModifiedBy>
  <cp:revision>131</cp:revision>
  <dcterms:created xsi:type="dcterms:W3CDTF">2020-06-09T21:06:55Z</dcterms:created>
  <dcterms:modified xsi:type="dcterms:W3CDTF">2021-06-27T05:14:33Z</dcterms:modified>
</cp:coreProperties>
</file>