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347" r:id="rId7"/>
    <p:sldId id="348" r:id="rId8"/>
    <p:sldId id="34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0" r:id="rId18"/>
    <p:sldId id="275" r:id="rId19"/>
    <p:sldId id="272" r:id="rId20"/>
    <p:sldId id="346" r:id="rId21"/>
  </p:sldIdLst>
  <p:sldSz cx="9144000" cy="6858000" type="screen4x3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F4FE3-0954-43FD-ADF8-17EF5ED3304B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NI"/>
        </a:p>
      </dgm:t>
    </dgm:pt>
    <dgm:pt modelId="{223B6629-767F-41C9-B362-1ACB621DFAA0}">
      <dgm:prSet/>
      <dgm:spPr/>
      <dgm:t>
        <a:bodyPr/>
        <a:lstStyle/>
        <a:p>
          <a:r>
            <a:rPr lang="es-NI"/>
            <a:t>El nombre de la vista debe ajustarse a las normas para los identificadores.</a:t>
          </a:r>
        </a:p>
      </dgm:t>
    </dgm:pt>
    <dgm:pt modelId="{094487EF-B31E-41DF-B2BC-84AFB55C70E0}" type="parTrans" cxnId="{152D3417-EE66-4201-A77B-35EBC4ABA493}">
      <dgm:prSet/>
      <dgm:spPr/>
      <dgm:t>
        <a:bodyPr/>
        <a:lstStyle/>
        <a:p>
          <a:endParaRPr lang="es-NI"/>
        </a:p>
      </dgm:t>
    </dgm:pt>
    <dgm:pt modelId="{4A2E93D9-1422-4F42-B45E-5C30AC829B7D}" type="sibTrans" cxnId="{152D3417-EE66-4201-A77B-35EBC4ABA493}">
      <dgm:prSet/>
      <dgm:spPr/>
      <dgm:t>
        <a:bodyPr/>
        <a:lstStyle/>
        <a:p>
          <a:endParaRPr lang="es-NI"/>
        </a:p>
      </dgm:t>
    </dgm:pt>
    <dgm:pt modelId="{9404E199-917F-4380-AF3A-D1E3F83DC8E2}">
      <dgm:prSet/>
      <dgm:spPr/>
      <dgm:t>
        <a:bodyPr/>
        <a:lstStyle/>
        <a:p>
          <a:r>
            <a:rPr lang="es-NI" dirty="0"/>
            <a:t>Opcionalmente, es posible especificar un nombre de propietario para la vista.</a:t>
          </a:r>
        </a:p>
      </dgm:t>
    </dgm:pt>
    <dgm:pt modelId="{B12ACBC1-221D-45B9-9FF0-1C69DB5FACD8}" type="parTrans" cxnId="{A1C36061-9881-4762-B8FC-9EF0178712A4}">
      <dgm:prSet/>
      <dgm:spPr/>
      <dgm:t>
        <a:bodyPr/>
        <a:lstStyle/>
        <a:p>
          <a:endParaRPr lang="es-NI"/>
        </a:p>
      </dgm:t>
    </dgm:pt>
    <dgm:pt modelId="{BFCAF55A-42F1-400B-A398-032A5844939F}" type="sibTrans" cxnId="{A1C36061-9881-4762-B8FC-9EF0178712A4}">
      <dgm:prSet/>
      <dgm:spPr/>
      <dgm:t>
        <a:bodyPr/>
        <a:lstStyle/>
        <a:p>
          <a:endParaRPr lang="es-NI"/>
        </a:p>
      </dgm:t>
    </dgm:pt>
    <dgm:pt modelId="{700AE7DF-EBD3-4A20-96EF-29272824BD11}">
      <dgm:prSet phldrT="[Texto]"/>
      <dgm:spPr/>
      <dgm:t>
        <a:bodyPr/>
        <a:lstStyle/>
        <a:p>
          <a:r>
            <a:rPr lang="es-NI" dirty="0"/>
            <a:t>Debe establecer una convención de denominación coherente para distinguir las vistas de las tablas</a:t>
          </a:r>
        </a:p>
      </dgm:t>
    </dgm:pt>
    <dgm:pt modelId="{9052402C-BF7D-4FE7-AE53-D987DF8F76BD}" type="parTrans" cxnId="{A60C44DD-1FC9-442E-A713-BAB6A9D2B540}">
      <dgm:prSet/>
      <dgm:spPr/>
      <dgm:t>
        <a:bodyPr/>
        <a:lstStyle/>
        <a:p>
          <a:endParaRPr lang="es-NI"/>
        </a:p>
      </dgm:t>
    </dgm:pt>
    <dgm:pt modelId="{668D952F-863D-4E09-A9FB-40BA2889B817}" type="sibTrans" cxnId="{A60C44DD-1FC9-442E-A713-BAB6A9D2B540}">
      <dgm:prSet/>
      <dgm:spPr/>
      <dgm:t>
        <a:bodyPr/>
        <a:lstStyle/>
        <a:p>
          <a:endParaRPr lang="es-NI"/>
        </a:p>
      </dgm:t>
    </dgm:pt>
    <dgm:pt modelId="{6FE44E5C-1F2F-4E05-BF8E-2FCE018ACEC6}">
      <dgm:prSet phldrT="[Texto]"/>
      <dgm:spPr/>
      <dgm:t>
        <a:bodyPr/>
        <a:lstStyle/>
        <a:p>
          <a:r>
            <a:rPr lang="es-NI" dirty="0"/>
            <a:t>Por ejemplo, puede agregar la palabra “vista” como sufijo de cada objeto vista que cree. De este modo podrá distinguir fácilmente entre objetos similares (tablas y vistas) al consultar la vista</a:t>
          </a:r>
        </a:p>
      </dgm:t>
    </dgm:pt>
    <dgm:pt modelId="{49718159-B2BF-4C83-8AB4-18A50BBBF8AB}" type="parTrans" cxnId="{068F6175-B092-4755-9764-8D2496D77242}">
      <dgm:prSet/>
      <dgm:spPr/>
      <dgm:t>
        <a:bodyPr/>
        <a:lstStyle/>
        <a:p>
          <a:endParaRPr lang="es-NI"/>
        </a:p>
      </dgm:t>
    </dgm:pt>
    <dgm:pt modelId="{B0E45D86-5270-411F-826A-93B9B0940D41}" type="sibTrans" cxnId="{068F6175-B092-4755-9764-8D2496D77242}">
      <dgm:prSet/>
      <dgm:spPr/>
      <dgm:t>
        <a:bodyPr/>
        <a:lstStyle/>
        <a:p>
          <a:endParaRPr lang="es-NI"/>
        </a:p>
      </dgm:t>
    </dgm:pt>
    <dgm:pt modelId="{976A59D7-B969-45B3-A69A-489AFDCBF23A}" type="pres">
      <dgm:prSet presAssocID="{577F4FE3-0954-43FD-ADF8-17EF5ED3304B}" presName="linear" presStyleCnt="0">
        <dgm:presLayoutVars>
          <dgm:animLvl val="lvl"/>
          <dgm:resizeHandles val="exact"/>
        </dgm:presLayoutVars>
      </dgm:prSet>
      <dgm:spPr/>
    </dgm:pt>
    <dgm:pt modelId="{9E394811-7221-4D3B-BA65-D9D3E2868AB9}" type="pres">
      <dgm:prSet presAssocID="{223B6629-767F-41C9-B362-1ACB621DFA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1F72E8-F0B9-400C-AC00-68C57156D6F1}" type="pres">
      <dgm:prSet presAssocID="{4A2E93D9-1422-4F42-B45E-5C30AC829B7D}" presName="spacer" presStyleCnt="0"/>
      <dgm:spPr/>
    </dgm:pt>
    <dgm:pt modelId="{92C1D7FC-8643-4010-A9C0-435EB54C9D3D}" type="pres">
      <dgm:prSet presAssocID="{9404E199-917F-4380-AF3A-D1E3F83DC8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DED7C0-9BB7-439B-8D3B-5579FB9188C5}" type="pres">
      <dgm:prSet presAssocID="{BFCAF55A-42F1-400B-A398-032A5844939F}" presName="spacer" presStyleCnt="0"/>
      <dgm:spPr/>
    </dgm:pt>
    <dgm:pt modelId="{5C75B543-E392-4592-9900-828CC54C35A8}" type="pres">
      <dgm:prSet presAssocID="{700AE7DF-EBD3-4A20-96EF-29272824BD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BAD60F4-F35B-46B9-AF8D-3F91C566D8D4}" type="pres">
      <dgm:prSet presAssocID="{700AE7DF-EBD3-4A20-96EF-29272824BD1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30FF312-5EE3-41D8-806C-A0423C36E592}" type="presOf" srcId="{6FE44E5C-1F2F-4E05-BF8E-2FCE018ACEC6}" destId="{7BAD60F4-F35B-46B9-AF8D-3F91C566D8D4}" srcOrd="0" destOrd="0" presId="urn:microsoft.com/office/officeart/2005/8/layout/vList2"/>
    <dgm:cxn modelId="{152D3417-EE66-4201-A77B-35EBC4ABA493}" srcId="{577F4FE3-0954-43FD-ADF8-17EF5ED3304B}" destId="{223B6629-767F-41C9-B362-1ACB621DFAA0}" srcOrd="0" destOrd="0" parTransId="{094487EF-B31E-41DF-B2BC-84AFB55C70E0}" sibTransId="{4A2E93D9-1422-4F42-B45E-5C30AC829B7D}"/>
    <dgm:cxn modelId="{A1C36061-9881-4762-B8FC-9EF0178712A4}" srcId="{577F4FE3-0954-43FD-ADF8-17EF5ED3304B}" destId="{9404E199-917F-4380-AF3A-D1E3F83DC8E2}" srcOrd="1" destOrd="0" parTransId="{B12ACBC1-221D-45B9-9FF0-1C69DB5FACD8}" sibTransId="{BFCAF55A-42F1-400B-A398-032A5844939F}"/>
    <dgm:cxn modelId="{BFB97B6C-E2BE-4B72-AB2B-45CC01492CE8}" type="presOf" srcId="{9404E199-917F-4380-AF3A-D1E3F83DC8E2}" destId="{92C1D7FC-8643-4010-A9C0-435EB54C9D3D}" srcOrd="0" destOrd="0" presId="urn:microsoft.com/office/officeart/2005/8/layout/vList2"/>
    <dgm:cxn modelId="{068F6175-B092-4755-9764-8D2496D77242}" srcId="{700AE7DF-EBD3-4A20-96EF-29272824BD11}" destId="{6FE44E5C-1F2F-4E05-BF8E-2FCE018ACEC6}" srcOrd="0" destOrd="0" parTransId="{49718159-B2BF-4C83-8AB4-18A50BBBF8AB}" sibTransId="{B0E45D86-5270-411F-826A-93B9B0940D41}"/>
    <dgm:cxn modelId="{0D1808A6-B9EA-48D6-B7B4-E6B245F623C0}" type="presOf" srcId="{700AE7DF-EBD3-4A20-96EF-29272824BD11}" destId="{5C75B543-E392-4592-9900-828CC54C35A8}" srcOrd="0" destOrd="0" presId="urn:microsoft.com/office/officeart/2005/8/layout/vList2"/>
    <dgm:cxn modelId="{5D3D63B5-FA5B-47DB-83DA-FBAEBF177C1E}" type="presOf" srcId="{577F4FE3-0954-43FD-ADF8-17EF5ED3304B}" destId="{976A59D7-B969-45B3-A69A-489AFDCBF23A}" srcOrd="0" destOrd="0" presId="urn:microsoft.com/office/officeart/2005/8/layout/vList2"/>
    <dgm:cxn modelId="{A60C44DD-1FC9-442E-A713-BAB6A9D2B540}" srcId="{577F4FE3-0954-43FD-ADF8-17EF5ED3304B}" destId="{700AE7DF-EBD3-4A20-96EF-29272824BD11}" srcOrd="2" destOrd="0" parTransId="{9052402C-BF7D-4FE7-AE53-D987DF8F76BD}" sibTransId="{668D952F-863D-4E09-A9FB-40BA2889B817}"/>
    <dgm:cxn modelId="{FEE708FC-E084-4BCE-B33E-EC1E21732D67}" type="presOf" srcId="{223B6629-767F-41C9-B362-1ACB621DFAA0}" destId="{9E394811-7221-4D3B-BA65-D9D3E2868AB9}" srcOrd="0" destOrd="0" presId="urn:microsoft.com/office/officeart/2005/8/layout/vList2"/>
    <dgm:cxn modelId="{94B33EE6-FFC5-4886-AEBD-3D4AF5A3B01C}" type="presParOf" srcId="{976A59D7-B969-45B3-A69A-489AFDCBF23A}" destId="{9E394811-7221-4D3B-BA65-D9D3E2868AB9}" srcOrd="0" destOrd="0" presId="urn:microsoft.com/office/officeart/2005/8/layout/vList2"/>
    <dgm:cxn modelId="{BDEEAC56-2B18-4BF0-AA09-1317E108A8F7}" type="presParOf" srcId="{976A59D7-B969-45B3-A69A-489AFDCBF23A}" destId="{D11F72E8-F0B9-400C-AC00-68C57156D6F1}" srcOrd="1" destOrd="0" presId="urn:microsoft.com/office/officeart/2005/8/layout/vList2"/>
    <dgm:cxn modelId="{058E165C-EB70-4706-8FC4-476AE442D82F}" type="presParOf" srcId="{976A59D7-B969-45B3-A69A-489AFDCBF23A}" destId="{92C1D7FC-8643-4010-A9C0-435EB54C9D3D}" srcOrd="2" destOrd="0" presId="urn:microsoft.com/office/officeart/2005/8/layout/vList2"/>
    <dgm:cxn modelId="{444A3117-C9FA-4572-B881-09F6AB41A539}" type="presParOf" srcId="{976A59D7-B969-45B3-A69A-489AFDCBF23A}" destId="{31DED7C0-9BB7-439B-8D3B-5579FB9188C5}" srcOrd="3" destOrd="0" presId="urn:microsoft.com/office/officeart/2005/8/layout/vList2"/>
    <dgm:cxn modelId="{18C50803-58CD-42A8-B94A-AFF4AD2E4289}" type="presParOf" srcId="{976A59D7-B969-45B3-A69A-489AFDCBF23A}" destId="{5C75B543-E392-4592-9900-828CC54C35A8}" srcOrd="4" destOrd="0" presId="urn:microsoft.com/office/officeart/2005/8/layout/vList2"/>
    <dgm:cxn modelId="{34011202-4098-43AC-AF36-49BA853E2003}" type="presParOf" srcId="{976A59D7-B969-45B3-A69A-489AFDCBF23A}" destId="{7BAD60F4-F35B-46B9-AF8D-3F91C566D8D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7F4FE3-0954-43FD-ADF8-17EF5ED3304B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NI"/>
        </a:p>
      </dgm:t>
    </dgm:pt>
    <dgm:pt modelId="{EBDFAE41-B2E9-4A31-BC2B-634C5AB2DDCF}">
      <dgm:prSet/>
      <dgm:spPr/>
      <dgm:t>
        <a:bodyPr/>
        <a:lstStyle/>
        <a:p>
          <a:r>
            <a:rPr lang="es-NI" dirty="0"/>
            <a:t>Debe especificar los nombres de columna en las situaciones siguientes</a:t>
          </a:r>
        </a:p>
      </dgm:t>
    </dgm:pt>
    <dgm:pt modelId="{3292034D-3224-4AAF-8196-BB498059BEC3}" type="parTrans" cxnId="{10F68DFD-BE37-49A3-A71C-1EA04E759A20}">
      <dgm:prSet/>
      <dgm:spPr/>
      <dgm:t>
        <a:bodyPr/>
        <a:lstStyle/>
        <a:p>
          <a:endParaRPr lang="es-NI"/>
        </a:p>
      </dgm:t>
    </dgm:pt>
    <dgm:pt modelId="{AC7E4475-5AF2-48F9-8A8C-203E6FC44977}" type="sibTrans" cxnId="{10F68DFD-BE37-49A3-A71C-1EA04E759A20}">
      <dgm:prSet/>
      <dgm:spPr/>
      <dgm:t>
        <a:bodyPr/>
        <a:lstStyle/>
        <a:p>
          <a:endParaRPr lang="es-NI"/>
        </a:p>
      </dgm:t>
    </dgm:pt>
    <dgm:pt modelId="{3E1A9F22-FF13-4B24-A269-732714D91B14}">
      <dgm:prSet phldrT="[Texto]"/>
      <dgm:spPr/>
      <dgm:t>
        <a:bodyPr/>
        <a:lstStyle/>
        <a:p>
          <a:r>
            <a:rPr lang="es-NI" dirty="0"/>
            <a:t>Alguna de las columnas de la vista se deriva de una expresión aritmética, de una función integrada o de una constante.</a:t>
          </a:r>
        </a:p>
      </dgm:t>
    </dgm:pt>
    <dgm:pt modelId="{379DFC72-B378-43FB-94AA-32ABDFAAA4D9}" type="parTrans" cxnId="{860EED34-D673-4985-BA3D-1967C1D55EF3}">
      <dgm:prSet/>
      <dgm:spPr/>
      <dgm:t>
        <a:bodyPr/>
        <a:lstStyle/>
        <a:p>
          <a:endParaRPr lang="es-NI"/>
        </a:p>
      </dgm:t>
    </dgm:pt>
    <dgm:pt modelId="{F50F4983-8850-44F8-A5F6-9246AB043E33}" type="sibTrans" cxnId="{860EED34-D673-4985-BA3D-1967C1D55EF3}">
      <dgm:prSet/>
      <dgm:spPr/>
      <dgm:t>
        <a:bodyPr/>
        <a:lstStyle/>
        <a:p>
          <a:endParaRPr lang="es-NI"/>
        </a:p>
      </dgm:t>
    </dgm:pt>
    <dgm:pt modelId="{41176AEE-AEFE-49CA-B279-FE98CB2E8936}">
      <dgm:prSet/>
      <dgm:spPr/>
      <dgm:t>
        <a:bodyPr/>
        <a:lstStyle/>
        <a:p>
          <a:r>
            <a:rPr lang="es-NI" dirty="0"/>
            <a:t>Hay columnas con el mismo nombre en las tablas que se van a combinar.</a:t>
          </a:r>
        </a:p>
      </dgm:t>
    </dgm:pt>
    <dgm:pt modelId="{D1B7624C-5659-4CDC-B35B-A88C2719C6B8}" type="parTrans" cxnId="{93731866-545A-4455-9A81-7A049E0BF51B}">
      <dgm:prSet/>
      <dgm:spPr/>
      <dgm:t>
        <a:bodyPr/>
        <a:lstStyle/>
        <a:p>
          <a:endParaRPr lang="es-NI"/>
        </a:p>
      </dgm:t>
    </dgm:pt>
    <dgm:pt modelId="{F9337828-5F39-4652-82A8-C2F54696F148}" type="sibTrans" cxnId="{93731866-545A-4455-9A81-7A049E0BF51B}">
      <dgm:prSet/>
      <dgm:spPr/>
      <dgm:t>
        <a:bodyPr/>
        <a:lstStyle/>
        <a:p>
          <a:endParaRPr lang="es-NI"/>
        </a:p>
      </dgm:t>
    </dgm:pt>
    <dgm:pt modelId="{976A59D7-B969-45B3-A69A-489AFDCBF23A}" type="pres">
      <dgm:prSet presAssocID="{577F4FE3-0954-43FD-ADF8-17EF5ED3304B}" presName="linear" presStyleCnt="0">
        <dgm:presLayoutVars>
          <dgm:animLvl val="lvl"/>
          <dgm:resizeHandles val="exact"/>
        </dgm:presLayoutVars>
      </dgm:prSet>
      <dgm:spPr/>
    </dgm:pt>
    <dgm:pt modelId="{6C36DA29-FFC2-4197-947D-7677B9453980}" type="pres">
      <dgm:prSet presAssocID="{EBDFAE41-B2E9-4A31-BC2B-634C5AB2DDCF}" presName="parentText" presStyleLbl="node1" presStyleIdx="0" presStyleCnt="1" custLinFactNeighborY="-1152">
        <dgm:presLayoutVars>
          <dgm:chMax val="0"/>
          <dgm:bulletEnabled val="1"/>
        </dgm:presLayoutVars>
      </dgm:prSet>
      <dgm:spPr/>
    </dgm:pt>
    <dgm:pt modelId="{DAFAAE09-B1C1-44A7-A676-EFFA3D4AB2E6}" type="pres">
      <dgm:prSet presAssocID="{EBDFAE41-B2E9-4A31-BC2B-634C5AB2DDC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0EED34-D673-4985-BA3D-1967C1D55EF3}" srcId="{EBDFAE41-B2E9-4A31-BC2B-634C5AB2DDCF}" destId="{3E1A9F22-FF13-4B24-A269-732714D91B14}" srcOrd="0" destOrd="0" parTransId="{379DFC72-B378-43FB-94AA-32ABDFAAA4D9}" sibTransId="{F50F4983-8850-44F8-A5F6-9246AB043E33}"/>
    <dgm:cxn modelId="{93731866-545A-4455-9A81-7A049E0BF51B}" srcId="{EBDFAE41-B2E9-4A31-BC2B-634C5AB2DDCF}" destId="{41176AEE-AEFE-49CA-B279-FE98CB2E8936}" srcOrd="1" destOrd="0" parTransId="{D1B7624C-5659-4CDC-B35B-A88C2719C6B8}" sibTransId="{F9337828-5F39-4652-82A8-C2F54696F148}"/>
    <dgm:cxn modelId="{221C6B68-4FA6-49E5-A1F8-702A7A1039F0}" type="presOf" srcId="{3E1A9F22-FF13-4B24-A269-732714D91B14}" destId="{DAFAAE09-B1C1-44A7-A676-EFFA3D4AB2E6}" srcOrd="0" destOrd="0" presId="urn:microsoft.com/office/officeart/2005/8/layout/vList2"/>
    <dgm:cxn modelId="{32AF0776-F20E-4BE8-81F4-E27814122230}" type="presOf" srcId="{41176AEE-AEFE-49CA-B279-FE98CB2E8936}" destId="{DAFAAE09-B1C1-44A7-A676-EFFA3D4AB2E6}" srcOrd="0" destOrd="1" presId="urn:microsoft.com/office/officeart/2005/8/layout/vList2"/>
    <dgm:cxn modelId="{5D3D63B5-FA5B-47DB-83DA-FBAEBF177C1E}" type="presOf" srcId="{577F4FE3-0954-43FD-ADF8-17EF5ED3304B}" destId="{976A59D7-B969-45B3-A69A-489AFDCBF23A}" srcOrd="0" destOrd="0" presId="urn:microsoft.com/office/officeart/2005/8/layout/vList2"/>
    <dgm:cxn modelId="{40F64BC7-9286-4FE7-BC54-D8E3D85F748F}" type="presOf" srcId="{EBDFAE41-B2E9-4A31-BC2B-634C5AB2DDCF}" destId="{6C36DA29-FFC2-4197-947D-7677B9453980}" srcOrd="0" destOrd="0" presId="urn:microsoft.com/office/officeart/2005/8/layout/vList2"/>
    <dgm:cxn modelId="{10F68DFD-BE37-49A3-A71C-1EA04E759A20}" srcId="{577F4FE3-0954-43FD-ADF8-17EF5ED3304B}" destId="{EBDFAE41-B2E9-4A31-BC2B-634C5AB2DDCF}" srcOrd="0" destOrd="0" parTransId="{3292034D-3224-4AAF-8196-BB498059BEC3}" sibTransId="{AC7E4475-5AF2-48F9-8A8C-203E6FC44977}"/>
    <dgm:cxn modelId="{7BAE7C5D-7C0C-4094-BCE0-282D508F7CEE}" type="presParOf" srcId="{976A59D7-B969-45B3-A69A-489AFDCBF23A}" destId="{6C36DA29-FFC2-4197-947D-7677B9453980}" srcOrd="0" destOrd="0" presId="urn:microsoft.com/office/officeart/2005/8/layout/vList2"/>
    <dgm:cxn modelId="{61A2920C-0483-4F3D-9244-08F57E612FFD}" type="presParOf" srcId="{976A59D7-B969-45B3-A69A-489AFDCBF23A}" destId="{DAFAAE09-B1C1-44A7-A676-EFFA3D4AB2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7F4FE3-0954-43FD-ADF8-17EF5ED3304B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NI"/>
        </a:p>
      </dgm:t>
    </dgm:pt>
    <dgm:pt modelId="{761D460F-2C1B-4658-8223-A1A2286AFA66}">
      <dgm:prSet/>
      <dgm:spPr/>
      <dgm:t>
        <a:bodyPr/>
        <a:lstStyle/>
        <a:p>
          <a:r>
            <a:rPr lang="es-NI" dirty="0"/>
            <a:t>La instrucción CREATE VIEW no puede incluir las cláusulas COMPUTE o COMPUTE BY.</a:t>
          </a:r>
        </a:p>
      </dgm:t>
    </dgm:pt>
    <dgm:pt modelId="{83E69BEA-D2D6-49C7-A3C6-3618AE1E6A30}" type="parTrans" cxnId="{56FCEF75-68A6-408B-9469-3FB6F59E12F4}">
      <dgm:prSet/>
      <dgm:spPr/>
      <dgm:t>
        <a:bodyPr/>
        <a:lstStyle/>
        <a:p>
          <a:endParaRPr lang="es-NI"/>
        </a:p>
      </dgm:t>
    </dgm:pt>
    <dgm:pt modelId="{01CF1FD3-2C3C-4438-B6D9-67EA79906DE2}" type="sibTrans" cxnId="{56FCEF75-68A6-408B-9469-3FB6F59E12F4}">
      <dgm:prSet/>
      <dgm:spPr/>
      <dgm:t>
        <a:bodyPr/>
        <a:lstStyle/>
        <a:p>
          <a:endParaRPr lang="es-NI"/>
        </a:p>
      </dgm:t>
    </dgm:pt>
    <dgm:pt modelId="{205C845C-4EB5-4259-9E98-874C7DF4E7B0}">
      <dgm:prSet/>
      <dgm:spPr/>
      <dgm:t>
        <a:bodyPr/>
        <a:lstStyle/>
        <a:p>
          <a:r>
            <a:rPr lang="es-NI" dirty="0"/>
            <a:t>La instrucción CREATE VIEW puede incluir la cláusula ORDER BY, sólo si se utiliza la palabra clave TOP.</a:t>
          </a:r>
        </a:p>
      </dgm:t>
    </dgm:pt>
    <dgm:pt modelId="{B345EF59-F371-4605-A6C0-E6BC4A85FB3C}" type="parTrans" cxnId="{ED2F27FD-0AF1-456F-A72F-909F53B02991}">
      <dgm:prSet/>
      <dgm:spPr/>
      <dgm:t>
        <a:bodyPr/>
        <a:lstStyle/>
        <a:p>
          <a:endParaRPr lang="es-NI"/>
        </a:p>
      </dgm:t>
    </dgm:pt>
    <dgm:pt modelId="{BCB07AC1-85BF-41FD-A68F-005885026ECE}" type="sibTrans" cxnId="{ED2F27FD-0AF1-456F-A72F-909F53B02991}">
      <dgm:prSet/>
      <dgm:spPr/>
      <dgm:t>
        <a:bodyPr/>
        <a:lstStyle/>
        <a:p>
          <a:endParaRPr lang="es-NI"/>
        </a:p>
      </dgm:t>
    </dgm:pt>
    <dgm:pt modelId="{007E6DE3-1932-490B-8FBB-9D615CD8619A}">
      <dgm:prSet/>
      <dgm:spPr/>
      <dgm:t>
        <a:bodyPr/>
        <a:lstStyle/>
        <a:p>
          <a:r>
            <a:rPr lang="es-NI" dirty="0"/>
            <a:t>Las vistas no pueden hacer referencia a tablas temporales.</a:t>
          </a:r>
        </a:p>
      </dgm:t>
    </dgm:pt>
    <dgm:pt modelId="{12B02800-E003-4AE0-96DC-3B08832A4E47}" type="parTrans" cxnId="{F131363F-3328-41C3-98F5-D21E50A2D399}">
      <dgm:prSet/>
      <dgm:spPr/>
      <dgm:t>
        <a:bodyPr/>
        <a:lstStyle/>
        <a:p>
          <a:endParaRPr lang="es-NI"/>
        </a:p>
      </dgm:t>
    </dgm:pt>
    <dgm:pt modelId="{CE593C5C-6387-4B25-B9F0-CD11612BFD66}" type="sibTrans" cxnId="{F131363F-3328-41C3-98F5-D21E50A2D399}">
      <dgm:prSet/>
      <dgm:spPr/>
      <dgm:t>
        <a:bodyPr/>
        <a:lstStyle/>
        <a:p>
          <a:endParaRPr lang="es-NI"/>
        </a:p>
      </dgm:t>
    </dgm:pt>
    <dgm:pt modelId="{A3F684F0-D75D-43A2-BC98-FD747E8CBB64}">
      <dgm:prSet/>
      <dgm:spPr/>
      <dgm:t>
        <a:bodyPr/>
        <a:lstStyle/>
        <a:p>
          <a:r>
            <a:rPr lang="es-NI"/>
            <a:t>Las vistas no pueden hacer referencia a más de 1.024 columnas.</a:t>
          </a:r>
        </a:p>
      </dgm:t>
    </dgm:pt>
    <dgm:pt modelId="{53086A8B-62D2-4C6E-9B4B-326484DFC1C2}" type="parTrans" cxnId="{25DCF7F6-E0A8-4B6F-AF6D-C6B020BDE2A5}">
      <dgm:prSet/>
      <dgm:spPr/>
      <dgm:t>
        <a:bodyPr/>
        <a:lstStyle/>
        <a:p>
          <a:endParaRPr lang="es-NI"/>
        </a:p>
      </dgm:t>
    </dgm:pt>
    <dgm:pt modelId="{954F0777-9ABB-4C8D-8A36-2E2CADCED33E}" type="sibTrans" cxnId="{25DCF7F6-E0A8-4B6F-AF6D-C6B020BDE2A5}">
      <dgm:prSet/>
      <dgm:spPr/>
      <dgm:t>
        <a:bodyPr/>
        <a:lstStyle/>
        <a:p>
          <a:endParaRPr lang="es-NI"/>
        </a:p>
      </dgm:t>
    </dgm:pt>
    <dgm:pt modelId="{CAEC124E-6180-4962-93E0-F71A84AD21F8}">
      <dgm:prSet/>
      <dgm:spPr/>
      <dgm:t>
        <a:bodyPr/>
        <a:lstStyle/>
        <a:p>
          <a:r>
            <a:rPr lang="es-NI"/>
            <a:t>La instrucción CREATE VIEW no puede combinarse con otras instrucciones de Transact-SQL en un mismo lote. </a:t>
          </a:r>
        </a:p>
      </dgm:t>
    </dgm:pt>
    <dgm:pt modelId="{9F5ACB07-D5C2-4EAA-9CB0-7905C2E54BA2}" type="parTrans" cxnId="{A0B25797-9788-40F8-BD6B-24E605A2ECF4}">
      <dgm:prSet/>
      <dgm:spPr/>
      <dgm:t>
        <a:bodyPr/>
        <a:lstStyle/>
        <a:p>
          <a:endParaRPr lang="es-NI"/>
        </a:p>
      </dgm:t>
    </dgm:pt>
    <dgm:pt modelId="{0FD4575A-6FB3-41A2-BC66-2F57DC322410}" type="sibTrans" cxnId="{A0B25797-9788-40F8-BD6B-24E605A2ECF4}">
      <dgm:prSet/>
      <dgm:spPr/>
      <dgm:t>
        <a:bodyPr/>
        <a:lstStyle/>
        <a:p>
          <a:endParaRPr lang="es-NI"/>
        </a:p>
      </dgm:t>
    </dgm:pt>
    <dgm:pt modelId="{F8D20940-11D4-4D35-8BEB-BDD0D2F5DFFB}">
      <dgm:prSet phldrT="[Texto]"/>
      <dgm:spPr/>
      <dgm:t>
        <a:bodyPr/>
        <a:lstStyle/>
        <a:p>
          <a:r>
            <a:rPr lang="es-NI"/>
            <a:t>La instrucción CREATE VIEW no puede incluir la palabra clave INTO.</a:t>
          </a:r>
          <a:endParaRPr lang="es-NI" dirty="0"/>
        </a:p>
      </dgm:t>
    </dgm:pt>
    <dgm:pt modelId="{F73DC742-091F-4C4B-B1D6-D1F2778E13B1}" type="parTrans" cxnId="{1786B61B-EBBC-453D-BB6A-8B57AACBFF56}">
      <dgm:prSet/>
      <dgm:spPr/>
    </dgm:pt>
    <dgm:pt modelId="{D696DBA6-5277-433E-A338-92911915BA58}" type="sibTrans" cxnId="{1786B61B-EBBC-453D-BB6A-8B57AACBFF56}">
      <dgm:prSet/>
      <dgm:spPr/>
    </dgm:pt>
    <dgm:pt modelId="{976A59D7-B969-45B3-A69A-489AFDCBF23A}" type="pres">
      <dgm:prSet presAssocID="{577F4FE3-0954-43FD-ADF8-17EF5ED3304B}" presName="linear" presStyleCnt="0">
        <dgm:presLayoutVars>
          <dgm:animLvl val="lvl"/>
          <dgm:resizeHandles val="exact"/>
        </dgm:presLayoutVars>
      </dgm:prSet>
      <dgm:spPr/>
    </dgm:pt>
    <dgm:pt modelId="{C5534DAD-9DC8-4870-976C-F045A2E9CD7D}" type="pres">
      <dgm:prSet presAssocID="{761D460F-2C1B-4658-8223-A1A2286AFA6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85CFC3E-1047-418B-BB65-D44FD6004812}" type="pres">
      <dgm:prSet presAssocID="{01CF1FD3-2C3C-4438-B6D9-67EA79906DE2}" presName="spacer" presStyleCnt="0"/>
      <dgm:spPr/>
    </dgm:pt>
    <dgm:pt modelId="{DA7F97AD-7D95-4013-9BE5-45B79F5D1A1B}" type="pres">
      <dgm:prSet presAssocID="{F8D20940-11D4-4D35-8BEB-BDD0D2F5DFF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A630FEF-916C-4BED-A83C-D677B6314876}" type="pres">
      <dgm:prSet presAssocID="{D696DBA6-5277-433E-A338-92911915BA58}" presName="spacer" presStyleCnt="0"/>
      <dgm:spPr/>
    </dgm:pt>
    <dgm:pt modelId="{5B1CEBDE-E3E7-404A-BD21-492EFF78485D}" type="pres">
      <dgm:prSet presAssocID="{205C845C-4EB5-4259-9E98-874C7DF4E7B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EFB8394-D78D-48F7-9B02-CA69FE52852F}" type="pres">
      <dgm:prSet presAssocID="{BCB07AC1-85BF-41FD-A68F-005885026ECE}" presName="spacer" presStyleCnt="0"/>
      <dgm:spPr/>
    </dgm:pt>
    <dgm:pt modelId="{C3FF42B2-C204-40E3-804A-FB95072318C1}" type="pres">
      <dgm:prSet presAssocID="{007E6DE3-1932-490B-8FBB-9D615CD8619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0DB2485-6136-40BB-8DBE-68BE6CF601F5}" type="pres">
      <dgm:prSet presAssocID="{CE593C5C-6387-4B25-B9F0-CD11612BFD66}" presName="spacer" presStyleCnt="0"/>
      <dgm:spPr/>
    </dgm:pt>
    <dgm:pt modelId="{77B957B4-AB7F-4F21-87C2-769019065547}" type="pres">
      <dgm:prSet presAssocID="{A3F684F0-D75D-43A2-BC98-FD747E8CBB6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A98A50A-32D6-45D6-9ACC-617E45A9D177}" type="pres">
      <dgm:prSet presAssocID="{954F0777-9ABB-4C8D-8A36-2E2CADCED33E}" presName="spacer" presStyleCnt="0"/>
      <dgm:spPr/>
    </dgm:pt>
    <dgm:pt modelId="{6BD983A2-CFA5-4F59-97E2-B3D78D1EA40E}" type="pres">
      <dgm:prSet presAssocID="{CAEC124E-6180-4962-93E0-F71A84AD21F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F243200-0028-4AE6-840B-89444050F6A1}" type="presOf" srcId="{205C845C-4EB5-4259-9E98-874C7DF4E7B0}" destId="{5B1CEBDE-E3E7-404A-BD21-492EFF78485D}" srcOrd="0" destOrd="0" presId="urn:microsoft.com/office/officeart/2005/8/layout/vList2"/>
    <dgm:cxn modelId="{1786B61B-EBBC-453D-BB6A-8B57AACBFF56}" srcId="{577F4FE3-0954-43FD-ADF8-17EF5ED3304B}" destId="{F8D20940-11D4-4D35-8BEB-BDD0D2F5DFFB}" srcOrd="1" destOrd="0" parTransId="{F73DC742-091F-4C4B-B1D6-D1F2778E13B1}" sibTransId="{D696DBA6-5277-433E-A338-92911915BA58}"/>
    <dgm:cxn modelId="{F131363F-3328-41C3-98F5-D21E50A2D399}" srcId="{577F4FE3-0954-43FD-ADF8-17EF5ED3304B}" destId="{007E6DE3-1932-490B-8FBB-9D615CD8619A}" srcOrd="3" destOrd="0" parTransId="{12B02800-E003-4AE0-96DC-3B08832A4E47}" sibTransId="{CE593C5C-6387-4B25-B9F0-CD11612BFD66}"/>
    <dgm:cxn modelId="{56FCEF75-68A6-408B-9469-3FB6F59E12F4}" srcId="{577F4FE3-0954-43FD-ADF8-17EF5ED3304B}" destId="{761D460F-2C1B-4658-8223-A1A2286AFA66}" srcOrd="0" destOrd="0" parTransId="{83E69BEA-D2D6-49C7-A3C6-3618AE1E6A30}" sibTransId="{01CF1FD3-2C3C-4438-B6D9-67EA79906DE2}"/>
    <dgm:cxn modelId="{A0B25797-9788-40F8-BD6B-24E605A2ECF4}" srcId="{577F4FE3-0954-43FD-ADF8-17EF5ED3304B}" destId="{CAEC124E-6180-4962-93E0-F71A84AD21F8}" srcOrd="5" destOrd="0" parTransId="{9F5ACB07-D5C2-4EAA-9CB0-7905C2E54BA2}" sibTransId="{0FD4575A-6FB3-41A2-BC66-2F57DC322410}"/>
    <dgm:cxn modelId="{5D3D63B5-FA5B-47DB-83DA-FBAEBF177C1E}" type="presOf" srcId="{577F4FE3-0954-43FD-ADF8-17EF5ED3304B}" destId="{976A59D7-B969-45B3-A69A-489AFDCBF23A}" srcOrd="0" destOrd="0" presId="urn:microsoft.com/office/officeart/2005/8/layout/vList2"/>
    <dgm:cxn modelId="{F7EAC2C4-1CA1-4FF1-9DE6-FE84C414D2C2}" type="presOf" srcId="{007E6DE3-1932-490B-8FBB-9D615CD8619A}" destId="{C3FF42B2-C204-40E3-804A-FB95072318C1}" srcOrd="0" destOrd="0" presId="urn:microsoft.com/office/officeart/2005/8/layout/vList2"/>
    <dgm:cxn modelId="{15359ADF-8138-45CC-8487-F9D830042704}" type="presOf" srcId="{761D460F-2C1B-4658-8223-A1A2286AFA66}" destId="{C5534DAD-9DC8-4870-976C-F045A2E9CD7D}" srcOrd="0" destOrd="0" presId="urn:microsoft.com/office/officeart/2005/8/layout/vList2"/>
    <dgm:cxn modelId="{086343E3-F9D2-4DA1-AF64-C3C2B55AAF6F}" type="presOf" srcId="{F8D20940-11D4-4D35-8BEB-BDD0D2F5DFFB}" destId="{DA7F97AD-7D95-4013-9BE5-45B79F5D1A1B}" srcOrd="0" destOrd="0" presId="urn:microsoft.com/office/officeart/2005/8/layout/vList2"/>
    <dgm:cxn modelId="{A3F307E6-2E78-4069-9A65-8A24F017E618}" type="presOf" srcId="{A3F684F0-D75D-43A2-BC98-FD747E8CBB64}" destId="{77B957B4-AB7F-4F21-87C2-769019065547}" srcOrd="0" destOrd="0" presId="urn:microsoft.com/office/officeart/2005/8/layout/vList2"/>
    <dgm:cxn modelId="{11B731EE-021B-4EAE-93CB-372FD0CA0636}" type="presOf" srcId="{CAEC124E-6180-4962-93E0-F71A84AD21F8}" destId="{6BD983A2-CFA5-4F59-97E2-B3D78D1EA40E}" srcOrd="0" destOrd="0" presId="urn:microsoft.com/office/officeart/2005/8/layout/vList2"/>
    <dgm:cxn modelId="{25DCF7F6-E0A8-4B6F-AF6D-C6B020BDE2A5}" srcId="{577F4FE3-0954-43FD-ADF8-17EF5ED3304B}" destId="{A3F684F0-D75D-43A2-BC98-FD747E8CBB64}" srcOrd="4" destOrd="0" parTransId="{53086A8B-62D2-4C6E-9B4B-326484DFC1C2}" sibTransId="{954F0777-9ABB-4C8D-8A36-2E2CADCED33E}"/>
    <dgm:cxn modelId="{ED2F27FD-0AF1-456F-A72F-909F53B02991}" srcId="{577F4FE3-0954-43FD-ADF8-17EF5ED3304B}" destId="{205C845C-4EB5-4259-9E98-874C7DF4E7B0}" srcOrd="2" destOrd="0" parTransId="{B345EF59-F371-4605-A6C0-E6BC4A85FB3C}" sibTransId="{BCB07AC1-85BF-41FD-A68F-005885026ECE}"/>
    <dgm:cxn modelId="{6105CB5B-0AFF-40A7-8732-5BD710A59B99}" type="presParOf" srcId="{976A59D7-B969-45B3-A69A-489AFDCBF23A}" destId="{C5534DAD-9DC8-4870-976C-F045A2E9CD7D}" srcOrd="0" destOrd="0" presId="urn:microsoft.com/office/officeart/2005/8/layout/vList2"/>
    <dgm:cxn modelId="{E7B4A83C-9361-4E3A-BAC9-75BE6E9C6CFA}" type="presParOf" srcId="{976A59D7-B969-45B3-A69A-489AFDCBF23A}" destId="{885CFC3E-1047-418B-BB65-D44FD6004812}" srcOrd="1" destOrd="0" presId="urn:microsoft.com/office/officeart/2005/8/layout/vList2"/>
    <dgm:cxn modelId="{39F164CD-066C-4C63-8BA1-1D6098B7490A}" type="presParOf" srcId="{976A59D7-B969-45B3-A69A-489AFDCBF23A}" destId="{DA7F97AD-7D95-4013-9BE5-45B79F5D1A1B}" srcOrd="2" destOrd="0" presId="urn:microsoft.com/office/officeart/2005/8/layout/vList2"/>
    <dgm:cxn modelId="{04F3945F-9364-46F6-A058-91CF808BB88F}" type="presParOf" srcId="{976A59D7-B969-45B3-A69A-489AFDCBF23A}" destId="{DA630FEF-916C-4BED-A83C-D677B6314876}" srcOrd="3" destOrd="0" presId="urn:microsoft.com/office/officeart/2005/8/layout/vList2"/>
    <dgm:cxn modelId="{4021A31F-CCA6-4B35-B219-55A7DB852F3D}" type="presParOf" srcId="{976A59D7-B969-45B3-A69A-489AFDCBF23A}" destId="{5B1CEBDE-E3E7-404A-BD21-492EFF78485D}" srcOrd="4" destOrd="0" presId="urn:microsoft.com/office/officeart/2005/8/layout/vList2"/>
    <dgm:cxn modelId="{68265BC9-0EA1-4B2F-A082-2BB4C2561FC4}" type="presParOf" srcId="{976A59D7-B969-45B3-A69A-489AFDCBF23A}" destId="{6EFB8394-D78D-48F7-9B02-CA69FE52852F}" srcOrd="5" destOrd="0" presId="urn:microsoft.com/office/officeart/2005/8/layout/vList2"/>
    <dgm:cxn modelId="{D7FD3E95-B486-4228-84F2-87D53FBFE0B0}" type="presParOf" srcId="{976A59D7-B969-45B3-A69A-489AFDCBF23A}" destId="{C3FF42B2-C204-40E3-804A-FB95072318C1}" srcOrd="6" destOrd="0" presId="urn:microsoft.com/office/officeart/2005/8/layout/vList2"/>
    <dgm:cxn modelId="{FF4AB767-836F-4DF7-AAA2-1F90A00C8D21}" type="presParOf" srcId="{976A59D7-B969-45B3-A69A-489AFDCBF23A}" destId="{C0DB2485-6136-40BB-8DBE-68BE6CF601F5}" srcOrd="7" destOrd="0" presId="urn:microsoft.com/office/officeart/2005/8/layout/vList2"/>
    <dgm:cxn modelId="{AB94AF8D-CC39-457B-9EE6-9413CAD48E10}" type="presParOf" srcId="{976A59D7-B969-45B3-A69A-489AFDCBF23A}" destId="{77B957B4-AB7F-4F21-87C2-769019065547}" srcOrd="8" destOrd="0" presId="urn:microsoft.com/office/officeart/2005/8/layout/vList2"/>
    <dgm:cxn modelId="{7599B13C-F68A-491B-8D25-47FF2F223DA6}" type="presParOf" srcId="{976A59D7-B969-45B3-A69A-489AFDCBF23A}" destId="{DA98A50A-32D6-45D6-9ACC-617E45A9D177}" srcOrd="9" destOrd="0" presId="urn:microsoft.com/office/officeart/2005/8/layout/vList2"/>
    <dgm:cxn modelId="{F9FA8099-7533-44B1-A7C1-AB7D418C0763}" type="presParOf" srcId="{976A59D7-B969-45B3-A69A-489AFDCBF23A}" destId="{6BD983A2-CFA5-4F59-97E2-B3D78D1EA40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94811-7221-4D3B-BA65-D9D3E2868AB9}">
      <dsp:nvSpPr>
        <dsp:cNvPr id="0" name=""/>
        <dsp:cNvSpPr/>
      </dsp:nvSpPr>
      <dsp:spPr>
        <a:xfrm>
          <a:off x="0" y="74045"/>
          <a:ext cx="7886700" cy="1113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800" kern="1200"/>
            <a:t>El nombre de la vista debe ajustarse a las normas para los identificadores.</a:t>
          </a:r>
        </a:p>
      </dsp:txBody>
      <dsp:txXfrm>
        <a:off x="54373" y="128418"/>
        <a:ext cx="7777954" cy="1005094"/>
      </dsp:txXfrm>
    </dsp:sp>
    <dsp:sp modelId="{92C1D7FC-8643-4010-A9C0-435EB54C9D3D}">
      <dsp:nvSpPr>
        <dsp:cNvPr id="0" name=""/>
        <dsp:cNvSpPr/>
      </dsp:nvSpPr>
      <dsp:spPr>
        <a:xfrm>
          <a:off x="0" y="1268525"/>
          <a:ext cx="7886700" cy="111384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800" kern="1200" dirty="0"/>
            <a:t>Opcionalmente, es posible especificar un nombre de propietario para la vista.</a:t>
          </a:r>
        </a:p>
      </dsp:txBody>
      <dsp:txXfrm>
        <a:off x="54373" y="1322898"/>
        <a:ext cx="7777954" cy="1005094"/>
      </dsp:txXfrm>
    </dsp:sp>
    <dsp:sp modelId="{5C75B543-E392-4592-9900-828CC54C35A8}">
      <dsp:nvSpPr>
        <dsp:cNvPr id="0" name=""/>
        <dsp:cNvSpPr/>
      </dsp:nvSpPr>
      <dsp:spPr>
        <a:xfrm>
          <a:off x="0" y="2463006"/>
          <a:ext cx="7886700" cy="11138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800" kern="1200" dirty="0"/>
            <a:t>Debe establecer una convención de denominación coherente para distinguir las vistas de las tablas</a:t>
          </a:r>
        </a:p>
      </dsp:txBody>
      <dsp:txXfrm>
        <a:off x="54373" y="2517379"/>
        <a:ext cx="7777954" cy="1005094"/>
      </dsp:txXfrm>
    </dsp:sp>
    <dsp:sp modelId="{7BAD60F4-F35B-46B9-AF8D-3F91C566D8D4}">
      <dsp:nvSpPr>
        <dsp:cNvPr id="0" name=""/>
        <dsp:cNvSpPr/>
      </dsp:nvSpPr>
      <dsp:spPr>
        <a:xfrm>
          <a:off x="0" y="3576846"/>
          <a:ext cx="788670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NI" sz="2200" kern="1200" dirty="0"/>
            <a:t>Por ejemplo, puede agregar la palabra “vista” como sufijo de cada objeto vista que cree. De este modo podrá distinguir fácilmente entre objetos similares (tablas y vistas) al consultar la vista</a:t>
          </a:r>
        </a:p>
      </dsp:txBody>
      <dsp:txXfrm>
        <a:off x="0" y="3576846"/>
        <a:ext cx="7886700" cy="130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6DA29-FFC2-4197-947D-7677B9453980}">
      <dsp:nvSpPr>
        <dsp:cNvPr id="0" name=""/>
        <dsp:cNvSpPr/>
      </dsp:nvSpPr>
      <dsp:spPr>
        <a:xfrm>
          <a:off x="0" y="91232"/>
          <a:ext cx="7886700" cy="22545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100" kern="1200" dirty="0"/>
            <a:t>Debe especificar los nombres de columna en las situaciones siguientes</a:t>
          </a:r>
        </a:p>
      </dsp:txBody>
      <dsp:txXfrm>
        <a:off x="110060" y="201292"/>
        <a:ext cx="7666580" cy="2034470"/>
      </dsp:txXfrm>
    </dsp:sp>
    <dsp:sp modelId="{DAFAAE09-B1C1-44A7-A676-EFFA3D4AB2E6}">
      <dsp:nvSpPr>
        <dsp:cNvPr id="0" name=""/>
        <dsp:cNvSpPr/>
      </dsp:nvSpPr>
      <dsp:spPr>
        <a:xfrm>
          <a:off x="0" y="2374176"/>
          <a:ext cx="7886700" cy="2461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NI" sz="3200" kern="1200" dirty="0"/>
            <a:t>Alguna de las columnas de la vista se deriva de una expresión aritmética, de una función integrada o de una constante.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NI" sz="3200" kern="1200" dirty="0"/>
            <a:t>Hay columnas con el mismo nombre en las tablas que se van a combinar.</a:t>
          </a:r>
        </a:p>
      </dsp:txBody>
      <dsp:txXfrm>
        <a:off x="0" y="2374176"/>
        <a:ext cx="7886700" cy="2461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34DAD-9DC8-4870-976C-F045A2E9CD7D}">
      <dsp:nvSpPr>
        <dsp:cNvPr id="0" name=""/>
        <dsp:cNvSpPr/>
      </dsp:nvSpPr>
      <dsp:spPr>
        <a:xfrm>
          <a:off x="0" y="7323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 dirty="0"/>
            <a:t>La instrucción CREATE VIEW no puede incluir las cláusulas COMPUTE o COMPUTE BY.</a:t>
          </a:r>
        </a:p>
      </dsp:txBody>
      <dsp:txXfrm>
        <a:off x="36896" y="110132"/>
        <a:ext cx="7812908" cy="682028"/>
      </dsp:txXfrm>
    </dsp:sp>
    <dsp:sp modelId="{DA7F97AD-7D95-4013-9BE5-45B79F5D1A1B}">
      <dsp:nvSpPr>
        <dsp:cNvPr id="0" name=""/>
        <dsp:cNvSpPr/>
      </dsp:nvSpPr>
      <dsp:spPr>
        <a:xfrm>
          <a:off x="0" y="88377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La instrucción CREATE VIEW no puede incluir la palabra clave INTO.</a:t>
          </a:r>
          <a:endParaRPr lang="es-NI" sz="1900" kern="1200" dirty="0"/>
        </a:p>
      </dsp:txBody>
      <dsp:txXfrm>
        <a:off x="36896" y="920672"/>
        <a:ext cx="7812908" cy="682028"/>
      </dsp:txXfrm>
    </dsp:sp>
    <dsp:sp modelId="{5B1CEBDE-E3E7-404A-BD21-492EFF78485D}">
      <dsp:nvSpPr>
        <dsp:cNvPr id="0" name=""/>
        <dsp:cNvSpPr/>
      </dsp:nvSpPr>
      <dsp:spPr>
        <a:xfrm>
          <a:off x="0" y="169431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 dirty="0"/>
            <a:t>La instrucción CREATE VIEW puede incluir la cláusula ORDER BY, sólo si se utiliza la palabra clave TOP.</a:t>
          </a:r>
        </a:p>
      </dsp:txBody>
      <dsp:txXfrm>
        <a:off x="36896" y="1731212"/>
        <a:ext cx="7812908" cy="682028"/>
      </dsp:txXfrm>
    </dsp:sp>
    <dsp:sp modelId="{C3FF42B2-C204-40E3-804A-FB95072318C1}">
      <dsp:nvSpPr>
        <dsp:cNvPr id="0" name=""/>
        <dsp:cNvSpPr/>
      </dsp:nvSpPr>
      <dsp:spPr>
        <a:xfrm>
          <a:off x="0" y="250485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 dirty="0"/>
            <a:t>Las vistas no pueden hacer referencia a tablas temporales.</a:t>
          </a:r>
        </a:p>
      </dsp:txBody>
      <dsp:txXfrm>
        <a:off x="36896" y="2541752"/>
        <a:ext cx="7812908" cy="682028"/>
      </dsp:txXfrm>
    </dsp:sp>
    <dsp:sp modelId="{77B957B4-AB7F-4F21-87C2-769019065547}">
      <dsp:nvSpPr>
        <dsp:cNvPr id="0" name=""/>
        <dsp:cNvSpPr/>
      </dsp:nvSpPr>
      <dsp:spPr>
        <a:xfrm>
          <a:off x="0" y="331539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Las vistas no pueden hacer referencia a más de 1.024 columnas.</a:t>
          </a:r>
        </a:p>
      </dsp:txBody>
      <dsp:txXfrm>
        <a:off x="36896" y="3352292"/>
        <a:ext cx="7812908" cy="682028"/>
      </dsp:txXfrm>
    </dsp:sp>
    <dsp:sp modelId="{6BD983A2-CFA5-4F59-97E2-B3D78D1EA40E}">
      <dsp:nvSpPr>
        <dsp:cNvPr id="0" name=""/>
        <dsp:cNvSpPr/>
      </dsp:nvSpPr>
      <dsp:spPr>
        <a:xfrm>
          <a:off x="0" y="412593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La instrucción CREATE VIEW no puede combinarse con otras instrucciones de Transact-SQL en un mismo lote. </a:t>
          </a:r>
        </a:p>
      </dsp:txBody>
      <dsp:txXfrm>
        <a:off x="36896" y="4162832"/>
        <a:ext cx="7812908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A9BF-0BFA-43BA-9075-7BAB5702E502}" type="datetimeFigureOut">
              <a:rPr lang="es-ES" smtClean="0"/>
              <a:t>01/07/2021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32DC-DD99-48F0-B319-0148A69A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77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573E37-AE9E-494D-9281-BF215CF4A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D274F-A821-429B-9196-B695085ADFE0}" type="slidenum">
              <a:rPr lang="en-US" altLang="es-ES"/>
              <a:pPr/>
              <a:t>2</a:t>
            </a:fld>
            <a:endParaRPr lang="en-US" altLang="es-E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7674616-88FF-46EB-B4B3-A2A2A9533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7EEDEA-3A10-466B-9967-0413C6829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DAE40F-D013-4E95-843D-D4E5DD20B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560B6-1A35-4548-A5A3-0E338CB39300}" type="slidenum">
              <a:rPr lang="en-US" altLang="es-ES"/>
              <a:pPr/>
              <a:t>11</a:t>
            </a:fld>
            <a:endParaRPr lang="en-US" altLang="es-E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9F375B4-F611-4AF7-8BA7-B9F8BB988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3D1CA35-817E-4B23-A09E-8D8C2C5D4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16833C-3CB0-4FE5-B119-9021230B4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A7132-8DFF-4C08-8C58-077513F04DBB}" type="slidenum">
              <a:rPr lang="en-US" altLang="es-ES"/>
              <a:pPr/>
              <a:t>12</a:t>
            </a:fld>
            <a:endParaRPr lang="en-US" altLang="es-E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3723101-5EDE-43DE-BD4B-6DBD71FD1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038921A-AC81-453C-8861-64A0F1052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76346F-E6F2-4027-BEBF-6C1305D38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DF6AA-AB92-4F92-9314-D4552503EE09}" type="slidenum">
              <a:rPr lang="en-US" altLang="es-ES"/>
              <a:pPr/>
              <a:t>13</a:t>
            </a:fld>
            <a:endParaRPr lang="en-US" altLang="es-E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A478546-2EE3-4A45-ABAE-F19A02DAA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FC6997A-9F95-4400-AF72-BB9040817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2B313C-4EA1-43B8-A3B4-3259CDAC3B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73536-A493-408F-B6E3-5293C722E81F}" type="slidenum">
              <a:rPr lang="en-US" altLang="es-ES"/>
              <a:pPr/>
              <a:t>14</a:t>
            </a:fld>
            <a:endParaRPr lang="en-US" altLang="es-E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90E3AE6-F012-4E23-A8CF-0C6598E1F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EF1939F-11E2-4AB9-A770-96F0D3925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C32071-6F81-4EDF-91AF-F4271FB16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A61DF-7801-4F19-9710-9C1F10556ECE}" type="slidenum">
              <a:rPr lang="en-US" altLang="es-ES"/>
              <a:pPr/>
              <a:t>15</a:t>
            </a:fld>
            <a:endParaRPr lang="en-US" altLang="es-E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D4CF6BA-E823-4EC4-99E4-2445F31FF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870B1AA-C2A5-498D-BF8F-3DA43D6B1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0FC305-D6C0-4565-8588-5278C14A8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9E205-249B-4E50-B99D-C9D29FA70BAB}" type="slidenum">
              <a:rPr lang="en-US" altLang="es-ES"/>
              <a:pPr/>
              <a:t>16</a:t>
            </a:fld>
            <a:endParaRPr lang="en-US" altLang="es-E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15D8695-93F0-4CC4-A88B-29F5EA025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8A96027-8002-463F-B023-7EB6E95DA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38D5A0-D048-4ABF-B3C9-47C0472F3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646E5-99D0-414C-8511-9B4FF2B2E509}" type="slidenum">
              <a:rPr lang="en-US" altLang="es-ES"/>
              <a:pPr/>
              <a:t>17</a:t>
            </a:fld>
            <a:endParaRPr lang="en-US" altLang="es-E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3E1B374-0D8E-49A6-861A-D12A7954B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648818F-916E-47F2-B7FB-20BCC6BD0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B68E53-F023-4318-84F7-CA9248D65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26100-2EEE-4D94-B5DC-271D7CBFF3BD}" type="slidenum">
              <a:rPr lang="en-US" altLang="es-ES"/>
              <a:pPr/>
              <a:t>18</a:t>
            </a:fld>
            <a:endParaRPr lang="en-US" altLang="es-E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06D7AB4-EE81-4620-AFA4-E90090CAA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343DE58-7B97-4D21-9503-C63AABE21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69D8AB-7BD1-4CF3-BC41-1EE0CBC8B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CC591-1B67-43C7-B04C-E835A1141B43}" type="slidenum">
              <a:rPr lang="en-US" altLang="es-ES"/>
              <a:pPr/>
              <a:t>19</a:t>
            </a:fld>
            <a:endParaRPr lang="en-US" altLang="es-E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E000CAD-1A73-4F73-8BC6-6FAA22B29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4C95DE8-71F0-4604-B5EE-2102029CC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377C74-CB1E-40B9-B250-891732E58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63B64-4FE7-44EF-862E-E904BA4F23FB}" type="slidenum">
              <a:rPr lang="en-US" altLang="es-ES"/>
              <a:pPr/>
              <a:t>3</a:t>
            </a:fld>
            <a:endParaRPr lang="en-US" altLang="es-E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6331155-D13D-468F-8180-746EC6060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C9076-1825-4E77-9FC8-5B838E808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92BF94-D920-4E72-8E6A-83592FE09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CF4D5-5200-40CD-8D49-98485BEBB3D7}" type="slidenum">
              <a:rPr lang="en-US" altLang="es-ES"/>
              <a:pPr/>
              <a:t>4</a:t>
            </a:fld>
            <a:endParaRPr lang="en-US" altLang="es-E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969FD03-2923-453A-A293-841C23440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B45DB4A-D54C-48A5-884C-5FABCE365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08DBC9-BD53-4C50-8AE3-2203EBFBE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248FD-3F60-4C70-9D4B-784DE5E9B4D0}" type="slidenum">
              <a:rPr lang="en-US" altLang="es-ES"/>
              <a:pPr/>
              <a:t>5</a:t>
            </a:fld>
            <a:endParaRPr lang="en-US" altLang="es-E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A052DAF-6F2E-4814-B0DB-6AA320C48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456233-94CE-4FBF-BCFF-8430B1605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08DBC9-BD53-4C50-8AE3-2203EBFBE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248FD-3F60-4C70-9D4B-784DE5E9B4D0}" type="slidenum">
              <a:rPr lang="en-US" altLang="es-ES"/>
              <a:pPr/>
              <a:t>6</a:t>
            </a:fld>
            <a:endParaRPr lang="en-US" altLang="es-E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A052DAF-6F2E-4814-B0DB-6AA320C48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456233-94CE-4FBF-BCFF-8430B1605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378617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08DBC9-BD53-4C50-8AE3-2203EBFBE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248FD-3F60-4C70-9D4B-784DE5E9B4D0}" type="slidenum">
              <a:rPr lang="en-US" altLang="es-ES"/>
              <a:pPr/>
              <a:t>7</a:t>
            </a:fld>
            <a:endParaRPr lang="en-US" altLang="es-E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A052DAF-6F2E-4814-B0DB-6AA320C48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456233-94CE-4FBF-BCFF-8430B1605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150005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08DBC9-BD53-4C50-8AE3-2203EBFBE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248FD-3F60-4C70-9D4B-784DE5E9B4D0}" type="slidenum">
              <a:rPr lang="en-US" altLang="es-ES"/>
              <a:pPr/>
              <a:t>8</a:t>
            </a:fld>
            <a:endParaRPr lang="en-US" altLang="es-E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A052DAF-6F2E-4814-B0DB-6AA320C48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456233-94CE-4FBF-BCFF-8430B1605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352930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8DE0E8-7794-46AE-AE62-A6F67E892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C1F46-A9F2-41FA-AFE5-3DBF65AD3001}" type="slidenum">
              <a:rPr lang="en-US" altLang="es-ES"/>
              <a:pPr/>
              <a:t>9</a:t>
            </a:fld>
            <a:endParaRPr lang="en-US" altLang="es-E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4226544-8062-4E02-91EB-D9124B590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F4D1D30-FB74-43BC-9D9E-48BBFE648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7D889A-5AFB-4093-A9FE-416E72BF8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F0CBF-5786-436D-B38E-57B8F163FDA7}" type="slidenum">
              <a:rPr lang="en-US" altLang="es-ES"/>
              <a:pPr/>
              <a:t>10</a:t>
            </a:fld>
            <a:endParaRPr lang="en-US" altLang="es-E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961049F-00BC-4FB2-BC52-A7C6382EE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226AD49-EBA7-4E6C-B562-D084B70DA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88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4093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818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4" y="365126"/>
            <a:ext cx="7132321" cy="557587"/>
          </a:xfrm>
        </p:spPr>
        <p:txBody>
          <a:bodyPr>
            <a:no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1971"/>
            <a:ext cx="7886700" cy="4954992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108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128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7137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970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18" y="136524"/>
            <a:ext cx="7393132" cy="12226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5820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244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16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748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F917-CF9F-4E5E-A9C0-25A32D536801}" type="datetimeFigureOut">
              <a:rPr lang="es-NI" smtClean="0"/>
              <a:t>01/07/2021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00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notesSlide" Target="../notesSlides/notesSlide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NI" dirty="0">
                <a:solidFill>
                  <a:srgbClr val="000000"/>
                </a:solidFill>
                <a:latin typeface="Times New Roman" panose="02020603050405020304" pitchFamily="18" charset="0"/>
              </a:rPr>
              <a:t>Vistas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NI"/>
              <a:t>Elaborado por Ing. </a:t>
            </a:r>
            <a:r>
              <a:rPr lang="es-NI" dirty="0"/>
              <a:t>Daniel Bojorge</a:t>
            </a:r>
          </a:p>
        </p:txBody>
      </p:sp>
    </p:spTree>
    <p:extLst>
      <p:ext uri="{BB962C8B-B14F-4D97-AF65-F5344CB8AC3E}">
        <p14:creationId xmlns:p14="http://schemas.microsoft.com/office/powerpoint/2010/main" val="85063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C37FF25-9B9A-40F8-9D8A-9CD2AECE7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s-ES">
                <a:solidFill>
                  <a:srgbClr val="000000"/>
                </a:solidFill>
              </a:rPr>
              <a:t>Ejemplo:</a:t>
            </a:r>
            <a:r>
              <a:rPr lang="en-US" altLang="es-ES"/>
              <a:t> </a:t>
            </a:r>
            <a:r>
              <a:rPr lang="en-US" altLang="es-ES">
                <a:solidFill>
                  <a:srgbClr val="000000"/>
                </a:solidFill>
              </a:rPr>
              <a:t>Vista de tablas combinadas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E1DB641-4A22-40B4-A1F8-E8E46801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9906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OrderID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5603C5F-D489-41D4-9117-D2E6F3F56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8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10663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10827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10427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10451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10515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2DE1272-4A89-4FAD-932D-0653D8339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71600"/>
            <a:ext cx="10668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CustomerID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8E0E797F-6237-4029-A234-C61792F4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00200"/>
            <a:ext cx="10668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BONAP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BONAP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PICCO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	</a:t>
            </a:r>
          </a:p>
          <a:p>
            <a:pPr eaLnBrk="0" hangingPunct="0"/>
            <a:endParaRPr lang="en-US" altLang="es-ES" b="1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3887396-C6F3-49B0-8A19-110DCA52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371600"/>
            <a:ext cx="914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GB" altLang="es-ES" sz="1600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CADB6E48-B995-406E-8C69-ECB73798B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00200"/>
            <a:ext cx="885825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</a:t>
            </a: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EDDA4583-BC84-49EB-8767-C92F6DD2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371600"/>
            <a:ext cx="1063625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RequiredDate</a:t>
            </a: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FDDB5558-5908-4D0C-B854-C58920FF0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00200"/>
            <a:ext cx="1143000" cy="1295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1997-09-24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1998-01-26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1997-02-24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1997-03-05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1997-05-07</a:t>
            </a:r>
            <a:endParaRPr lang="en-US" altLang="es-ES" b="1"/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FB64E81-9E18-4A34-B019-9E535B05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371600"/>
            <a:ext cx="993775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ShippedDate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91B9BFD-2219-4ECE-8FBF-AB1A3C53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600200"/>
            <a:ext cx="993775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1997-10-03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1998-02-06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1997-03-03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1997-03-12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1997-05-23</a:t>
            </a:r>
            <a:endParaRPr lang="en-US" altLang="es-ES" b="1"/>
          </a:p>
        </p:txBody>
      </p:sp>
      <p:sp>
        <p:nvSpPr>
          <p:cNvPr id="10261" name="Text Box 21">
            <a:extLst>
              <a:ext uri="{FF2B5EF4-FFF2-40B4-BE49-F238E27FC236}">
                <a16:creationId xmlns:a16="http://schemas.microsoft.com/office/drawing/2014/main" id="{C4E28BBD-1779-4C86-91CF-5F0B91BFF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0"/>
            <a:ext cx="1381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800" b="1" dirty="0">
                <a:latin typeface="Arial" panose="020B0604020202020204" pitchFamily="34" charset="0"/>
              </a:rPr>
              <a:t>Orders</a:t>
            </a: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204BABB3-5DC6-479A-A344-3427BE66B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9906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800" b="1">
                <a:latin typeface="Arial" panose="020B0604020202020204" pitchFamily="34" charset="0"/>
              </a:rPr>
              <a:t>Customers</a:t>
            </a:r>
          </a:p>
        </p:txBody>
      </p:sp>
      <p:sp>
        <p:nvSpPr>
          <p:cNvPr id="10263" name="Text Box 23">
            <a:extLst>
              <a:ext uri="{FF2B5EF4-FFF2-40B4-BE49-F238E27FC236}">
                <a16:creationId xmlns:a16="http://schemas.microsoft.com/office/drawing/2014/main" id="{13D46937-B8AB-495E-AF7F-393F4059F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33800"/>
            <a:ext cx="1970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800" b="1">
                <a:latin typeface="Arial" panose="020B0604020202020204" pitchFamily="34" charset="0"/>
              </a:rPr>
              <a:t>ShipStatusView</a:t>
            </a:r>
          </a:p>
        </p:txBody>
      </p:sp>
      <p:sp>
        <p:nvSpPr>
          <p:cNvPr id="10264" name="Text Box 24">
            <a:extLst>
              <a:ext uri="{FF2B5EF4-FFF2-40B4-BE49-F238E27FC236}">
                <a16:creationId xmlns:a16="http://schemas.microsoft.com/office/drawing/2014/main" id="{2C6B4E24-1E52-4F9E-ACDD-891B8A4CE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5334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>
            <a:spAutoFit/>
          </a:bodyPr>
          <a:lstStyle>
            <a:lvl1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USE Northwind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GO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CREATE VIEW dbo.ShipStatusView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AS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SELECT OrderID, ShippedDate, ContactName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FROM Customers c INNER JOIN Orders o</a:t>
            </a:r>
            <a:br>
              <a:rPr lang="en-US" altLang="es-ES" sz="1600">
                <a:latin typeface="Lucida Sans Typewriter" panose="020B0509030504030204" pitchFamily="49" charset="0"/>
              </a:rPr>
            </a:br>
            <a:r>
              <a:rPr lang="en-US" altLang="es-ES" sz="1600">
                <a:latin typeface="Lucida Sans Typewriter" panose="020B0509030504030204" pitchFamily="49" charset="0"/>
              </a:rPr>
              <a:t>   ON c.CustomerID = O.CustomerID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WHERE RequiredDate &lt; ShippedDate</a:t>
            </a:r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D6DA07FA-6750-40D5-8830-DDF7B7C8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371600"/>
            <a:ext cx="990600" cy="22860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CustomerID</a:t>
            </a:r>
          </a:p>
        </p:txBody>
      </p:sp>
      <p:sp>
        <p:nvSpPr>
          <p:cNvPr id="10267" name="Rectangle 27">
            <a:extLst>
              <a:ext uri="{FF2B5EF4-FFF2-40B4-BE49-F238E27FC236}">
                <a16:creationId xmlns:a16="http://schemas.microsoft.com/office/drawing/2014/main" id="{BE7BBD92-5D16-4703-BB97-52109786A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990600" cy="1295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BONAP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PICCO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</a:t>
            </a:r>
          </a:p>
          <a:p>
            <a:pPr eaLnBrk="0" hangingPunct="0"/>
            <a:endParaRPr lang="en-US" altLang="es-ES" sz="1400">
              <a:latin typeface="Arial Narrow" panose="020B0606020202030204" pitchFamily="34" charset="0"/>
            </a:endParaRPr>
          </a:p>
          <a:p>
            <a:pPr eaLnBrk="0" hangingPunct="0"/>
            <a:endParaRPr lang="en-US" altLang="es-ES" b="1"/>
          </a:p>
        </p:txBody>
      </p:sp>
      <p:sp>
        <p:nvSpPr>
          <p:cNvPr id="10268" name="Rectangle 28">
            <a:extLst>
              <a:ext uri="{FF2B5EF4-FFF2-40B4-BE49-F238E27FC236}">
                <a16:creationId xmlns:a16="http://schemas.microsoft.com/office/drawing/2014/main" id="{CCB16759-EE35-4662-87D6-CD905D81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1295400" cy="22860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CompanyName</a:t>
            </a:r>
          </a:p>
        </p:txBody>
      </p:sp>
      <p:sp>
        <p:nvSpPr>
          <p:cNvPr id="10269" name="Rectangle 29">
            <a:extLst>
              <a:ext uri="{FF2B5EF4-FFF2-40B4-BE49-F238E27FC236}">
                <a16:creationId xmlns:a16="http://schemas.microsoft.com/office/drawing/2014/main" id="{BBDD4AFF-3233-452E-BA5F-2A5CC68E6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00200"/>
            <a:ext cx="1295400" cy="1295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 app'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Piccolo und mehr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QUICK-Stop	</a:t>
            </a:r>
          </a:p>
          <a:p>
            <a:pPr eaLnBrk="0" hangingPunct="0"/>
            <a:endParaRPr lang="en-US" altLang="es-ES" b="1"/>
          </a:p>
        </p:txBody>
      </p:sp>
      <p:sp>
        <p:nvSpPr>
          <p:cNvPr id="10270" name="Rectangle 30">
            <a:extLst>
              <a:ext uri="{FF2B5EF4-FFF2-40B4-BE49-F238E27FC236}">
                <a16:creationId xmlns:a16="http://schemas.microsoft.com/office/drawing/2014/main" id="{DF185B40-486D-4093-93C9-8EB1BAE14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371600"/>
            <a:ext cx="1371600" cy="22860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ContactName</a:t>
            </a:r>
          </a:p>
        </p:txBody>
      </p:sp>
      <p:sp>
        <p:nvSpPr>
          <p:cNvPr id="10271" name="Rectangle 31">
            <a:extLst>
              <a:ext uri="{FF2B5EF4-FFF2-40B4-BE49-F238E27FC236}">
                <a16:creationId xmlns:a16="http://schemas.microsoft.com/office/drawing/2014/main" id="{78217FAB-44C2-4D1D-B075-1422F824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13716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Laurence Lebihan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Georg Pipps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Horst Kloss</a:t>
            </a:r>
          </a:p>
        </p:txBody>
      </p:sp>
      <p:sp>
        <p:nvSpPr>
          <p:cNvPr id="10272" name="AutoShape 32">
            <a:extLst>
              <a:ext uri="{FF2B5EF4-FFF2-40B4-BE49-F238E27FC236}">
                <a16:creationId xmlns:a16="http://schemas.microsoft.com/office/drawing/2014/main" id="{2DB776DC-7254-469B-BD42-2E6AC3CBDDBD}"/>
              </a:ext>
            </a:extLst>
          </p:cNvPr>
          <p:cNvSpPr>
            <a:spLocks noChangeArrowheads="1"/>
          </p:cNvSpPr>
          <p:nvPr/>
        </p:nvSpPr>
        <p:spPr bwMode="auto">
          <a:xfrm rot="1835632">
            <a:off x="3586163" y="3486150"/>
            <a:ext cx="3276600" cy="290513"/>
          </a:xfrm>
          <a:prstGeom prst="rightArrow">
            <a:avLst>
              <a:gd name="adj1" fmla="val 57028"/>
              <a:gd name="adj2" fmla="val 167405"/>
            </a:avLst>
          </a:prstGeom>
          <a:gradFill rotWithShape="0">
            <a:gsLst>
              <a:gs pos="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73" name="AutoShape 33">
            <a:extLst>
              <a:ext uri="{FF2B5EF4-FFF2-40B4-BE49-F238E27FC236}">
                <a16:creationId xmlns:a16="http://schemas.microsoft.com/office/drawing/2014/main" id="{56497FA6-705D-4FE4-9AB9-7154BA4E480F}"/>
              </a:ext>
            </a:extLst>
          </p:cNvPr>
          <p:cNvSpPr>
            <a:spLocks noChangeArrowheads="1"/>
          </p:cNvSpPr>
          <p:nvPr/>
        </p:nvSpPr>
        <p:spPr bwMode="auto">
          <a:xfrm rot="5441956">
            <a:off x="7410450" y="3562350"/>
            <a:ext cx="1485900" cy="304800"/>
          </a:xfrm>
          <a:prstGeom prst="rightArrow">
            <a:avLst>
              <a:gd name="adj1" fmla="val 50000"/>
              <a:gd name="adj2" fmla="val 121875"/>
            </a:avLst>
          </a:prstGeom>
          <a:gradFill rotWithShape="0">
            <a:gsLst>
              <a:gs pos="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79" name="AutoShape 39">
            <a:extLst>
              <a:ext uri="{FF2B5EF4-FFF2-40B4-BE49-F238E27FC236}">
                <a16:creationId xmlns:a16="http://schemas.microsoft.com/office/drawing/2014/main" id="{09CAA940-1CA4-4886-AB05-9EAC484DCD71}"/>
              </a:ext>
            </a:extLst>
          </p:cNvPr>
          <p:cNvSpPr>
            <a:spLocks noChangeArrowheads="1"/>
          </p:cNvSpPr>
          <p:nvPr/>
        </p:nvSpPr>
        <p:spPr bwMode="auto">
          <a:xfrm rot="1428434">
            <a:off x="914400" y="3581400"/>
            <a:ext cx="5033963" cy="306388"/>
          </a:xfrm>
          <a:prstGeom prst="rightArrow">
            <a:avLst>
              <a:gd name="adj1" fmla="val 57028"/>
              <a:gd name="adj2" fmla="val 243864"/>
            </a:avLst>
          </a:prstGeom>
          <a:gradFill rotWithShape="0">
            <a:gsLst>
              <a:gs pos="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290" name="Group 49">
            <a:extLst>
              <a:ext uri="{FF2B5EF4-FFF2-40B4-BE49-F238E27FC236}">
                <a16:creationId xmlns:a16="http://schemas.microsoft.com/office/drawing/2014/main" id="{8ABA9FF3-7715-48A7-AB89-8AC2D2296A5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495800"/>
            <a:ext cx="3048000" cy="1524000"/>
            <a:chOff x="3600" y="2832"/>
            <a:chExt cx="1920" cy="960"/>
          </a:xfrm>
        </p:grpSpPr>
        <p:sp>
          <p:nvSpPr>
            <p:cNvPr id="10255" name="Rectangle 15">
              <a:extLst>
                <a:ext uri="{FF2B5EF4-FFF2-40B4-BE49-F238E27FC236}">
                  <a16:creationId xmlns:a16="http://schemas.microsoft.com/office/drawing/2014/main" id="{BCD470ED-8734-4EA1-89C3-0B3EF020A1C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600" y="2832"/>
              <a:ext cx="528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s-ES" sz="15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OrderID</a:t>
              </a:r>
            </a:p>
          </p:txBody>
        </p:sp>
        <p:sp>
          <p:nvSpPr>
            <p:cNvPr id="10256" name="Rectangle 16">
              <a:extLst>
                <a:ext uri="{FF2B5EF4-FFF2-40B4-BE49-F238E27FC236}">
                  <a16:creationId xmlns:a16="http://schemas.microsoft.com/office/drawing/2014/main" id="{53DA5B7D-E485-4BBB-8FE1-A39226EE2093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00" y="2976"/>
              <a:ext cx="528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10264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10271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10280</a:t>
              </a:r>
            </a:p>
          </p:txBody>
        </p:sp>
        <p:sp>
          <p:nvSpPr>
            <p:cNvPr id="10257" name="Rectangle 17">
              <a:extLst>
                <a:ext uri="{FF2B5EF4-FFF2-40B4-BE49-F238E27FC236}">
                  <a16:creationId xmlns:a16="http://schemas.microsoft.com/office/drawing/2014/main" id="{CE920B8E-C088-4108-B2D5-473C3DE93378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08" y="2832"/>
              <a:ext cx="560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altLang="es-ES" sz="1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0258" name="Rectangle 18">
              <a:extLst>
                <a:ext uri="{FF2B5EF4-FFF2-40B4-BE49-F238E27FC236}">
                  <a16:creationId xmlns:a16="http://schemas.microsoft.com/office/drawing/2014/main" id="{2E0EAA17-CCB1-4A5E-934C-30820E45F1A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08" y="2976"/>
              <a:ext cx="56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1996-08-21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1996-08-29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1996-09-11	</a:t>
              </a:r>
            </a:p>
            <a:p>
              <a:pPr eaLnBrk="0" hangingPunct="0"/>
              <a:endParaRPr lang="en-US" altLang="es-ES" sz="1400">
                <a:latin typeface="Arial Narrow" panose="020B0606020202030204" pitchFamily="34" charset="0"/>
              </a:endParaRPr>
            </a:p>
            <a:p>
              <a:pPr eaLnBrk="0" hangingPunct="0"/>
              <a:endParaRPr lang="en-US" altLang="es-ES" sz="1400">
                <a:latin typeface="Arial Narrow" panose="020B0606020202030204" pitchFamily="34" charset="0"/>
              </a:endParaRPr>
            </a:p>
          </p:txBody>
        </p:sp>
        <p:sp>
          <p:nvSpPr>
            <p:cNvPr id="10259" name="Rectangle 19">
              <a:extLst>
                <a:ext uri="{FF2B5EF4-FFF2-40B4-BE49-F238E27FC236}">
                  <a16:creationId xmlns:a16="http://schemas.microsoft.com/office/drawing/2014/main" id="{2A897183-31D3-4AF5-8149-3A354C0C7662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80" y="2832"/>
              <a:ext cx="656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s-ES" sz="15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ShippedDate</a:t>
              </a:r>
            </a:p>
          </p:txBody>
        </p:sp>
        <p:sp>
          <p:nvSpPr>
            <p:cNvPr id="10260" name="Rectangle 20">
              <a:extLst>
                <a:ext uri="{FF2B5EF4-FFF2-40B4-BE49-F238E27FC236}">
                  <a16:creationId xmlns:a16="http://schemas.microsoft.com/office/drawing/2014/main" id="{B0ABC71C-0E93-48D4-B009-7900596CC08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80" y="2976"/>
              <a:ext cx="656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1996-08-23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1996-08-30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1996-09-12</a:t>
              </a:r>
            </a:p>
          </p:txBody>
        </p:sp>
        <p:sp>
          <p:nvSpPr>
            <p:cNvPr id="10282" name="Rectangle 42">
              <a:extLst>
                <a:ext uri="{FF2B5EF4-FFF2-40B4-BE49-F238E27FC236}">
                  <a16:creationId xmlns:a16="http://schemas.microsoft.com/office/drawing/2014/main" id="{3B6C34F0-3BEF-485D-B1CE-100C4DEC3A7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704" y="2832"/>
              <a:ext cx="816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s-ES" sz="15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ContactName</a:t>
              </a:r>
            </a:p>
          </p:txBody>
        </p:sp>
        <p:sp>
          <p:nvSpPr>
            <p:cNvPr id="10283" name="Rectangle 43">
              <a:extLst>
                <a:ext uri="{FF2B5EF4-FFF2-40B4-BE49-F238E27FC236}">
                  <a16:creationId xmlns:a16="http://schemas.microsoft.com/office/drawing/2014/main" id="{DD7D30F9-D6F2-4153-9C1C-8F1FF9CE4B38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704" y="2976"/>
              <a:ext cx="816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Laurence Lebihan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Georg Pipps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Horst Kloss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61" grpId="0"/>
      <p:bldP spid="10262" grpId="0"/>
      <p:bldP spid="10263" grpId="0"/>
      <p:bldP spid="10264" grpId="0" animBg="1"/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  <p:bldP spid="10272" grpId="0" animBg="1"/>
      <p:bldP spid="10273" grpId="0" animBg="1"/>
      <p:bldP spid="102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>
            <a:extLst>
              <a:ext uri="{FF2B5EF4-FFF2-40B4-BE49-F238E27FC236}">
                <a16:creationId xmlns:a16="http://schemas.microsoft.com/office/drawing/2014/main" id="{1E87C24F-D782-4644-B2A5-B421D31A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17526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51FD0235-E4CF-4C0B-B763-2CFB51850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54102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EE5016D-B9E1-4214-918A-46D32A2B1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Modificación y eliminación de vistas</a:t>
            </a:r>
            <a:endParaRPr lang="en-US" altLang="es-E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CB88555-6492-49B2-ADAE-B4C5E656E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485900"/>
            <a:ext cx="7194550" cy="4656138"/>
          </a:xfrm>
        </p:spPr>
        <p:txBody>
          <a:bodyPr/>
          <a:lstStyle/>
          <a:p>
            <a:r>
              <a:rPr lang="en-US" altLang="es-ES" dirty="0" err="1">
                <a:solidFill>
                  <a:srgbClr val="000000"/>
                </a:solidFill>
              </a:rPr>
              <a:t>Alteración</a:t>
            </a:r>
            <a:r>
              <a:rPr lang="en-US" altLang="es-ES" dirty="0">
                <a:solidFill>
                  <a:srgbClr val="000000"/>
                </a:solidFill>
              </a:rPr>
              <a:t> de vistas</a:t>
            </a:r>
            <a:endParaRPr lang="en-US" altLang="es-ES" dirty="0"/>
          </a:p>
          <a:p>
            <a:endParaRPr lang="en-US" altLang="es-ES" dirty="0"/>
          </a:p>
          <a:p>
            <a:endParaRPr lang="en-US" altLang="es-ES" dirty="0"/>
          </a:p>
          <a:p>
            <a:endParaRPr lang="en-US" altLang="es-ES" dirty="0"/>
          </a:p>
          <a:p>
            <a:endParaRPr lang="en-US" altLang="es-ES" dirty="0"/>
          </a:p>
          <a:p>
            <a:pPr lvl="1"/>
            <a:r>
              <a:rPr lang="en-US" altLang="es-ES" dirty="0" err="1">
                <a:solidFill>
                  <a:srgbClr val="000000"/>
                </a:solidFill>
              </a:rPr>
              <a:t>Conserva</a:t>
            </a:r>
            <a:r>
              <a:rPr lang="en-US" altLang="es-ES" dirty="0">
                <a:solidFill>
                  <a:srgbClr val="000000"/>
                </a:solidFill>
              </a:rPr>
              <a:t> los </a:t>
            </a:r>
            <a:r>
              <a:rPr lang="en-US" altLang="es-ES" dirty="0" err="1">
                <a:solidFill>
                  <a:srgbClr val="000000"/>
                </a:solidFill>
              </a:rPr>
              <a:t>permisos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asignados</a:t>
            </a:r>
            <a:endParaRPr lang="en-US" altLang="es-ES" dirty="0"/>
          </a:p>
          <a:p>
            <a:pPr lvl="1"/>
            <a:r>
              <a:rPr lang="en-US" altLang="es-ES" dirty="0" err="1">
                <a:solidFill>
                  <a:srgbClr val="000000"/>
                </a:solidFill>
              </a:rPr>
              <a:t>Hace</a:t>
            </a:r>
            <a:r>
              <a:rPr lang="en-US" altLang="es-ES" dirty="0">
                <a:solidFill>
                  <a:srgbClr val="000000"/>
                </a:solidFill>
              </a:rPr>
              <a:t> que la </a:t>
            </a:r>
            <a:r>
              <a:rPr lang="en-US" altLang="es-ES" dirty="0" err="1">
                <a:solidFill>
                  <a:srgbClr val="000000"/>
                </a:solidFill>
              </a:rPr>
              <a:t>instrucción</a:t>
            </a:r>
            <a:r>
              <a:rPr lang="en-US" altLang="es-ES" dirty="0">
                <a:solidFill>
                  <a:srgbClr val="000000"/>
                </a:solidFill>
              </a:rPr>
              <a:t> SELECT y las </a:t>
            </a:r>
            <a:r>
              <a:rPr lang="en-US" altLang="es-ES" dirty="0" err="1">
                <a:solidFill>
                  <a:srgbClr val="000000"/>
                </a:solidFill>
              </a:rPr>
              <a:t>opciones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reemplacen</a:t>
            </a:r>
            <a:r>
              <a:rPr lang="en-US" altLang="es-ES" dirty="0">
                <a:solidFill>
                  <a:srgbClr val="000000"/>
                </a:solidFill>
              </a:rPr>
              <a:t> la </a:t>
            </a:r>
            <a:r>
              <a:rPr lang="en-US" altLang="es-ES" dirty="0" err="1">
                <a:solidFill>
                  <a:srgbClr val="000000"/>
                </a:solidFill>
              </a:rPr>
              <a:t>definición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existente</a:t>
            </a:r>
            <a:endParaRPr lang="en-US" altLang="es-ES" dirty="0"/>
          </a:p>
          <a:p>
            <a:r>
              <a:rPr lang="en-US" altLang="es-ES" dirty="0" err="1">
                <a:solidFill>
                  <a:srgbClr val="000000"/>
                </a:solidFill>
              </a:rPr>
              <a:t>Eliminación</a:t>
            </a:r>
            <a:r>
              <a:rPr lang="en-US" altLang="es-ES" dirty="0">
                <a:solidFill>
                  <a:srgbClr val="000000"/>
                </a:solidFill>
              </a:rPr>
              <a:t> de vistas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1CFC039B-4260-40C4-8017-5E4903D7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5029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USE </a:t>
            </a:r>
            <a:r>
              <a:rPr lang="en-US" altLang="es-ES" sz="1600" dirty="0">
                <a:latin typeface="Lucida Sans Typewriter" panose="020B0509030504030204" pitchFamily="49" charset="0"/>
              </a:rPr>
              <a:t>Northwind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GO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ALTER VIEW dbo.</a:t>
            </a:r>
            <a:r>
              <a:rPr lang="en-US" altLang="es-ES" sz="1600" dirty="0" err="1">
                <a:latin typeface="Lucida Sans Typewriter" panose="020B0509030504030204" pitchFamily="49" charset="0"/>
              </a:rPr>
              <a:t>EmployeeView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AS 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SELECT </a:t>
            </a:r>
            <a:r>
              <a:rPr lang="en-US" altLang="es-ES" sz="1600" dirty="0" err="1">
                <a:latin typeface="Lucida Sans Typewriter" panose="020B0509030504030204" pitchFamily="49" charset="0"/>
              </a:rPr>
              <a:t>LastName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, </a:t>
            </a:r>
            <a:r>
              <a:rPr lang="en-US" altLang="es-ES" sz="1600" dirty="0">
                <a:latin typeface="Lucida Sans Typewriter" panose="020B0509030504030204" pitchFamily="49" charset="0"/>
              </a:rPr>
              <a:t>FirstName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, </a:t>
            </a:r>
            <a:r>
              <a:rPr lang="en-US" altLang="es-ES" sz="1600" dirty="0">
                <a:latin typeface="Lucida Sans Typewriter" panose="020B0509030504030204" pitchFamily="49" charset="0"/>
              </a:rPr>
              <a:t>Extension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FROM </a:t>
            </a:r>
            <a:r>
              <a:rPr lang="en-US" altLang="es-ES" sz="1600" dirty="0">
                <a:latin typeface="Lucida Sans Typewriter" panose="020B0509030504030204" pitchFamily="49" charset="0"/>
              </a:rPr>
              <a:t>Employees</a:t>
            </a:r>
            <a:endParaRPr lang="en-US" altLang="es-ES" sz="1600" noProof="1">
              <a:latin typeface="Lucida Sans Typewriter" panose="020B0509030504030204" pitchFamily="49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A0AD27F-505B-4F3C-A38F-7CB4023C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5613400"/>
            <a:ext cx="3800475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DROP VIEW </a:t>
            </a:r>
            <a:r>
              <a:rPr lang="en-US" altLang="es-ES" sz="1600">
                <a:latin typeface="Lucida Sans Typewriter" panose="020B0509030504030204" pitchFamily="49" charset="0"/>
              </a:rPr>
              <a:t>dbo.ShipStatusView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11271" grpId="0" animBg="1"/>
      <p:bldP spid="11268" grpId="0" animBg="1"/>
      <p:bldP spid="112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CB4EDAB-C159-4441-A3AF-237E74D5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586163"/>
            <a:ext cx="4894262" cy="820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>
                <a:latin typeface="Lucida Sans Typewriter" panose="020B0509030504030204" pitchFamily="49" charset="0"/>
              </a:rPr>
              <a:t>GRANT SELECT ON view2 TO pierre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BBB16E2-D0F9-407D-AB0A-2133E683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5189538"/>
            <a:ext cx="4913312" cy="822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>
                <a:latin typeface="Lucida Sans Typewriter" panose="020B0509030504030204" pitchFamily="49" charset="0"/>
              </a:rPr>
              <a:t>SELECT * FROM maria.view2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369121E7-7F6C-4232-9967-253139C62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5050" y="1625600"/>
            <a:ext cx="7194550" cy="4287838"/>
          </a:xfrm>
        </p:spPr>
        <p:txBody>
          <a:bodyPr/>
          <a:lstStyle/>
          <a:p>
            <a:r>
              <a:rPr lang="en-US" altLang="es-ES"/>
              <a:t>Objetos dependientes con</a:t>
            </a:r>
            <a:br>
              <a:rPr lang="en-US" altLang="es-ES"/>
            </a:br>
            <a:r>
              <a:rPr lang="en-US" altLang="es-ES"/>
              <a:t>propietarios distintos</a:t>
            </a:r>
          </a:p>
          <a:p>
            <a:r>
              <a:rPr lang="es-ES_tradnl" altLang="es-ES"/>
              <a:t>Ejemplo</a:t>
            </a:r>
            <a:r>
              <a:rPr lang="en-US" altLang="es-ES"/>
              <a:t>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s-ES"/>
              <a:t>Maria e</a:t>
            </a:r>
            <a:r>
              <a:rPr lang="es-ES_tradnl" altLang="es-ES"/>
              <a:t>jecuta</a:t>
            </a:r>
            <a:r>
              <a:rPr lang="en-US" altLang="es-ES"/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s-ES"/>
          </a:p>
          <a:p>
            <a:pPr lvl="1">
              <a:buFont typeface="Wingdings" panose="05000000000000000000" pitchFamily="2" charset="2"/>
              <a:buNone/>
            </a:pPr>
            <a:endParaRPr lang="en-US" altLang="es-E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s-ES"/>
              <a:t>Pierre </a:t>
            </a:r>
            <a:r>
              <a:rPr lang="es-ES_tradnl" altLang="es-ES"/>
              <a:t>ejecuta</a:t>
            </a:r>
            <a:r>
              <a:rPr lang="en-US" altLang="es-ES"/>
              <a:t>:</a:t>
            </a:r>
            <a:br>
              <a:rPr lang="en-US" altLang="es-ES"/>
            </a:br>
            <a:br>
              <a:rPr lang="en-US" altLang="es-ES"/>
            </a:br>
            <a:endParaRPr lang="en-US" altLang="es-E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65DE7E1A-2470-4179-A4DF-F05FA638D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/>
              <a:t>Evitar </a:t>
            </a:r>
            <a:r>
              <a:rPr lang="es-ES_tradnl" altLang="es-ES"/>
              <a:t>la interrupción de las </a:t>
            </a:r>
            <a:r>
              <a:rPr lang="en-US" altLang="es-ES"/>
              <a:t>cadenas de pertenencia</a:t>
            </a:r>
          </a:p>
        </p:txBody>
      </p:sp>
      <p:grpSp>
        <p:nvGrpSpPr>
          <p:cNvPr id="12303" name="Group 15">
            <a:extLst>
              <a:ext uri="{FF2B5EF4-FFF2-40B4-BE49-F238E27FC236}">
                <a16:creationId xmlns:a16="http://schemas.microsoft.com/office/drawing/2014/main" id="{D1D14398-ACA7-49FB-B496-3277F754C1B9}"/>
              </a:ext>
            </a:extLst>
          </p:cNvPr>
          <p:cNvGrpSpPr>
            <a:grpSpLocks/>
          </p:cNvGrpSpPr>
          <p:nvPr/>
        </p:nvGrpSpPr>
        <p:grpSpPr bwMode="auto">
          <a:xfrm>
            <a:off x="6034088" y="1676400"/>
            <a:ext cx="2447925" cy="3808413"/>
            <a:chOff x="3801" y="1056"/>
            <a:chExt cx="1542" cy="2399"/>
          </a:xfrm>
        </p:grpSpPr>
        <p:sp>
          <p:nvSpPr>
            <p:cNvPr id="12295" name="Rectangle 7">
              <a:extLst>
                <a:ext uri="{FF2B5EF4-FFF2-40B4-BE49-F238E27FC236}">
                  <a16:creationId xmlns:a16="http://schemas.microsoft.com/office/drawing/2014/main" id="{0EDBEF36-D7DA-4973-829C-0DC8EA25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056"/>
              <a:ext cx="1542" cy="2399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es-ES" b="1"/>
            </a:p>
          </p:txBody>
        </p:sp>
        <p:grpSp>
          <p:nvGrpSpPr>
            <p:cNvPr id="12301" name="Group 13">
              <a:extLst>
                <a:ext uri="{FF2B5EF4-FFF2-40B4-BE49-F238E27FC236}">
                  <a16:creationId xmlns:a16="http://schemas.microsoft.com/office/drawing/2014/main" id="{E15F01B5-0941-43E5-988E-73A8EBF19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296"/>
              <a:ext cx="1205" cy="1940"/>
              <a:chOff x="3931" y="1277"/>
              <a:chExt cx="1066" cy="1940"/>
            </a:xfrm>
          </p:grpSpPr>
          <p:sp>
            <p:nvSpPr>
              <p:cNvPr id="12296" name="AutoShape 8">
                <a:extLst>
                  <a:ext uri="{FF2B5EF4-FFF2-40B4-BE49-F238E27FC236}">
                    <a16:creationId xmlns:a16="http://schemas.microsoft.com/office/drawing/2014/main" id="{E600197D-EDB4-4913-BE23-4E3B9922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1277"/>
                <a:ext cx="1031" cy="383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s-ES" b="1"/>
                  <a:t>maria.view2</a:t>
                </a:r>
              </a:p>
            </p:txBody>
          </p:sp>
          <p:sp>
            <p:nvSpPr>
              <p:cNvPr id="12297" name="AutoShape 9">
                <a:extLst>
                  <a:ext uri="{FF2B5EF4-FFF2-40B4-BE49-F238E27FC236}">
                    <a16:creationId xmlns:a16="http://schemas.microsoft.com/office/drawing/2014/main" id="{9A988AC0-78D7-401F-83DC-6449E8F4E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9" y="2055"/>
                <a:ext cx="1031" cy="383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s-ES" b="1"/>
                  <a:t>lucia.view1</a:t>
                </a:r>
              </a:p>
            </p:txBody>
          </p:sp>
          <p:sp>
            <p:nvSpPr>
              <p:cNvPr id="12298" name="AutoShape 10">
                <a:extLst>
                  <a:ext uri="{FF2B5EF4-FFF2-40B4-BE49-F238E27FC236}">
                    <a16:creationId xmlns:a16="http://schemas.microsoft.com/office/drawing/2014/main" id="{BED036F5-781D-4AFF-9750-C8C8F4798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34"/>
                <a:ext cx="1031" cy="383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s-ES" b="1"/>
                  <a:t>lucia.table1</a:t>
                </a:r>
              </a:p>
            </p:txBody>
          </p:sp>
        </p:grpSp>
        <p:sp>
          <p:nvSpPr>
            <p:cNvPr id="12299" name="AutoShape 11">
              <a:extLst>
                <a:ext uri="{FF2B5EF4-FFF2-40B4-BE49-F238E27FC236}">
                  <a16:creationId xmlns:a16="http://schemas.microsoft.com/office/drawing/2014/main" id="{7E7F8652-E821-43C5-B0F2-24E1AD00C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28"/>
              <a:ext cx="331" cy="284"/>
            </a:xfrm>
            <a:prstGeom prst="downArrow">
              <a:avLst>
                <a:gd name="adj1" fmla="val 49852"/>
                <a:gd name="adj2" fmla="val 50352"/>
              </a:avLst>
            </a:prstGeom>
            <a:gradFill rotWithShape="0">
              <a:gsLst>
                <a:gs pos="0">
                  <a:schemeClr val="accent2">
                    <a:gamma/>
                    <a:tint val="2941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02" name="AutoShape 14">
              <a:extLst>
                <a:ext uri="{FF2B5EF4-FFF2-40B4-BE49-F238E27FC236}">
                  <a16:creationId xmlns:a16="http://schemas.microsoft.com/office/drawing/2014/main" id="{467EDE76-FD91-42AB-A88F-5CC49FC4C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96"/>
              <a:ext cx="331" cy="284"/>
            </a:xfrm>
            <a:prstGeom prst="downArrow">
              <a:avLst>
                <a:gd name="adj1" fmla="val 49852"/>
                <a:gd name="adj2" fmla="val 50352"/>
              </a:avLst>
            </a:prstGeom>
            <a:gradFill rotWithShape="0">
              <a:gsLst>
                <a:gs pos="0">
                  <a:schemeClr val="accent2">
                    <a:gamma/>
                    <a:tint val="2941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>
            <a:extLst>
              <a:ext uri="{FF2B5EF4-FFF2-40B4-BE49-F238E27FC236}">
                <a16:creationId xmlns:a16="http://schemas.microsoft.com/office/drawing/2014/main" id="{F111D186-C765-47FD-912A-CCE15E516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s-ES"/>
              <a:t>Ubicación de la información de definición de vistas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B4F64EF1-31D3-46BA-81CA-9EFCD0A60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s-ES"/>
              <a:t>Ubicación de las definiciones de vistas</a:t>
            </a:r>
          </a:p>
          <a:p>
            <a:pPr lvl="1"/>
            <a:r>
              <a:rPr lang="en-US" altLang="es-ES"/>
              <a:t>No disponible si la vista fue creada con la opción</a:t>
            </a:r>
            <a:br>
              <a:rPr lang="es-ES_tradnl" altLang="es-ES"/>
            </a:br>
            <a:r>
              <a:rPr lang="en-US" altLang="es-ES"/>
              <a:t>WITH ENCRYPTION</a:t>
            </a:r>
          </a:p>
          <a:p>
            <a:r>
              <a:rPr lang="en-US" altLang="es-ES"/>
              <a:t>Ubicación de las dependencias de una vista</a:t>
            </a:r>
          </a:p>
          <a:p>
            <a:pPr lvl="1"/>
            <a:r>
              <a:rPr lang="en-US" altLang="es-ES"/>
              <a:t>Muestra los objetos de los que depende una vista</a:t>
            </a:r>
          </a:p>
          <a:p>
            <a:pPr lvl="1"/>
            <a:r>
              <a:rPr lang="en-US" altLang="es-ES"/>
              <a:t>Muestra los objetos que dependen de una vista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>
            <a:extLst>
              <a:ext uri="{FF2B5EF4-FFF2-40B4-BE49-F238E27FC236}">
                <a16:creationId xmlns:a16="http://schemas.microsoft.com/office/drawing/2014/main" id="{9D8B494D-D68B-4BD4-9EAC-A94DC51E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971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ECDEA46-F80F-4C06-9719-C603DFB10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Ocultación de la definición de las vistas</a:t>
            </a:r>
            <a:endParaRPr lang="en-US" altLang="es-E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A537C33-5893-42FA-B1AD-6D6C7CD25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Uso de la opción WITH ENCRYPTION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No elimine las entradas de la tabla syscomments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6321D14-299D-41BD-AB82-0AF7507E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7905750" cy="2852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USE Northwind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CREATE VIEW dbo.[Order Subtotals]</a:t>
            </a:r>
            <a:b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</a:b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WITH ENCRYPTION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AS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SELECT OrderID,</a:t>
            </a:r>
            <a:b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</a:b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 Sum(CONVERT(money,(UnitPrice*Quantity*(1-Discount)/100))*100)</a:t>
            </a:r>
            <a:b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</a:b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   AS Subtotal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FROM [Order Details]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GROUP BY OrderID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61AF1AC4-C00A-4A73-8B1E-41B1329E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s-ES"/>
              <a:t>Modificación de datos mediante vistas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DFA06A6-D5B3-41C6-A73F-C5F2B12EA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s-ES"/>
              <a:t>No pueden afectar a más de una tabla subyacente</a:t>
            </a:r>
          </a:p>
          <a:p>
            <a:r>
              <a:rPr lang="en-US" altLang="es-ES"/>
              <a:t>No pueden afectar a ciertas columnas</a:t>
            </a:r>
          </a:p>
          <a:p>
            <a:r>
              <a:rPr lang="en-US" altLang="es-ES"/>
              <a:t>Pueden provocar errores si afectan a columnas a las que la vista no hace referencia </a:t>
            </a:r>
          </a:p>
          <a:p>
            <a:r>
              <a:rPr lang="en-US" altLang="es-ES"/>
              <a:t>Se comprueba si se ha especificado WITH CHECK OPTION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92506CE-0112-4048-BF00-4AB6C9EBC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es-ES"/>
              <a:t> </a:t>
            </a:r>
            <a:r>
              <a:rPr lang="en-US" altLang="es-ES">
                <a:solidFill>
                  <a:srgbClr val="000000"/>
                </a:solidFill>
              </a:rPr>
              <a:t>Optimización del rendimiento mediante vistas</a:t>
            </a:r>
            <a:endParaRPr lang="en-US" altLang="es-E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1FAB713-00AA-489D-B1BE-31DADE86A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Consideraciones acerca del rendimiento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Uso de vistas indizadas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Uso de vistas para dividir datos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3611F9D-F57E-4EAC-8751-8BDFCF27F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s-ES">
                <a:solidFill>
                  <a:srgbClr val="000000"/>
                </a:solidFill>
              </a:rPr>
              <a:t>Consideraciones acerca del rendimiento</a:t>
            </a:r>
            <a:endParaRPr lang="en-US" altLang="es-ES"/>
          </a:p>
        </p:txBody>
      </p:sp>
      <p:sp>
        <p:nvSpPr>
          <p:cNvPr id="16590" name="Rectangle 206">
            <a:extLst>
              <a:ext uri="{FF2B5EF4-FFF2-40B4-BE49-F238E27FC236}">
                <a16:creationId xmlns:a16="http://schemas.microsoft.com/office/drawing/2014/main" id="{CB57ABCD-049B-4AD9-A68F-86AC2A000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53340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589" name="Rectangle 205">
            <a:extLst>
              <a:ext uri="{FF2B5EF4-FFF2-40B4-BE49-F238E27FC236}">
                <a16:creationId xmlns:a16="http://schemas.microsoft.com/office/drawing/2014/main" id="{B3BB47C9-8D3D-4A49-B824-20022C5AB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066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A59B0899-C892-4C3F-BEE6-13E952A5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33800"/>
            <a:ext cx="1219200" cy="471488"/>
          </a:xfrm>
          <a:prstGeom prst="rightArrow">
            <a:avLst>
              <a:gd name="adj1" fmla="val 50167"/>
              <a:gd name="adj2" fmla="val 88889"/>
            </a:avLst>
          </a:prstGeom>
          <a:gradFill rotWithShape="0">
            <a:gsLst>
              <a:gs pos="0">
                <a:schemeClr val="accent2">
                  <a:gamma/>
                  <a:tint val="3019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E17E1754-76E1-434F-A703-2C1437AAD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43000"/>
            <a:ext cx="4876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USE Northwind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CREATE VIEW dbo.TopSalesView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AS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SELECT *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FROM dbo.TotalPurchaseView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WHERE Subtotal &gt; 50000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</p:txBody>
      </p:sp>
      <p:sp>
        <p:nvSpPr>
          <p:cNvPr id="16440" name="Rectangle 56">
            <a:extLst>
              <a:ext uri="{FF2B5EF4-FFF2-40B4-BE49-F238E27FC236}">
                <a16:creationId xmlns:a16="http://schemas.microsoft.com/office/drawing/2014/main" id="{97637661-45D3-4A23-A094-6054B8CBC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0"/>
            <a:ext cx="2286000" cy="3048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s-ES" altLang="es-ES" sz="16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TotalPurchase</a:t>
            </a:r>
            <a:r>
              <a:rPr lang="en-US" altLang="es-ES" sz="16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View</a:t>
            </a:r>
          </a:p>
        </p:txBody>
      </p:sp>
      <p:sp>
        <p:nvSpPr>
          <p:cNvPr id="16441" name="Rectangle 57">
            <a:extLst>
              <a:ext uri="{FF2B5EF4-FFF2-40B4-BE49-F238E27FC236}">
                <a16:creationId xmlns:a16="http://schemas.microsoft.com/office/drawing/2014/main" id="{C65CF62A-4B72-442A-9E85-D7D6D6A00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6442" name="Rectangle 58">
            <a:extLst>
              <a:ext uri="{FF2B5EF4-FFF2-40B4-BE49-F238E27FC236}">
                <a16:creationId xmlns:a16="http://schemas.microsoft.com/office/drawing/2014/main" id="{DE392AD3-0F91-4B0C-AF74-3F8CEDCB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3" name="Rectangle 59">
            <a:extLst>
              <a:ext uri="{FF2B5EF4-FFF2-40B4-BE49-F238E27FC236}">
                <a16:creationId xmlns:a16="http://schemas.microsoft.com/office/drawing/2014/main" id="{3625E907-E5A9-44E3-BE4B-9B494BCE0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4" name="Rectangle 60">
            <a:extLst>
              <a:ext uri="{FF2B5EF4-FFF2-40B4-BE49-F238E27FC236}">
                <a16:creationId xmlns:a16="http://schemas.microsoft.com/office/drawing/2014/main" id="{41882E45-49E7-4CA8-ADDA-B29DC144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5" name="Rectangle 61">
            <a:extLst>
              <a:ext uri="{FF2B5EF4-FFF2-40B4-BE49-F238E27FC236}">
                <a16:creationId xmlns:a16="http://schemas.microsoft.com/office/drawing/2014/main" id="{F21FBF64-A2F4-4F8E-8F33-70DD273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148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6" name="Rectangle 62">
            <a:extLst>
              <a:ext uri="{FF2B5EF4-FFF2-40B4-BE49-F238E27FC236}">
                <a16:creationId xmlns:a16="http://schemas.microsoft.com/office/drawing/2014/main" id="{4090F02A-B933-4889-A3EE-98F04971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447" name="Rectangle 63">
            <a:extLst>
              <a:ext uri="{FF2B5EF4-FFF2-40B4-BE49-F238E27FC236}">
                <a16:creationId xmlns:a16="http://schemas.microsoft.com/office/drawing/2014/main" id="{9650C7E5-263E-461F-B215-C6FA7C79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8" name="Rectangle 64">
            <a:extLst>
              <a:ext uri="{FF2B5EF4-FFF2-40B4-BE49-F238E27FC236}">
                <a16:creationId xmlns:a16="http://schemas.microsoft.com/office/drawing/2014/main" id="{6787EFB5-0540-471A-AF55-AFE8134D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49" name="Rectangle 65">
            <a:extLst>
              <a:ext uri="{FF2B5EF4-FFF2-40B4-BE49-F238E27FC236}">
                <a16:creationId xmlns:a16="http://schemas.microsoft.com/office/drawing/2014/main" id="{925B82CD-AC1F-424F-B208-66DCEA2D7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0" name="Rectangle 66">
            <a:extLst>
              <a:ext uri="{FF2B5EF4-FFF2-40B4-BE49-F238E27FC236}">
                <a16:creationId xmlns:a16="http://schemas.microsoft.com/office/drawing/2014/main" id="{C7749447-6EF1-49B7-A413-11ACC0D3D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4196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1" name="Rectangle 67">
            <a:extLst>
              <a:ext uri="{FF2B5EF4-FFF2-40B4-BE49-F238E27FC236}">
                <a16:creationId xmlns:a16="http://schemas.microsoft.com/office/drawing/2014/main" id="{A7BBF6F1-48DF-4459-80E1-3C0CB056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452" name="Rectangle 68">
            <a:extLst>
              <a:ext uri="{FF2B5EF4-FFF2-40B4-BE49-F238E27FC236}">
                <a16:creationId xmlns:a16="http://schemas.microsoft.com/office/drawing/2014/main" id="{CA65862C-BC38-4E78-B621-320D18308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3" name="Rectangle 69">
            <a:extLst>
              <a:ext uri="{FF2B5EF4-FFF2-40B4-BE49-F238E27FC236}">
                <a16:creationId xmlns:a16="http://schemas.microsoft.com/office/drawing/2014/main" id="{5E2FA58C-2A85-467B-9760-6D20C689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4" name="Rectangle 70">
            <a:extLst>
              <a:ext uri="{FF2B5EF4-FFF2-40B4-BE49-F238E27FC236}">
                <a16:creationId xmlns:a16="http://schemas.microsoft.com/office/drawing/2014/main" id="{75AE701E-6B8B-4E3C-A484-338F4057A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5" name="Rectangle 71">
            <a:extLst>
              <a:ext uri="{FF2B5EF4-FFF2-40B4-BE49-F238E27FC236}">
                <a16:creationId xmlns:a16="http://schemas.microsoft.com/office/drawing/2014/main" id="{343F6A03-B2E4-4081-8F5A-D8C55B02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6" name="Rectangle 72">
            <a:extLst>
              <a:ext uri="{FF2B5EF4-FFF2-40B4-BE49-F238E27FC236}">
                <a16:creationId xmlns:a16="http://schemas.microsoft.com/office/drawing/2014/main" id="{E0A9C348-B39E-4A28-A483-0F15CAC20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6457" name="Rectangle 73">
            <a:extLst>
              <a:ext uri="{FF2B5EF4-FFF2-40B4-BE49-F238E27FC236}">
                <a16:creationId xmlns:a16="http://schemas.microsoft.com/office/drawing/2014/main" id="{E1FADDCC-BE50-4502-AB09-39140DD4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8" name="Rectangle 74">
            <a:extLst>
              <a:ext uri="{FF2B5EF4-FFF2-40B4-BE49-F238E27FC236}">
                <a16:creationId xmlns:a16="http://schemas.microsoft.com/office/drawing/2014/main" id="{62BA75B1-EEE8-49DB-A66D-6363122F7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59" name="Rectangle 75">
            <a:extLst>
              <a:ext uri="{FF2B5EF4-FFF2-40B4-BE49-F238E27FC236}">
                <a16:creationId xmlns:a16="http://schemas.microsoft.com/office/drawing/2014/main" id="{38DB7C4F-D475-41F0-B8AA-6F6E6EF64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0" name="Rectangle 76">
            <a:extLst>
              <a:ext uri="{FF2B5EF4-FFF2-40B4-BE49-F238E27FC236}">
                <a16:creationId xmlns:a16="http://schemas.microsoft.com/office/drawing/2014/main" id="{42BDCDA9-4D28-41D2-9B93-DD4748DA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1" name="Rectangle 77">
            <a:extLst>
              <a:ext uri="{FF2B5EF4-FFF2-40B4-BE49-F238E27FC236}">
                <a16:creationId xmlns:a16="http://schemas.microsoft.com/office/drawing/2014/main" id="{BDE4D64F-C9C6-4B95-9C33-9F064C2F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462" name="Rectangle 78">
            <a:extLst>
              <a:ext uri="{FF2B5EF4-FFF2-40B4-BE49-F238E27FC236}">
                <a16:creationId xmlns:a16="http://schemas.microsoft.com/office/drawing/2014/main" id="{EB4F1633-2D6F-48A8-90F5-CE58441DA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3" name="Rectangle 79">
            <a:extLst>
              <a:ext uri="{FF2B5EF4-FFF2-40B4-BE49-F238E27FC236}">
                <a16:creationId xmlns:a16="http://schemas.microsoft.com/office/drawing/2014/main" id="{28AA871C-B832-420A-801C-5B2AB2D1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4" name="Rectangle 80">
            <a:extLst>
              <a:ext uri="{FF2B5EF4-FFF2-40B4-BE49-F238E27FC236}">
                <a16:creationId xmlns:a16="http://schemas.microsoft.com/office/drawing/2014/main" id="{54D59A07-6046-4CF4-9DD7-DCE944075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5" name="Rectangle 81">
            <a:extLst>
              <a:ext uri="{FF2B5EF4-FFF2-40B4-BE49-F238E27FC236}">
                <a16:creationId xmlns:a16="http://schemas.microsoft.com/office/drawing/2014/main" id="{B61DB14E-3D21-434C-86F6-79CD2EFF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457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6" name="Rectangle 82">
            <a:extLst>
              <a:ext uri="{FF2B5EF4-FFF2-40B4-BE49-F238E27FC236}">
                <a16:creationId xmlns:a16="http://schemas.microsoft.com/office/drawing/2014/main" id="{78FA5F23-E981-44A4-BDF6-E3A51AC3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6467" name="Rectangle 83">
            <a:extLst>
              <a:ext uri="{FF2B5EF4-FFF2-40B4-BE49-F238E27FC236}">
                <a16:creationId xmlns:a16="http://schemas.microsoft.com/office/drawing/2014/main" id="{ABEFE3AF-4CED-4DD7-B3A3-3EB992B4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8" name="Rectangle 84">
            <a:extLst>
              <a:ext uri="{FF2B5EF4-FFF2-40B4-BE49-F238E27FC236}">
                <a16:creationId xmlns:a16="http://schemas.microsoft.com/office/drawing/2014/main" id="{6568419D-E7EC-49D5-9C63-4C431FA9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69" name="Rectangle 85">
            <a:extLst>
              <a:ext uri="{FF2B5EF4-FFF2-40B4-BE49-F238E27FC236}">
                <a16:creationId xmlns:a16="http://schemas.microsoft.com/office/drawing/2014/main" id="{248BA15E-6EA7-4DD7-885C-0AA2D3DB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70" name="Rectangle 86">
            <a:extLst>
              <a:ext uri="{FF2B5EF4-FFF2-40B4-BE49-F238E27FC236}">
                <a16:creationId xmlns:a16="http://schemas.microsoft.com/office/drawing/2014/main" id="{8A9287E9-1E65-43F8-9EA3-C6BF772B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0E8436B-5E20-4B87-84A2-6027A2DBF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169988"/>
            <a:ext cx="2438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Customers</a:t>
            </a:r>
            <a:endParaRPr lang="en-US" altLang="es-ES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AEDEE0C-F4D1-43CF-8163-FAD91B04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9C165B1B-029F-4F47-8699-B0602FF74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~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DB9C3FBF-9E30-42FD-B7DD-216CFF4C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1398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C25481AD-391D-481B-B711-46B87D84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~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3BA0B590-9584-4E22-81FF-82A95DD7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1398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0C0A30BE-9530-4ED3-A5BC-8C3B2E55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~</a:t>
            </a:r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BE8D1122-3971-4D6C-89A1-C31BD3E1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1398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821C45F3-1AEB-41C2-B9A4-E78EC0DB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398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182C2418-6CBB-44B6-B5FD-E38A1806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C986EE92-171D-4FC3-BD44-7E2C057E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9C1F1395-0E34-48F8-89A2-CF9029FB5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17033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417509D3-500B-431A-851D-8F949B6FC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17033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03" name="Rectangle 19">
            <a:extLst>
              <a:ext uri="{FF2B5EF4-FFF2-40B4-BE49-F238E27FC236}">
                <a16:creationId xmlns:a16="http://schemas.microsoft.com/office/drawing/2014/main" id="{1EF22626-5AB7-4381-BBAD-50FF5838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17033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2D45381E-DA09-4338-8986-131D3BBB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05" name="Rectangle 21">
            <a:extLst>
              <a:ext uri="{FF2B5EF4-FFF2-40B4-BE49-F238E27FC236}">
                <a16:creationId xmlns:a16="http://schemas.microsoft.com/office/drawing/2014/main" id="{96A1C388-27F4-4F56-B7CA-28F2CC691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17033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EF44A526-AE00-4B2D-B6B7-034311722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7033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A36968C9-4958-49B1-9378-FE8717523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572E9381-8B5A-414D-B42C-48F1E8E8F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8754502E-D306-401D-B6E1-DF22ECD7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0081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10" name="Rectangle 26">
            <a:extLst>
              <a:ext uri="{FF2B5EF4-FFF2-40B4-BE49-F238E27FC236}">
                <a16:creationId xmlns:a16="http://schemas.microsoft.com/office/drawing/2014/main" id="{35E5B12C-C007-4E17-8A91-05D19010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20081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11" name="Rectangle 27">
            <a:extLst>
              <a:ext uri="{FF2B5EF4-FFF2-40B4-BE49-F238E27FC236}">
                <a16:creationId xmlns:a16="http://schemas.microsoft.com/office/drawing/2014/main" id="{0AF52733-209F-404D-B6FA-ABE520D1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20081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DB4A0555-CA4F-49B2-9283-416BFBD9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13" name="Rectangle 29">
            <a:extLst>
              <a:ext uri="{FF2B5EF4-FFF2-40B4-BE49-F238E27FC236}">
                <a16:creationId xmlns:a16="http://schemas.microsoft.com/office/drawing/2014/main" id="{34BC4B32-69AA-4F94-B530-3258A318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0081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414" name="Rectangle 30">
            <a:extLst>
              <a:ext uri="{FF2B5EF4-FFF2-40B4-BE49-F238E27FC236}">
                <a16:creationId xmlns:a16="http://schemas.microsoft.com/office/drawing/2014/main" id="{57CCFFBE-66E0-438B-BEA2-F9EE8366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0081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15" name="Rectangle 31">
            <a:extLst>
              <a:ext uri="{FF2B5EF4-FFF2-40B4-BE49-F238E27FC236}">
                <a16:creationId xmlns:a16="http://schemas.microsoft.com/office/drawing/2014/main" id="{17954205-522F-4C66-869E-585EEC070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6416" name="Rectangle 32">
            <a:extLst>
              <a:ext uri="{FF2B5EF4-FFF2-40B4-BE49-F238E27FC236}">
                <a16:creationId xmlns:a16="http://schemas.microsoft.com/office/drawing/2014/main" id="{C7FE8B5D-F65A-4F1B-AC4E-3B11A7095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17" name="Rectangle 33">
            <a:extLst>
              <a:ext uri="{FF2B5EF4-FFF2-40B4-BE49-F238E27FC236}">
                <a16:creationId xmlns:a16="http://schemas.microsoft.com/office/drawing/2014/main" id="{FDEE8EF1-8A21-4618-B32B-7B11D1CE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3129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18" name="Rectangle 34">
            <a:extLst>
              <a:ext uri="{FF2B5EF4-FFF2-40B4-BE49-F238E27FC236}">
                <a16:creationId xmlns:a16="http://schemas.microsoft.com/office/drawing/2014/main" id="{3109111B-69BE-4601-A144-1BDA2400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23129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19" name="Rectangle 35">
            <a:extLst>
              <a:ext uri="{FF2B5EF4-FFF2-40B4-BE49-F238E27FC236}">
                <a16:creationId xmlns:a16="http://schemas.microsoft.com/office/drawing/2014/main" id="{B065E65E-99DC-4221-9799-5737B0A8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23129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FCE250CB-7D66-4D4F-9CAD-8A75A87F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B5565668-9601-43DD-A4F8-EF97CA647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3129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422" name="Rectangle 38">
            <a:extLst>
              <a:ext uri="{FF2B5EF4-FFF2-40B4-BE49-F238E27FC236}">
                <a16:creationId xmlns:a16="http://schemas.microsoft.com/office/drawing/2014/main" id="{9EA91BDB-89B1-4BD9-B70E-ADCF7545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3129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23" name="Rectangle 39">
            <a:extLst>
              <a:ext uri="{FF2B5EF4-FFF2-40B4-BE49-F238E27FC236}">
                <a16:creationId xmlns:a16="http://schemas.microsoft.com/office/drawing/2014/main" id="{F6FCE4E1-7D82-4E22-8CE1-5691C01A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6D3BFBD6-F361-4CBA-95B8-6199CDFF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7AAC32CD-196A-4D22-B89A-7D6E1F51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6177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CF6F7883-C10B-4325-8BF0-DAE76E88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26177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EFC01DE3-F894-4AD2-AACB-57560FAC0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26177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801B1D7A-6DD7-48C6-A3CB-D81E035A6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46D5C9E6-8A4D-4BA3-9738-CAAD2F5A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6177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6430" name="Rectangle 46">
            <a:extLst>
              <a:ext uri="{FF2B5EF4-FFF2-40B4-BE49-F238E27FC236}">
                <a16:creationId xmlns:a16="http://schemas.microsoft.com/office/drawing/2014/main" id="{21C3F479-68BC-4339-A3F0-B5A99A34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6177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31" name="Rectangle 47">
            <a:extLst>
              <a:ext uri="{FF2B5EF4-FFF2-40B4-BE49-F238E27FC236}">
                <a16:creationId xmlns:a16="http://schemas.microsoft.com/office/drawing/2014/main" id="{CECD5FC7-731C-4E58-80B3-A57A6032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6432" name="Rectangle 48">
            <a:extLst>
              <a:ext uri="{FF2B5EF4-FFF2-40B4-BE49-F238E27FC236}">
                <a16:creationId xmlns:a16="http://schemas.microsoft.com/office/drawing/2014/main" id="{803CD735-C1DB-4123-ABC1-C9971843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33" name="Rectangle 49">
            <a:extLst>
              <a:ext uri="{FF2B5EF4-FFF2-40B4-BE49-F238E27FC236}">
                <a16:creationId xmlns:a16="http://schemas.microsoft.com/office/drawing/2014/main" id="{FE46433D-D5AB-477D-B564-1CB1215E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922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34" name="Rectangle 50">
            <a:extLst>
              <a:ext uri="{FF2B5EF4-FFF2-40B4-BE49-F238E27FC236}">
                <a16:creationId xmlns:a16="http://schemas.microsoft.com/office/drawing/2014/main" id="{147F87BD-D514-4E2D-AA68-0CACEC21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292258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35" name="Rectangle 51">
            <a:extLst>
              <a:ext uri="{FF2B5EF4-FFF2-40B4-BE49-F238E27FC236}">
                <a16:creationId xmlns:a16="http://schemas.microsoft.com/office/drawing/2014/main" id="{FF87890E-F781-49B6-8BA4-8B7F63105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2922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36" name="Rectangle 52">
            <a:extLst>
              <a:ext uri="{FF2B5EF4-FFF2-40B4-BE49-F238E27FC236}">
                <a16:creationId xmlns:a16="http://schemas.microsoft.com/office/drawing/2014/main" id="{92642375-1787-4675-B2E8-AFF35C347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37" name="Rectangle 53">
            <a:extLst>
              <a:ext uri="{FF2B5EF4-FFF2-40B4-BE49-F238E27FC236}">
                <a16:creationId xmlns:a16="http://schemas.microsoft.com/office/drawing/2014/main" id="{977632A5-AEEB-4169-A9D3-C03E9FFDB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92258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438" name="Rectangle 54">
            <a:extLst>
              <a:ext uri="{FF2B5EF4-FFF2-40B4-BE49-F238E27FC236}">
                <a16:creationId xmlns:a16="http://schemas.microsoft.com/office/drawing/2014/main" id="{1B185F65-3B88-468B-9F4E-5F66392F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92258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85" name="Rectangle 101">
            <a:extLst>
              <a:ext uri="{FF2B5EF4-FFF2-40B4-BE49-F238E27FC236}">
                <a16:creationId xmlns:a16="http://schemas.microsoft.com/office/drawing/2014/main" id="{F80DC212-00C6-4643-8346-79B303BE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404938"/>
            <a:ext cx="2438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Orders</a:t>
            </a:r>
            <a:endParaRPr lang="en-US" altLang="es-ES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486" name="Rectangle 102">
            <a:extLst>
              <a:ext uri="{FF2B5EF4-FFF2-40B4-BE49-F238E27FC236}">
                <a16:creationId xmlns:a16="http://schemas.microsoft.com/office/drawing/2014/main" id="{D3A53A5A-57EB-48FB-80D8-5B7BA833B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6487" name="Rectangle 103">
            <a:extLst>
              <a:ext uri="{FF2B5EF4-FFF2-40B4-BE49-F238E27FC236}">
                <a16:creationId xmlns:a16="http://schemas.microsoft.com/office/drawing/2014/main" id="{DEEAD976-2FC2-49E6-B5FA-CBE741D8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88" name="Rectangle 104">
            <a:extLst>
              <a:ext uri="{FF2B5EF4-FFF2-40B4-BE49-F238E27FC236}">
                <a16:creationId xmlns:a16="http://schemas.microsoft.com/office/drawing/2014/main" id="{B3B62D95-8A27-4B0F-A7BA-5754312AB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1633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89" name="Rectangle 105">
            <a:extLst>
              <a:ext uri="{FF2B5EF4-FFF2-40B4-BE49-F238E27FC236}">
                <a16:creationId xmlns:a16="http://schemas.microsoft.com/office/drawing/2014/main" id="{AA0FD9C6-34BE-4806-8B6F-948E520A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16335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90" name="Rectangle 106">
            <a:extLst>
              <a:ext uri="{FF2B5EF4-FFF2-40B4-BE49-F238E27FC236}">
                <a16:creationId xmlns:a16="http://schemas.microsoft.com/office/drawing/2014/main" id="{5C896603-3A1D-43F5-B49D-1CF2D148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1633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91" name="Rectangle 107">
            <a:extLst>
              <a:ext uri="{FF2B5EF4-FFF2-40B4-BE49-F238E27FC236}">
                <a16:creationId xmlns:a16="http://schemas.microsoft.com/office/drawing/2014/main" id="{000C5B55-100A-44B1-A53A-50682391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92" name="Rectangle 108">
            <a:extLst>
              <a:ext uri="{FF2B5EF4-FFF2-40B4-BE49-F238E27FC236}">
                <a16:creationId xmlns:a16="http://schemas.microsoft.com/office/drawing/2014/main" id="{8C5DB18C-7E5A-416E-9A94-703D7DD6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1633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6493" name="Rectangle 109">
            <a:extLst>
              <a:ext uri="{FF2B5EF4-FFF2-40B4-BE49-F238E27FC236}">
                <a16:creationId xmlns:a16="http://schemas.microsoft.com/office/drawing/2014/main" id="{C327BE53-DC85-4924-A375-1F88CC96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1633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94" name="Rectangle 110">
            <a:extLst>
              <a:ext uri="{FF2B5EF4-FFF2-40B4-BE49-F238E27FC236}">
                <a16:creationId xmlns:a16="http://schemas.microsoft.com/office/drawing/2014/main" id="{4357E582-F3E7-4E06-B05E-D68B4411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495" name="Rectangle 111">
            <a:extLst>
              <a:ext uri="{FF2B5EF4-FFF2-40B4-BE49-F238E27FC236}">
                <a16:creationId xmlns:a16="http://schemas.microsoft.com/office/drawing/2014/main" id="{30B8B817-FEB5-40B8-B1A1-22A60B7B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96" name="Rectangle 112">
            <a:extLst>
              <a:ext uri="{FF2B5EF4-FFF2-40B4-BE49-F238E27FC236}">
                <a16:creationId xmlns:a16="http://schemas.microsoft.com/office/drawing/2014/main" id="{C1130C95-D29F-482D-B979-C21B82CB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19383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97" name="Rectangle 113">
            <a:extLst>
              <a:ext uri="{FF2B5EF4-FFF2-40B4-BE49-F238E27FC236}">
                <a16:creationId xmlns:a16="http://schemas.microsoft.com/office/drawing/2014/main" id="{B22984A6-E079-42EC-B357-B87D3F54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19383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498" name="Rectangle 114">
            <a:extLst>
              <a:ext uri="{FF2B5EF4-FFF2-40B4-BE49-F238E27FC236}">
                <a16:creationId xmlns:a16="http://schemas.microsoft.com/office/drawing/2014/main" id="{5510A28E-839D-446C-BCBA-2F11B0CB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19383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499" name="Rectangle 115">
            <a:extLst>
              <a:ext uri="{FF2B5EF4-FFF2-40B4-BE49-F238E27FC236}">
                <a16:creationId xmlns:a16="http://schemas.microsoft.com/office/drawing/2014/main" id="{D5483C60-A806-4AD3-946C-A9A20210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00" name="Rectangle 116">
            <a:extLst>
              <a:ext uri="{FF2B5EF4-FFF2-40B4-BE49-F238E27FC236}">
                <a16:creationId xmlns:a16="http://schemas.microsoft.com/office/drawing/2014/main" id="{6F41B16F-005E-4CE3-874E-E5D992F97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19383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6501" name="Rectangle 117">
            <a:extLst>
              <a:ext uri="{FF2B5EF4-FFF2-40B4-BE49-F238E27FC236}">
                <a16:creationId xmlns:a16="http://schemas.microsoft.com/office/drawing/2014/main" id="{70ADE61F-B5D9-4ADD-AC9D-97828299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19383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02" name="Rectangle 118">
            <a:extLst>
              <a:ext uri="{FF2B5EF4-FFF2-40B4-BE49-F238E27FC236}">
                <a16:creationId xmlns:a16="http://schemas.microsoft.com/office/drawing/2014/main" id="{0EF678E4-1817-49D2-860D-4087873EF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03" name="Rectangle 119">
            <a:extLst>
              <a:ext uri="{FF2B5EF4-FFF2-40B4-BE49-F238E27FC236}">
                <a16:creationId xmlns:a16="http://schemas.microsoft.com/office/drawing/2014/main" id="{A38F3A15-99E5-4921-BF3A-0B36C9BA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04" name="Rectangle 120">
            <a:extLst>
              <a:ext uri="{FF2B5EF4-FFF2-40B4-BE49-F238E27FC236}">
                <a16:creationId xmlns:a16="http://schemas.microsoft.com/office/drawing/2014/main" id="{6A15505C-2CFE-42FC-9A6B-70E395D7F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2431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05" name="Rectangle 121">
            <a:extLst>
              <a:ext uri="{FF2B5EF4-FFF2-40B4-BE49-F238E27FC236}">
                <a16:creationId xmlns:a16="http://schemas.microsoft.com/office/drawing/2014/main" id="{BE697E15-E816-4497-A2A3-2E3A9652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22431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06" name="Rectangle 122">
            <a:extLst>
              <a:ext uri="{FF2B5EF4-FFF2-40B4-BE49-F238E27FC236}">
                <a16:creationId xmlns:a16="http://schemas.microsoft.com/office/drawing/2014/main" id="{1F08854F-4F90-4683-AA6F-02B8E291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22431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07" name="Rectangle 123">
            <a:extLst>
              <a:ext uri="{FF2B5EF4-FFF2-40B4-BE49-F238E27FC236}">
                <a16:creationId xmlns:a16="http://schemas.microsoft.com/office/drawing/2014/main" id="{44C9D80B-B9F1-4373-B77A-6C5FAD40C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08" name="Rectangle 124">
            <a:extLst>
              <a:ext uri="{FF2B5EF4-FFF2-40B4-BE49-F238E27FC236}">
                <a16:creationId xmlns:a16="http://schemas.microsoft.com/office/drawing/2014/main" id="{26C18EEF-80C1-4BCD-8A96-70BAFB951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2431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509" name="Rectangle 125">
            <a:extLst>
              <a:ext uri="{FF2B5EF4-FFF2-40B4-BE49-F238E27FC236}">
                <a16:creationId xmlns:a16="http://schemas.microsoft.com/office/drawing/2014/main" id="{FF88D460-FBB9-45A6-9E81-2C562CCD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22431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10" name="Rectangle 126">
            <a:extLst>
              <a:ext uri="{FF2B5EF4-FFF2-40B4-BE49-F238E27FC236}">
                <a16:creationId xmlns:a16="http://schemas.microsoft.com/office/drawing/2014/main" id="{3F2B3DC3-61CD-4039-AF53-4E9F17FB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6511" name="Rectangle 127">
            <a:extLst>
              <a:ext uri="{FF2B5EF4-FFF2-40B4-BE49-F238E27FC236}">
                <a16:creationId xmlns:a16="http://schemas.microsoft.com/office/drawing/2014/main" id="{A8234D79-0267-4BAD-A778-1E556A2E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12" name="Rectangle 128">
            <a:extLst>
              <a:ext uri="{FF2B5EF4-FFF2-40B4-BE49-F238E27FC236}">
                <a16:creationId xmlns:a16="http://schemas.microsoft.com/office/drawing/2014/main" id="{F4F2FFAB-83E4-4BA4-AA53-73B33D49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5479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13" name="Rectangle 129">
            <a:extLst>
              <a:ext uri="{FF2B5EF4-FFF2-40B4-BE49-F238E27FC236}">
                <a16:creationId xmlns:a16="http://schemas.microsoft.com/office/drawing/2014/main" id="{CC394B45-9F26-4969-BB68-71B316BF4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25479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14" name="Rectangle 130">
            <a:extLst>
              <a:ext uri="{FF2B5EF4-FFF2-40B4-BE49-F238E27FC236}">
                <a16:creationId xmlns:a16="http://schemas.microsoft.com/office/drawing/2014/main" id="{7792888F-6E59-4C7B-BABD-76B02011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25479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15" name="Rectangle 131">
            <a:extLst>
              <a:ext uri="{FF2B5EF4-FFF2-40B4-BE49-F238E27FC236}">
                <a16:creationId xmlns:a16="http://schemas.microsoft.com/office/drawing/2014/main" id="{F4896203-F9C6-4B20-A80E-77A5C0520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16" name="Rectangle 132">
            <a:extLst>
              <a:ext uri="{FF2B5EF4-FFF2-40B4-BE49-F238E27FC236}">
                <a16:creationId xmlns:a16="http://schemas.microsoft.com/office/drawing/2014/main" id="{CE79FEFD-86DC-429D-A3C1-FB9E083C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5479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517" name="Rectangle 133">
            <a:extLst>
              <a:ext uri="{FF2B5EF4-FFF2-40B4-BE49-F238E27FC236}">
                <a16:creationId xmlns:a16="http://schemas.microsoft.com/office/drawing/2014/main" id="{6FD61ACB-231E-467E-8BFB-0D7268349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25479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18" name="Rectangle 134">
            <a:extLst>
              <a:ext uri="{FF2B5EF4-FFF2-40B4-BE49-F238E27FC236}">
                <a16:creationId xmlns:a16="http://schemas.microsoft.com/office/drawing/2014/main" id="{F75BAD86-4356-467E-A4E6-40ED9E1D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519" name="Rectangle 135">
            <a:extLst>
              <a:ext uri="{FF2B5EF4-FFF2-40B4-BE49-F238E27FC236}">
                <a16:creationId xmlns:a16="http://schemas.microsoft.com/office/drawing/2014/main" id="{4F2C2E75-6E09-42A8-853A-0A694638B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20" name="Rectangle 136">
            <a:extLst>
              <a:ext uri="{FF2B5EF4-FFF2-40B4-BE49-F238E27FC236}">
                <a16:creationId xmlns:a16="http://schemas.microsoft.com/office/drawing/2014/main" id="{E8FFC15C-E88F-4302-A40E-323DF23A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8527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21" name="Rectangle 137">
            <a:extLst>
              <a:ext uri="{FF2B5EF4-FFF2-40B4-BE49-F238E27FC236}">
                <a16:creationId xmlns:a16="http://schemas.microsoft.com/office/drawing/2014/main" id="{C5168F9B-78B2-4E4B-977B-B9C88D1C1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28527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22" name="Rectangle 138">
            <a:extLst>
              <a:ext uri="{FF2B5EF4-FFF2-40B4-BE49-F238E27FC236}">
                <a16:creationId xmlns:a16="http://schemas.microsoft.com/office/drawing/2014/main" id="{83503A09-C9F1-4CF3-9DBF-A94450645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28527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23" name="Rectangle 139">
            <a:extLst>
              <a:ext uri="{FF2B5EF4-FFF2-40B4-BE49-F238E27FC236}">
                <a16:creationId xmlns:a16="http://schemas.microsoft.com/office/drawing/2014/main" id="{F1EF7D51-D0D5-4C1A-B3E7-7A73F4374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24" name="Rectangle 140">
            <a:extLst>
              <a:ext uri="{FF2B5EF4-FFF2-40B4-BE49-F238E27FC236}">
                <a16:creationId xmlns:a16="http://schemas.microsoft.com/office/drawing/2014/main" id="{C48C1181-B792-4D93-A94D-3FD0F071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8527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16525" name="Rectangle 141">
            <a:extLst>
              <a:ext uri="{FF2B5EF4-FFF2-40B4-BE49-F238E27FC236}">
                <a16:creationId xmlns:a16="http://schemas.microsoft.com/office/drawing/2014/main" id="{AFE6DD6C-083E-47F2-8855-AD956CB5A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28527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26" name="Rectangle 142">
            <a:extLst>
              <a:ext uri="{FF2B5EF4-FFF2-40B4-BE49-F238E27FC236}">
                <a16:creationId xmlns:a16="http://schemas.microsoft.com/office/drawing/2014/main" id="{4F5685C1-AB7E-449A-970A-E4956FFD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6527" name="Rectangle 143">
            <a:extLst>
              <a:ext uri="{FF2B5EF4-FFF2-40B4-BE49-F238E27FC236}">
                <a16:creationId xmlns:a16="http://schemas.microsoft.com/office/drawing/2014/main" id="{C88E5CBA-2FA1-4578-B6D9-196220C6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28" name="Rectangle 144">
            <a:extLst>
              <a:ext uri="{FF2B5EF4-FFF2-40B4-BE49-F238E27FC236}">
                <a16:creationId xmlns:a16="http://schemas.microsoft.com/office/drawing/2014/main" id="{68758B1C-2A22-4E5E-A16E-38D06218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157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29" name="Rectangle 145">
            <a:extLst>
              <a:ext uri="{FF2B5EF4-FFF2-40B4-BE49-F238E27FC236}">
                <a16:creationId xmlns:a16="http://schemas.microsoft.com/office/drawing/2014/main" id="{D8642929-BC6E-4E38-9843-A77AD8FA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31575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30" name="Rectangle 146">
            <a:extLst>
              <a:ext uri="{FF2B5EF4-FFF2-40B4-BE49-F238E27FC236}">
                <a16:creationId xmlns:a16="http://schemas.microsoft.com/office/drawing/2014/main" id="{83B776AD-70D5-41E0-BA75-58802ED0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3157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31" name="Rectangle 147">
            <a:extLst>
              <a:ext uri="{FF2B5EF4-FFF2-40B4-BE49-F238E27FC236}">
                <a16:creationId xmlns:a16="http://schemas.microsoft.com/office/drawing/2014/main" id="{FEA68BDD-2D1F-4BDF-9834-A6BE6121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32" name="Rectangle 148">
            <a:extLst>
              <a:ext uri="{FF2B5EF4-FFF2-40B4-BE49-F238E27FC236}">
                <a16:creationId xmlns:a16="http://schemas.microsoft.com/office/drawing/2014/main" id="{1DE93C9E-BA9F-46A5-82AD-FA45E550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3157538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6533" name="Rectangle 149">
            <a:extLst>
              <a:ext uri="{FF2B5EF4-FFF2-40B4-BE49-F238E27FC236}">
                <a16:creationId xmlns:a16="http://schemas.microsoft.com/office/drawing/2014/main" id="{A73315CF-7243-455F-9034-195853C91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157538"/>
            <a:ext cx="304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35" name="Rectangle 151">
            <a:extLst>
              <a:ext uri="{FF2B5EF4-FFF2-40B4-BE49-F238E27FC236}">
                <a16:creationId xmlns:a16="http://schemas.microsoft.com/office/drawing/2014/main" id="{BFA1E2C6-FA65-468B-9FF8-DEE481B5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622425"/>
            <a:ext cx="2438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Order Details</a:t>
            </a:r>
            <a:endParaRPr lang="en-US" altLang="es-ES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536" name="Rectangle 152">
            <a:extLst>
              <a:ext uri="{FF2B5EF4-FFF2-40B4-BE49-F238E27FC236}">
                <a16:creationId xmlns:a16="http://schemas.microsoft.com/office/drawing/2014/main" id="{8D444021-CC78-44B4-88BA-63BCA66D3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6537" name="Rectangle 153">
            <a:extLst>
              <a:ext uri="{FF2B5EF4-FFF2-40B4-BE49-F238E27FC236}">
                <a16:creationId xmlns:a16="http://schemas.microsoft.com/office/drawing/2014/main" id="{8FA5EE65-AC20-47C3-B1E7-F903B311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38" name="Rectangle 154">
            <a:extLst>
              <a:ext uri="{FF2B5EF4-FFF2-40B4-BE49-F238E27FC236}">
                <a16:creationId xmlns:a16="http://schemas.microsoft.com/office/drawing/2014/main" id="{48CC11F0-5BF0-474B-A746-4B2D79D5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1851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39" name="Rectangle 155">
            <a:extLst>
              <a:ext uri="{FF2B5EF4-FFF2-40B4-BE49-F238E27FC236}">
                <a16:creationId xmlns:a16="http://schemas.microsoft.com/office/drawing/2014/main" id="{651B74F4-EACC-4038-B73D-A74CF5D9B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40" name="Rectangle 156">
            <a:extLst>
              <a:ext uri="{FF2B5EF4-FFF2-40B4-BE49-F238E27FC236}">
                <a16:creationId xmlns:a16="http://schemas.microsoft.com/office/drawing/2014/main" id="{1782EC94-3916-4DEC-A853-00F4E3BD6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1851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41" name="Rectangle 157">
            <a:extLst>
              <a:ext uri="{FF2B5EF4-FFF2-40B4-BE49-F238E27FC236}">
                <a16:creationId xmlns:a16="http://schemas.microsoft.com/office/drawing/2014/main" id="{B9FCAB8A-044F-4243-8B77-605AF5E7A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42" name="Rectangle 158">
            <a:extLst>
              <a:ext uri="{FF2B5EF4-FFF2-40B4-BE49-F238E27FC236}">
                <a16:creationId xmlns:a16="http://schemas.microsoft.com/office/drawing/2014/main" id="{58CF26B9-FC96-4EB0-AE7C-DF92C78A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851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43" name="Rectangle 159">
            <a:extLst>
              <a:ext uri="{FF2B5EF4-FFF2-40B4-BE49-F238E27FC236}">
                <a16:creationId xmlns:a16="http://schemas.microsoft.com/office/drawing/2014/main" id="{B1B8F0AF-096F-465A-A48A-BEEAB9CF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1851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44" name="Rectangle 160">
            <a:extLst>
              <a:ext uri="{FF2B5EF4-FFF2-40B4-BE49-F238E27FC236}">
                <a16:creationId xmlns:a16="http://schemas.microsoft.com/office/drawing/2014/main" id="{75B13C21-EBD9-4540-B915-810F67CB0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545" name="Rectangle 161">
            <a:extLst>
              <a:ext uri="{FF2B5EF4-FFF2-40B4-BE49-F238E27FC236}">
                <a16:creationId xmlns:a16="http://schemas.microsoft.com/office/drawing/2014/main" id="{D056303D-C9E0-4702-A91B-7CA424960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46" name="Rectangle 162">
            <a:extLst>
              <a:ext uri="{FF2B5EF4-FFF2-40B4-BE49-F238E27FC236}">
                <a16:creationId xmlns:a16="http://schemas.microsoft.com/office/drawing/2014/main" id="{B636DB14-AAF5-44E9-9A96-7850F316A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21558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47" name="Rectangle 163">
            <a:extLst>
              <a:ext uri="{FF2B5EF4-FFF2-40B4-BE49-F238E27FC236}">
                <a16:creationId xmlns:a16="http://schemas.microsoft.com/office/drawing/2014/main" id="{DF278187-E963-4963-A516-90AD0F18B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48" name="Rectangle 164">
            <a:extLst>
              <a:ext uri="{FF2B5EF4-FFF2-40B4-BE49-F238E27FC236}">
                <a16:creationId xmlns:a16="http://schemas.microsoft.com/office/drawing/2014/main" id="{909AAA5B-72C4-4CAC-B6F9-7F23CAF2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21558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49" name="Rectangle 165">
            <a:extLst>
              <a:ext uri="{FF2B5EF4-FFF2-40B4-BE49-F238E27FC236}">
                <a16:creationId xmlns:a16="http://schemas.microsoft.com/office/drawing/2014/main" id="{4E6244F2-E015-4940-866F-CEDAA5970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0" name="Rectangle 166">
            <a:extLst>
              <a:ext uri="{FF2B5EF4-FFF2-40B4-BE49-F238E27FC236}">
                <a16:creationId xmlns:a16="http://schemas.microsoft.com/office/drawing/2014/main" id="{0DCAD726-A84A-4A1D-9F82-5A967577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21558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1" name="Rectangle 167">
            <a:extLst>
              <a:ext uri="{FF2B5EF4-FFF2-40B4-BE49-F238E27FC236}">
                <a16:creationId xmlns:a16="http://schemas.microsoft.com/office/drawing/2014/main" id="{666D4574-7079-4B54-B0CD-5840FE8DF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1558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52" name="Rectangle 168">
            <a:extLst>
              <a:ext uri="{FF2B5EF4-FFF2-40B4-BE49-F238E27FC236}">
                <a16:creationId xmlns:a16="http://schemas.microsoft.com/office/drawing/2014/main" id="{7AE8A164-EA4E-48AB-9DB3-089E2A14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53" name="Rectangle 169">
            <a:extLst>
              <a:ext uri="{FF2B5EF4-FFF2-40B4-BE49-F238E27FC236}">
                <a16:creationId xmlns:a16="http://schemas.microsoft.com/office/drawing/2014/main" id="{F2F1BFF1-5420-4796-AC4D-13DA57E6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4" name="Rectangle 170">
            <a:extLst>
              <a:ext uri="{FF2B5EF4-FFF2-40B4-BE49-F238E27FC236}">
                <a16:creationId xmlns:a16="http://schemas.microsoft.com/office/drawing/2014/main" id="{B465784A-CA37-4E73-B2F6-7E518F5C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24606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55" name="Rectangle 171">
            <a:extLst>
              <a:ext uri="{FF2B5EF4-FFF2-40B4-BE49-F238E27FC236}">
                <a16:creationId xmlns:a16="http://schemas.microsoft.com/office/drawing/2014/main" id="{B357EBA0-650C-4D67-BB63-91340D6E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6" name="Rectangle 172">
            <a:extLst>
              <a:ext uri="{FF2B5EF4-FFF2-40B4-BE49-F238E27FC236}">
                <a16:creationId xmlns:a16="http://schemas.microsoft.com/office/drawing/2014/main" id="{401455CF-9E4D-495E-BF90-094B3C8A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24606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57" name="Rectangle 173">
            <a:extLst>
              <a:ext uri="{FF2B5EF4-FFF2-40B4-BE49-F238E27FC236}">
                <a16:creationId xmlns:a16="http://schemas.microsoft.com/office/drawing/2014/main" id="{AE7EA9E8-B511-4E3A-B7EA-788F38F2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8" name="Rectangle 174">
            <a:extLst>
              <a:ext uri="{FF2B5EF4-FFF2-40B4-BE49-F238E27FC236}">
                <a16:creationId xmlns:a16="http://schemas.microsoft.com/office/drawing/2014/main" id="{A5AC84D0-BD13-41A5-9C1F-7F0EEB9B6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24606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59" name="Rectangle 175">
            <a:extLst>
              <a:ext uri="{FF2B5EF4-FFF2-40B4-BE49-F238E27FC236}">
                <a16:creationId xmlns:a16="http://schemas.microsoft.com/office/drawing/2014/main" id="{7305CEC4-F718-4225-9188-003813FF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4606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60" name="Rectangle 176">
            <a:extLst>
              <a:ext uri="{FF2B5EF4-FFF2-40B4-BE49-F238E27FC236}">
                <a16:creationId xmlns:a16="http://schemas.microsoft.com/office/drawing/2014/main" id="{CB17EDE2-61B4-43D4-9A13-E202C0A9A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6561" name="Rectangle 177">
            <a:extLst>
              <a:ext uri="{FF2B5EF4-FFF2-40B4-BE49-F238E27FC236}">
                <a16:creationId xmlns:a16="http://schemas.microsoft.com/office/drawing/2014/main" id="{718F4743-53BE-4A03-A571-FE452BF53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62" name="Rectangle 178">
            <a:extLst>
              <a:ext uri="{FF2B5EF4-FFF2-40B4-BE49-F238E27FC236}">
                <a16:creationId xmlns:a16="http://schemas.microsoft.com/office/drawing/2014/main" id="{38A54BD4-35A9-45D7-8B10-3DDB358F0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27654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63" name="Rectangle 179">
            <a:extLst>
              <a:ext uri="{FF2B5EF4-FFF2-40B4-BE49-F238E27FC236}">
                <a16:creationId xmlns:a16="http://schemas.microsoft.com/office/drawing/2014/main" id="{5C8867C5-59D3-47C7-A352-6BFF94244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64" name="Rectangle 180">
            <a:extLst>
              <a:ext uri="{FF2B5EF4-FFF2-40B4-BE49-F238E27FC236}">
                <a16:creationId xmlns:a16="http://schemas.microsoft.com/office/drawing/2014/main" id="{0EB6F874-57D5-43D3-8D75-7982A7B5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27654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65" name="Rectangle 181">
            <a:extLst>
              <a:ext uri="{FF2B5EF4-FFF2-40B4-BE49-F238E27FC236}">
                <a16:creationId xmlns:a16="http://schemas.microsoft.com/office/drawing/2014/main" id="{108E7AD3-59C4-4DAE-8D7D-CBC72C60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66" name="Rectangle 182">
            <a:extLst>
              <a:ext uri="{FF2B5EF4-FFF2-40B4-BE49-F238E27FC236}">
                <a16:creationId xmlns:a16="http://schemas.microsoft.com/office/drawing/2014/main" id="{BAF2FBBB-737F-4A76-A6F7-79D69E38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27654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67" name="Rectangle 183">
            <a:extLst>
              <a:ext uri="{FF2B5EF4-FFF2-40B4-BE49-F238E27FC236}">
                <a16:creationId xmlns:a16="http://schemas.microsoft.com/office/drawing/2014/main" id="{E2389E34-2A21-4713-BF48-CB4B06AAE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7654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68" name="Rectangle 184">
            <a:extLst>
              <a:ext uri="{FF2B5EF4-FFF2-40B4-BE49-F238E27FC236}">
                <a16:creationId xmlns:a16="http://schemas.microsoft.com/office/drawing/2014/main" id="{CD0F383F-4351-4EFF-BB77-DE5CADD0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569" name="Rectangle 185">
            <a:extLst>
              <a:ext uri="{FF2B5EF4-FFF2-40B4-BE49-F238E27FC236}">
                <a16:creationId xmlns:a16="http://schemas.microsoft.com/office/drawing/2014/main" id="{0EF9A4FC-82FB-49F6-91EC-4AC6BA01A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70" name="Rectangle 186">
            <a:extLst>
              <a:ext uri="{FF2B5EF4-FFF2-40B4-BE49-F238E27FC236}">
                <a16:creationId xmlns:a16="http://schemas.microsoft.com/office/drawing/2014/main" id="{C9BD17BC-FA90-4AD6-B50D-CA3924C5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0702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71" name="Rectangle 187">
            <a:extLst>
              <a:ext uri="{FF2B5EF4-FFF2-40B4-BE49-F238E27FC236}">
                <a16:creationId xmlns:a16="http://schemas.microsoft.com/office/drawing/2014/main" id="{37F95C7F-0374-43E2-9561-32BB6261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72" name="Rectangle 188">
            <a:extLst>
              <a:ext uri="{FF2B5EF4-FFF2-40B4-BE49-F238E27FC236}">
                <a16:creationId xmlns:a16="http://schemas.microsoft.com/office/drawing/2014/main" id="{8C70B2C5-080D-441A-A3BB-5C599E915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30702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73" name="Rectangle 189">
            <a:extLst>
              <a:ext uri="{FF2B5EF4-FFF2-40B4-BE49-F238E27FC236}">
                <a16:creationId xmlns:a16="http://schemas.microsoft.com/office/drawing/2014/main" id="{436FA9C8-4A49-46DF-8675-D0C8C5DA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74" name="Rectangle 190">
            <a:extLst>
              <a:ext uri="{FF2B5EF4-FFF2-40B4-BE49-F238E27FC236}">
                <a16:creationId xmlns:a16="http://schemas.microsoft.com/office/drawing/2014/main" id="{01EF8C44-D422-489C-8971-76DBC3F88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30702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75" name="Rectangle 191">
            <a:extLst>
              <a:ext uri="{FF2B5EF4-FFF2-40B4-BE49-F238E27FC236}">
                <a16:creationId xmlns:a16="http://schemas.microsoft.com/office/drawing/2014/main" id="{6D5C4E98-265B-4D03-9A9E-A0642B3E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30702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76" name="Rectangle 192">
            <a:extLst>
              <a:ext uri="{FF2B5EF4-FFF2-40B4-BE49-F238E27FC236}">
                <a16:creationId xmlns:a16="http://schemas.microsoft.com/office/drawing/2014/main" id="{227EADF7-C6C8-4B0E-9274-023F7A31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6577" name="Rectangle 193">
            <a:extLst>
              <a:ext uri="{FF2B5EF4-FFF2-40B4-BE49-F238E27FC236}">
                <a16:creationId xmlns:a16="http://schemas.microsoft.com/office/drawing/2014/main" id="{47074106-8A02-423B-8698-5F92FB5A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78" name="Rectangle 194">
            <a:extLst>
              <a:ext uri="{FF2B5EF4-FFF2-40B4-BE49-F238E27FC236}">
                <a16:creationId xmlns:a16="http://schemas.microsoft.com/office/drawing/2014/main" id="{6B998572-009E-430D-8E8C-6AA4FFB7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375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79" name="Rectangle 195">
            <a:extLst>
              <a:ext uri="{FF2B5EF4-FFF2-40B4-BE49-F238E27FC236}">
                <a16:creationId xmlns:a16="http://schemas.microsoft.com/office/drawing/2014/main" id="{F96395DB-DF3D-4425-8DF4-3E4C57872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80" name="Rectangle 196">
            <a:extLst>
              <a:ext uri="{FF2B5EF4-FFF2-40B4-BE49-F238E27FC236}">
                <a16:creationId xmlns:a16="http://schemas.microsoft.com/office/drawing/2014/main" id="{6420C2C1-1A4B-4521-87D2-939FFA07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3375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81" name="Rectangle 197">
            <a:extLst>
              <a:ext uri="{FF2B5EF4-FFF2-40B4-BE49-F238E27FC236}">
                <a16:creationId xmlns:a16="http://schemas.microsoft.com/office/drawing/2014/main" id="{00F4AB0E-E9D3-40F5-86DD-7634E1E6B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82" name="Rectangle 198">
            <a:extLst>
              <a:ext uri="{FF2B5EF4-FFF2-40B4-BE49-F238E27FC236}">
                <a16:creationId xmlns:a16="http://schemas.microsoft.com/office/drawing/2014/main" id="{DF9D7BB4-BD5C-451F-9E40-CE1E17756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337502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~</a:t>
            </a:r>
          </a:p>
        </p:txBody>
      </p:sp>
      <p:sp>
        <p:nvSpPr>
          <p:cNvPr id="16583" name="Rectangle 199">
            <a:extLst>
              <a:ext uri="{FF2B5EF4-FFF2-40B4-BE49-F238E27FC236}">
                <a16:creationId xmlns:a16="http://schemas.microsoft.com/office/drawing/2014/main" id="{1B8B0442-A1E5-4396-B34F-88077C1D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33750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6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6584" name="Freeform 200">
            <a:extLst>
              <a:ext uri="{FF2B5EF4-FFF2-40B4-BE49-F238E27FC236}">
                <a16:creationId xmlns:a16="http://schemas.microsoft.com/office/drawing/2014/main" id="{BE21F9B6-C575-41EC-B33D-BD8E31C46AD9}"/>
              </a:ext>
            </a:extLst>
          </p:cNvPr>
          <p:cNvSpPr>
            <a:spLocks/>
          </p:cNvSpPr>
          <p:nvPr/>
        </p:nvSpPr>
        <p:spPr bwMode="auto">
          <a:xfrm>
            <a:off x="838200" y="3810000"/>
            <a:ext cx="1158875" cy="725488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tint val="3019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16585" name="Text Box 201">
            <a:extLst>
              <a:ext uri="{FF2B5EF4-FFF2-40B4-BE49-F238E27FC236}">
                <a16:creationId xmlns:a16="http://schemas.microsoft.com/office/drawing/2014/main" id="{3582C34B-5DF3-40DA-BD60-34F9F8E4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62600"/>
            <a:ext cx="4495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FROM dbo.TopSales</a:t>
            </a:r>
            <a:r>
              <a:rPr lang="es-ES" altLang="es-ES" sz="1600">
                <a:latin typeface="Lucida Sans Typewriter" panose="020B0509030504030204" pitchFamily="49" charset="0"/>
              </a:rPr>
              <a:t>View</a:t>
            </a:r>
            <a:endParaRPr lang="es-E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WHERE CompanyName = 'Ernst Handel'</a:t>
            </a:r>
          </a:p>
        </p:txBody>
      </p:sp>
      <p:grpSp>
        <p:nvGrpSpPr>
          <p:cNvPr id="16597" name="Group 209">
            <a:extLst>
              <a:ext uri="{FF2B5EF4-FFF2-40B4-BE49-F238E27FC236}">
                <a16:creationId xmlns:a16="http://schemas.microsoft.com/office/drawing/2014/main" id="{15FD4D66-AFCF-4560-9F2C-939EFB44F34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733800"/>
            <a:ext cx="1828800" cy="1223963"/>
            <a:chOff x="3696" y="2352"/>
            <a:chExt cx="1152" cy="771"/>
          </a:xfrm>
        </p:grpSpPr>
        <p:sp>
          <p:nvSpPr>
            <p:cNvPr id="16471" name="Rectangle 87">
              <a:extLst>
                <a:ext uri="{FF2B5EF4-FFF2-40B4-BE49-F238E27FC236}">
                  <a16:creationId xmlns:a16="http://schemas.microsoft.com/office/drawing/2014/main" id="{B1119C9C-3747-455B-980B-0F567DDECC46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696" y="2352"/>
              <a:ext cx="1152" cy="203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es-E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Times New Roman" panose="02020603050405020304" pitchFamily="18" charset="0"/>
                </a:rPr>
                <a:t>TopSalesView</a:t>
              </a:r>
            </a:p>
          </p:txBody>
        </p:sp>
        <p:sp>
          <p:nvSpPr>
            <p:cNvPr id="16472" name="Rectangle 88">
              <a:extLst>
                <a:ext uri="{FF2B5EF4-FFF2-40B4-BE49-F238E27FC236}">
                  <a16:creationId xmlns:a16="http://schemas.microsoft.com/office/drawing/2014/main" id="{34862842-410D-4C0A-B915-EFDF7B7283E0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96" y="2544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  <p:sp>
          <p:nvSpPr>
            <p:cNvPr id="16473" name="Rectangle 89">
              <a:extLst>
                <a:ext uri="{FF2B5EF4-FFF2-40B4-BE49-F238E27FC236}">
                  <a16:creationId xmlns:a16="http://schemas.microsoft.com/office/drawing/2014/main" id="{452B3AA6-EDA2-4566-965F-A4CC8E1AB95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925" y="2544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74" name="Rectangle 90">
              <a:extLst>
                <a:ext uri="{FF2B5EF4-FFF2-40B4-BE49-F238E27FC236}">
                  <a16:creationId xmlns:a16="http://schemas.microsoft.com/office/drawing/2014/main" id="{0E2842BC-EDE5-43FE-BB9C-4A32DC969A4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54" y="2544"/>
              <a:ext cx="23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75" name="Rectangle 91">
              <a:extLst>
                <a:ext uri="{FF2B5EF4-FFF2-40B4-BE49-F238E27FC236}">
                  <a16:creationId xmlns:a16="http://schemas.microsoft.com/office/drawing/2014/main" id="{7B22E36D-7310-4B86-89BC-3CEFD1AD9B19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84" y="2544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76" name="Rectangle 92">
              <a:extLst>
                <a:ext uri="{FF2B5EF4-FFF2-40B4-BE49-F238E27FC236}">
                  <a16:creationId xmlns:a16="http://schemas.microsoft.com/office/drawing/2014/main" id="{013FC49E-16B9-436D-A845-B143DA03A9DB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96" y="2736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  <p:sp>
          <p:nvSpPr>
            <p:cNvPr id="16477" name="Rectangle 93">
              <a:extLst>
                <a:ext uri="{FF2B5EF4-FFF2-40B4-BE49-F238E27FC236}">
                  <a16:creationId xmlns:a16="http://schemas.microsoft.com/office/drawing/2014/main" id="{F3844257-E507-44FB-8CC6-3E36033655DC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5" y="2736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78" name="Rectangle 94">
              <a:extLst>
                <a:ext uri="{FF2B5EF4-FFF2-40B4-BE49-F238E27FC236}">
                  <a16:creationId xmlns:a16="http://schemas.microsoft.com/office/drawing/2014/main" id="{63F4A879-9DB6-4F51-B3D1-F80DCBD316CD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154" y="2736"/>
              <a:ext cx="23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79" name="Rectangle 95">
              <a:extLst>
                <a:ext uri="{FF2B5EF4-FFF2-40B4-BE49-F238E27FC236}">
                  <a16:creationId xmlns:a16="http://schemas.microsoft.com/office/drawing/2014/main" id="{B9B449E1-7818-4117-8F15-94ADCDFD2AD9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84" y="2736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80" name="Rectangle 96">
              <a:extLst>
                <a:ext uri="{FF2B5EF4-FFF2-40B4-BE49-F238E27FC236}">
                  <a16:creationId xmlns:a16="http://schemas.microsoft.com/office/drawing/2014/main" id="{4ECD6324-4142-45C5-AAB4-ECE5B4E75A9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96" y="2928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  <p:sp>
          <p:nvSpPr>
            <p:cNvPr id="16481" name="Rectangle 97">
              <a:extLst>
                <a:ext uri="{FF2B5EF4-FFF2-40B4-BE49-F238E27FC236}">
                  <a16:creationId xmlns:a16="http://schemas.microsoft.com/office/drawing/2014/main" id="{10AAD394-8EE4-4ED5-A7B6-7930E245B09E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925" y="2928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82" name="Rectangle 98">
              <a:extLst>
                <a:ext uri="{FF2B5EF4-FFF2-40B4-BE49-F238E27FC236}">
                  <a16:creationId xmlns:a16="http://schemas.microsoft.com/office/drawing/2014/main" id="{C4CF0403-3362-4FFE-A319-5A5C17942B7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154" y="2928"/>
              <a:ext cx="23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483" name="Rectangle 99">
              <a:extLst>
                <a:ext uri="{FF2B5EF4-FFF2-40B4-BE49-F238E27FC236}">
                  <a16:creationId xmlns:a16="http://schemas.microsoft.com/office/drawing/2014/main" id="{09B970C4-9367-4B60-AAFF-BB3C4C963428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384" y="2928"/>
              <a:ext cx="22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r>
                <a:rPr lang="en-US" altLang="es-ES" sz="1600">
                  <a:latin typeface="Arial Narrow" panose="020B0606020202030204" pitchFamily="34" charset="0"/>
                </a:rPr>
                <a:t>~</a:t>
              </a:r>
            </a:p>
          </p:txBody>
        </p:sp>
        <p:sp>
          <p:nvSpPr>
            <p:cNvPr id="16586" name="Rectangle 202">
              <a:extLst>
                <a:ext uri="{FF2B5EF4-FFF2-40B4-BE49-F238E27FC236}">
                  <a16:creationId xmlns:a16="http://schemas.microsoft.com/office/drawing/2014/main" id="{4E7AB18D-202F-46A4-B33A-5CA3D7C8D135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609" y="2544"/>
              <a:ext cx="239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  <p:sp>
          <p:nvSpPr>
            <p:cNvPr id="16587" name="Rectangle 203">
              <a:extLst>
                <a:ext uri="{FF2B5EF4-FFF2-40B4-BE49-F238E27FC236}">
                  <a16:creationId xmlns:a16="http://schemas.microsoft.com/office/drawing/2014/main" id="{6F63D37C-A57D-4A30-BDF2-E16767A23138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609" y="2736"/>
              <a:ext cx="239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  <p:sp>
          <p:nvSpPr>
            <p:cNvPr id="16588" name="Rectangle 204">
              <a:extLst>
                <a:ext uri="{FF2B5EF4-FFF2-40B4-BE49-F238E27FC236}">
                  <a16:creationId xmlns:a16="http://schemas.microsoft.com/office/drawing/2014/main" id="{8462048D-EDE4-4F76-9AB3-5F2A1EADE8F3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609" y="2928"/>
              <a:ext cx="239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algn="ctr" eaLnBrk="0" hangingPunct="0"/>
              <a:endParaRPr lang="en-GB" altLang="es-ES" sz="160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1A19C7A-FD43-4CFE-8349-1C5533549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Uso de vistas indizadas</a:t>
            </a:r>
            <a:endParaRPr lang="en-US" altLang="es-E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2B0981F-81CF-4662-9485-315619754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219200"/>
            <a:ext cx="7194550" cy="49228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Las vistas indizadas almacenan el conjunto de resultados en la base de datos</a:t>
            </a:r>
            <a:endParaRPr lang="en-US" altLang="es-ES"/>
          </a:p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Creación de una vista indizada</a:t>
            </a:r>
            <a:endParaRPr lang="en-US" altLang="es-ES"/>
          </a:p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Recomendaciones para la creación de vistas indizadas</a:t>
            </a:r>
            <a:endParaRPr lang="en-US" altLang="es-ES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ES">
                <a:solidFill>
                  <a:srgbClr val="000000"/>
                </a:solidFill>
              </a:rPr>
              <a:t>Utilizar si:</a:t>
            </a:r>
            <a:endParaRPr lang="en-US" altLang="es-ES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El rendimiento mejora el costo del incremento en el mantenimiento</a:t>
            </a:r>
            <a:endParaRPr lang="en-US" altLang="es-ES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Los datos subyacentes no se actualizan con frecuencia</a:t>
            </a:r>
            <a:endParaRPr lang="en-US" altLang="es-ES"/>
          </a:p>
          <a:p>
            <a:pPr lvl="1"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Las consultas realizan una gran cantidad de combinaciones y operaciones de agregado</a:t>
            </a:r>
            <a:endParaRPr lang="en-US" altLang="es-ES"/>
          </a:p>
          <a:p>
            <a:pPr>
              <a:lnSpc>
                <a:spcPct val="80000"/>
              </a:lnSpc>
            </a:pPr>
            <a:r>
              <a:rPr lang="en-US" altLang="es-ES">
                <a:solidFill>
                  <a:srgbClr val="000000"/>
                </a:solidFill>
              </a:rPr>
              <a:t>Restricciones en la creación de vistas indizadas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CC12008-A350-41E5-935E-6F1A8EDE8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Uso de vistas para dividir datos</a:t>
            </a:r>
            <a:endParaRPr lang="en-US" altLang="es-E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BD60AB9-06B5-4EAE-85A6-3A0A3416E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Puede utilizar las vistas para dividir los datos en varios servidores o instancias de SQL Server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Cómo utiliza SQL Server las vistas para dividir datos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Cómo las vistas divididas mejoran el rendimiento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4FE689-086F-47EF-8B2B-A8E3D74EC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Introducción</a:t>
            </a:r>
            <a:endParaRPr lang="en-US" altLang="es-E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1DFB768-02FA-40E8-9826-3C394226B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Introducción a las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Ventajas de las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Definición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Modificación de datos mediante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Optimización del rendimiento mediante vistas</a:t>
            </a:r>
          </a:p>
          <a:p>
            <a:r>
              <a:rPr lang="en-US" altLang="es-ES">
                <a:solidFill>
                  <a:srgbClr val="000000"/>
                </a:solidFill>
              </a:rPr>
              <a:t>Práctica:</a:t>
            </a:r>
            <a:r>
              <a:rPr lang="en-US" altLang="es-ES"/>
              <a:t> </a:t>
            </a:r>
            <a:r>
              <a:rPr lang="en-US" altLang="es-ES">
                <a:solidFill>
                  <a:srgbClr val="000000"/>
                </a:solidFill>
              </a:rPr>
              <a:t>Implementación de vistas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BE62F-F950-462E-8B19-1FBAE568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Muchas 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4B559E-A2D5-4412-B01F-66DAAF54F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24">
            <a:extLst>
              <a:ext uri="{FF2B5EF4-FFF2-40B4-BE49-F238E27FC236}">
                <a16:creationId xmlns:a16="http://schemas.microsoft.com/office/drawing/2014/main" id="{289C2D1B-8BDE-4ED5-89BE-EE55FC6E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7432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8343DC7-15A8-48F7-83D9-63BB005FE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Introducción a las vistas</a:t>
            </a:r>
            <a:endParaRPr lang="en-US" altLang="es-E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A5FBDE-15F0-42F2-B9F9-3FEC10D1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78363"/>
            <a:ext cx="4267200" cy="423862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EmployeeView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DFF3DB6-A788-45B0-B87F-0DE4323C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02225"/>
            <a:ext cx="209867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 Lastname 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FBC810E-FE93-4226-96D4-D2A99A6D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5102225"/>
            <a:ext cx="216852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 Firstname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AEE6A30-CCDB-4505-8DEF-DD5F0CEA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54650"/>
            <a:ext cx="2098675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Davolio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Fuller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Leverling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99F9EF1-5DE8-4EBE-9C42-FF17D2CB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5454650"/>
            <a:ext cx="2168525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Nancy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Andrew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Janet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FB84BFCD-AB6C-4EAA-8C93-24E6DFD89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6669088" cy="423863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4F15F34B-B5AC-4643-B2C1-D660E9A24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66863"/>
            <a:ext cx="152400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EmployeeID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5C497CA0-2502-483B-93F3-997815D8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66863"/>
            <a:ext cx="1582738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 LastName 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38887BF6-1E21-43AD-977C-599707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566863"/>
            <a:ext cx="234950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Firstname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54768A90-A1F0-4C63-BC26-646A5C18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566863"/>
            <a:ext cx="121285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5B97F91C-8AFF-48E2-BDAA-F94E1D7D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19288"/>
            <a:ext cx="152400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1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2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F4816ECF-4237-4EE7-A8C6-30582A9BD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19288"/>
            <a:ext cx="1582738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Davolio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Fuller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Leverling</a:t>
            </a:r>
          </a:p>
          <a:p>
            <a:pPr eaLnBrk="0" hangingPunct="0"/>
            <a:endParaRPr lang="en-US" altLang="es-ES" sz="1800">
              <a:latin typeface="Arial" panose="020B0604020202020204" pitchFamily="34" charset="0"/>
            </a:endParaRPr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CF0D0BBB-8D64-4B0E-AF5F-8E530B26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919288"/>
            <a:ext cx="234950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Nancy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Andrew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Janet</a:t>
            </a:r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65EA9547-88EB-4135-AF80-251D5735D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919288"/>
            <a:ext cx="121285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~~~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~~~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~~~</a:t>
            </a:r>
          </a:p>
        </p:txBody>
      </p:sp>
      <p:sp>
        <p:nvSpPr>
          <p:cNvPr id="6163" name="AutoShape 19">
            <a:extLst>
              <a:ext uri="{FF2B5EF4-FFF2-40B4-BE49-F238E27FC236}">
                <a16:creationId xmlns:a16="http://schemas.microsoft.com/office/drawing/2014/main" id="{03DC8427-B0F5-4450-B602-BB1EA4BC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95600"/>
            <a:ext cx="454025" cy="1811338"/>
          </a:xfrm>
          <a:prstGeom prst="downArrow">
            <a:avLst>
              <a:gd name="adj1" fmla="val 57343"/>
              <a:gd name="adj2" fmla="val 122641"/>
            </a:avLst>
          </a:prstGeom>
          <a:gradFill rotWithShape="0">
            <a:gsLst>
              <a:gs pos="0">
                <a:schemeClr val="accent2">
                  <a:gamma/>
                  <a:tint val="27451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65" name="AutoShape 21">
            <a:extLst>
              <a:ext uri="{FF2B5EF4-FFF2-40B4-BE49-F238E27FC236}">
                <a16:creationId xmlns:a16="http://schemas.microsoft.com/office/drawing/2014/main" id="{2E5A2E14-3D6E-441C-A441-862864C59E3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3600" y="5334000"/>
            <a:ext cx="2286000" cy="776288"/>
          </a:xfrm>
          <a:prstGeom prst="rightArrow">
            <a:avLst>
              <a:gd name="adj1" fmla="val 51139"/>
              <a:gd name="adj2" fmla="val 10571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27451"/>
                  <a:invGamma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E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Vista del usuario</a:t>
            </a:r>
            <a:endParaRPr lang="en-US" altLang="es-ES" sz="1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0DBA3265-33B3-4686-A9DE-85290AE7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0"/>
            <a:ext cx="35814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USE </a:t>
            </a:r>
            <a:r>
              <a:rPr lang="en-US" altLang="es-ES" sz="1600">
                <a:latin typeface="Lucida Sans Typewriter" panose="020B0509030504030204" pitchFamily="49" charset="0"/>
              </a:rPr>
              <a:t>Northwind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GO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CREATE VIEW dbo.</a:t>
            </a:r>
            <a:r>
              <a:rPr lang="en-US" altLang="es-ES" sz="1600">
                <a:latin typeface="Lucida Sans Typewriter" panose="020B0509030504030204" pitchFamily="49" charset="0"/>
              </a:rPr>
              <a:t>Employee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View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AS 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SELECT </a:t>
            </a:r>
            <a:r>
              <a:rPr lang="en-US" altLang="es-ES" sz="1600">
                <a:latin typeface="Lucida Sans Typewriter" panose="020B0509030504030204" pitchFamily="49" charset="0"/>
              </a:rPr>
              <a:t>LastName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, </a:t>
            </a:r>
            <a:r>
              <a:rPr lang="en-US" altLang="es-ES" sz="1600">
                <a:latin typeface="Lucida Sans Typewriter" panose="020B0509030504030204" pitchFamily="49" charset="0"/>
              </a:rPr>
              <a:t>Firstname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FROM </a:t>
            </a:r>
            <a:r>
              <a:rPr lang="en-US" altLang="es-ES" sz="1600">
                <a:latin typeface="Lucida Sans Typewriter" panose="020B0509030504030204" pitchFamily="49" charset="0"/>
              </a:rPr>
              <a:t>Employees</a:t>
            </a:r>
            <a:endParaRPr lang="en-US" altLang="es-ES" sz="1600" noProof="1">
              <a:latin typeface="Lucida Sans Typewriter" panose="020B0509030504030204" pitchFamily="49" charset="0"/>
            </a:endParaRPr>
          </a:p>
        </p:txBody>
      </p:sp>
      <p:sp>
        <p:nvSpPr>
          <p:cNvPr id="6167" name="AutoShape 23">
            <a:extLst>
              <a:ext uri="{FF2B5EF4-FFF2-40B4-BE49-F238E27FC236}">
                <a16:creationId xmlns:a16="http://schemas.microsoft.com/office/drawing/2014/main" id="{D2C41327-1C8E-431B-961D-680E2F223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95600"/>
            <a:ext cx="454025" cy="1811338"/>
          </a:xfrm>
          <a:prstGeom prst="downArrow">
            <a:avLst>
              <a:gd name="adj1" fmla="val 57343"/>
              <a:gd name="adj2" fmla="val 122641"/>
            </a:avLst>
          </a:prstGeom>
          <a:gradFill rotWithShape="0">
            <a:gsLst>
              <a:gs pos="0">
                <a:schemeClr val="accent2">
                  <a:gamma/>
                  <a:tint val="27451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8" grpId="0" animBg="1"/>
      <p:bldP spid="6148" grpId="0" animBg="1"/>
      <p:bldP spid="6149" grpId="0" animBg="1"/>
      <p:bldP spid="6150" grpId="0" animBg="1"/>
      <p:bldP spid="6151" grpId="0" animBg="1"/>
      <p:bldP spid="6152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63" grpId="0" animBg="1"/>
      <p:bldP spid="6165" grpId="0" animBg="1"/>
      <p:bldP spid="6166" grpId="0" animBg="1"/>
      <p:bldP spid="61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C20F26-FD00-43E3-A1D7-E9EEFF7D9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Ventajas de las vistas</a:t>
            </a:r>
            <a:endParaRPr lang="en-US" altLang="es-E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D007C6B-49CF-4986-B4BE-A421BA273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477963"/>
            <a:ext cx="7194550" cy="4648200"/>
          </a:xfrm>
        </p:spPr>
        <p:txBody>
          <a:bodyPr/>
          <a:lstStyle/>
          <a:p>
            <a:r>
              <a:rPr lang="en-US" altLang="es-ES" sz="2000">
                <a:solidFill>
                  <a:srgbClr val="000000"/>
                </a:solidFill>
              </a:rPr>
              <a:t>Centrar el interés en los datos de los usuarios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Centrarse sólo en los datos importantes o adecuados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Limitar el acceso a los datos confidenciales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Enmascarar la complejidad de la base de datos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Ocultar el diseño de la base de datos compleja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Simplificar las consultas complejas, incluyendo las consultas distribuidas a datos heterogéneos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Simplificar la administración de los permisos de usuario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Mejorar el rendimiento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Organizar los datos para exportarse a otras aplicaciones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0E5E9F1-0904-4E91-AC06-C8EFB34B1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es-ES"/>
              <a:t> Definición de vistas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8504F53-DC23-4FBC-8FB0-9E558B377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Creación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Ejemplo:</a:t>
            </a:r>
            <a:r>
              <a:rPr lang="en-US" altLang="es-ES"/>
              <a:t> </a:t>
            </a:r>
            <a:r>
              <a:rPr lang="en-US" altLang="es-ES">
                <a:solidFill>
                  <a:srgbClr val="000000"/>
                </a:solidFill>
              </a:rPr>
              <a:t>Vista de tablas combinadas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Modificación y eliminación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Evitar la interrupción de las cadenas de pertenencia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Ubicación de la información de definición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Ocultación de la definición de las vistas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0E5E9F1-0904-4E91-AC06-C8EFB34B1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Creación</a:t>
            </a:r>
            <a:r>
              <a:rPr lang="en-US" altLang="es-ES" dirty="0"/>
              <a:t> de Vistas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D71D13D-65CF-4CFF-8629-D63481599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445648"/>
              </p:ext>
            </p:extLst>
          </p:nvPr>
        </p:nvGraphicFramePr>
        <p:xfrm>
          <a:off x="628650" y="1221971"/>
          <a:ext cx="7886700" cy="495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140EFA90-193C-4527-AF4A-C49CF03718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654" y="4511628"/>
            <a:ext cx="6268525" cy="20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394811-7221-4D3B-BA65-D9D3E2868A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9E394811-7221-4D3B-BA65-D9D3E2868A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9E394811-7221-4D3B-BA65-D9D3E2868A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2C1D7FC-8643-4010-A9C0-435EB54C9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92C1D7FC-8643-4010-A9C0-435EB54C9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92C1D7FC-8643-4010-A9C0-435EB54C9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C75B543-E392-4592-9900-828CC54C3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5C75B543-E392-4592-9900-828CC54C3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5C75B543-E392-4592-9900-828CC54C3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AD60F4-F35B-46B9-AF8D-3F91C566D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7BAD60F4-F35B-46B9-AF8D-3F91C566D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7BAD60F4-F35B-46B9-AF8D-3F91C566D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0E5E9F1-0904-4E91-AC06-C8EFB34B1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Creación</a:t>
            </a:r>
            <a:r>
              <a:rPr lang="en-US" altLang="es-ES" dirty="0"/>
              <a:t> de Vistas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D71D13D-65CF-4CFF-8629-D63481599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16610"/>
              </p:ext>
            </p:extLst>
          </p:nvPr>
        </p:nvGraphicFramePr>
        <p:xfrm>
          <a:off x="628650" y="1221971"/>
          <a:ext cx="7886700" cy="495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48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36DA29-FFC2-4197-947D-7677B9453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6C36DA29-FFC2-4197-947D-7677B9453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6C36DA29-FFC2-4197-947D-7677B9453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FAAE09-B1C1-44A7-A676-EFFA3D4A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DAFAAE09-B1C1-44A7-A676-EFFA3D4A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DAFAAE09-B1C1-44A7-A676-EFFA3D4A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0E5E9F1-0904-4E91-AC06-C8EFB34B1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NI" sz="3200" dirty="0"/>
              <a:t>Restricciones en las definiciones de vistas</a:t>
            </a:r>
            <a:endParaRPr lang="en-US" altLang="es-ES" sz="32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D71D13D-65CF-4CFF-8629-D63481599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329939"/>
              </p:ext>
            </p:extLst>
          </p:nvPr>
        </p:nvGraphicFramePr>
        <p:xfrm>
          <a:off x="628650" y="1221971"/>
          <a:ext cx="7886700" cy="495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8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534DAD-9DC8-4870-976C-F045A2E9CD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5534DAD-9DC8-4870-976C-F045A2E9CD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5534DAD-9DC8-4870-976C-F045A2E9CD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7F97AD-7D95-4013-9BE5-45B79F5D1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DA7F97AD-7D95-4013-9BE5-45B79F5D1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DA7F97AD-7D95-4013-9BE5-45B79F5D1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1CEBDE-E3E7-404A-BD21-492EFF784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5B1CEBDE-E3E7-404A-BD21-492EFF784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5B1CEBDE-E3E7-404A-BD21-492EFF784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FF42B2-C204-40E3-804A-FB9507231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C3FF42B2-C204-40E3-804A-FB9507231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C3FF42B2-C204-40E3-804A-FB9507231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B957B4-AB7F-4F21-87C2-769019065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77B957B4-AB7F-4F21-87C2-769019065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77B957B4-AB7F-4F21-87C2-769019065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D983A2-CFA5-4F59-97E2-B3D78D1EA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6BD983A2-CFA5-4F59-97E2-B3D78D1EA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6BD983A2-CFA5-4F59-97E2-B3D78D1EA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>
            <a:extLst>
              <a:ext uri="{FF2B5EF4-FFF2-40B4-BE49-F238E27FC236}">
                <a16:creationId xmlns:a16="http://schemas.microsoft.com/office/drawing/2014/main" id="{6575439A-350B-4B1C-A332-F94F1A465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828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68B20A8-6C22-4D4D-92EC-BA164A7D6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Creación de vistas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25FA1D0-9740-441F-8D59-FD779CC25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609725"/>
            <a:ext cx="7194550" cy="4287838"/>
          </a:xfrm>
        </p:spPr>
        <p:txBody>
          <a:bodyPr/>
          <a:lstStyle/>
          <a:p>
            <a:r>
              <a:rPr lang="en-US" altLang="es-ES" dirty="0" err="1">
                <a:solidFill>
                  <a:srgbClr val="000000"/>
                </a:solidFill>
              </a:rPr>
              <a:t>Creación</a:t>
            </a:r>
            <a:r>
              <a:rPr lang="en-US" altLang="es-ES" dirty="0">
                <a:solidFill>
                  <a:srgbClr val="000000"/>
                </a:solidFill>
              </a:rPr>
              <a:t> de una vista</a:t>
            </a:r>
            <a:endParaRPr lang="en-US" altLang="es-ES" dirty="0"/>
          </a:p>
          <a:p>
            <a:endParaRPr lang="en-US" altLang="es-ES" dirty="0"/>
          </a:p>
          <a:p>
            <a:endParaRPr lang="es-ES_tradnl" altLang="es-ES" dirty="0">
              <a:solidFill>
                <a:srgbClr val="000000"/>
              </a:solidFill>
            </a:endParaRPr>
          </a:p>
          <a:p>
            <a:endParaRPr lang="es-ES_tradnl" altLang="es-ES" dirty="0">
              <a:solidFill>
                <a:srgbClr val="000000"/>
              </a:solidFill>
            </a:endParaRPr>
          </a:p>
          <a:p>
            <a:endParaRPr lang="es-ES_tradnl" altLang="es-ES" dirty="0">
              <a:solidFill>
                <a:srgbClr val="000000"/>
              </a:solidFill>
            </a:endParaRPr>
          </a:p>
          <a:p>
            <a:r>
              <a:rPr lang="en-US" altLang="es-ES" dirty="0" err="1">
                <a:solidFill>
                  <a:srgbClr val="000000"/>
                </a:solidFill>
              </a:rPr>
              <a:t>Restricciones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en</a:t>
            </a:r>
            <a:r>
              <a:rPr lang="en-US" altLang="es-ES" dirty="0">
                <a:solidFill>
                  <a:srgbClr val="000000"/>
                </a:solidFill>
              </a:rPr>
              <a:t> las </a:t>
            </a:r>
            <a:r>
              <a:rPr lang="en-US" altLang="es-ES" dirty="0" err="1">
                <a:solidFill>
                  <a:srgbClr val="000000"/>
                </a:solidFill>
              </a:rPr>
              <a:t>definiciones</a:t>
            </a:r>
            <a:r>
              <a:rPr lang="en-US" altLang="es-ES" dirty="0">
                <a:solidFill>
                  <a:srgbClr val="000000"/>
                </a:solidFill>
              </a:rPr>
              <a:t> de vistas</a:t>
            </a:r>
            <a:endParaRPr lang="en-US" altLang="es-ES" dirty="0"/>
          </a:p>
          <a:p>
            <a:pPr lvl="1"/>
            <a:r>
              <a:rPr lang="en-US" altLang="es-ES" dirty="0">
                <a:solidFill>
                  <a:srgbClr val="000000"/>
                </a:solidFill>
              </a:rPr>
              <a:t>No se </a:t>
            </a:r>
            <a:r>
              <a:rPr lang="en-US" altLang="es-ES" dirty="0" err="1">
                <a:solidFill>
                  <a:srgbClr val="000000"/>
                </a:solidFill>
              </a:rPr>
              <a:t>puede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incluir</a:t>
            </a:r>
            <a:r>
              <a:rPr lang="en-US" altLang="es-ES" dirty="0">
                <a:solidFill>
                  <a:srgbClr val="000000"/>
                </a:solidFill>
              </a:rPr>
              <a:t> la </a:t>
            </a:r>
            <a:r>
              <a:rPr lang="en-US" altLang="es-ES" dirty="0" err="1">
                <a:solidFill>
                  <a:srgbClr val="000000"/>
                </a:solidFill>
              </a:rPr>
              <a:t>cláusula</a:t>
            </a:r>
            <a:r>
              <a:rPr lang="en-US" altLang="es-ES" dirty="0">
                <a:solidFill>
                  <a:srgbClr val="000000"/>
                </a:solidFill>
              </a:rPr>
              <a:t> ORDER BY</a:t>
            </a:r>
            <a:endParaRPr lang="en-US" altLang="es-ES" dirty="0"/>
          </a:p>
          <a:p>
            <a:pPr lvl="1"/>
            <a:r>
              <a:rPr lang="en-US" altLang="es-ES" dirty="0">
                <a:solidFill>
                  <a:srgbClr val="000000"/>
                </a:solidFill>
              </a:rPr>
              <a:t>No se </a:t>
            </a:r>
            <a:r>
              <a:rPr lang="en-US" altLang="es-ES" dirty="0" err="1">
                <a:solidFill>
                  <a:srgbClr val="000000"/>
                </a:solidFill>
              </a:rPr>
              <a:t>puede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incluir</a:t>
            </a:r>
            <a:r>
              <a:rPr lang="en-US" altLang="es-ES" dirty="0">
                <a:solidFill>
                  <a:srgbClr val="000000"/>
                </a:solidFill>
              </a:rPr>
              <a:t> la palabra clave INTO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562B0F8-2480-4973-906D-5D6FD7FA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8129588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endParaRPr lang="en-US" altLang="es-ES" sz="1600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CREATE VIEW dbo.OrderSubtotalsView (OrderID, Subtotal)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AS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SELECT OD.OrderID,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</a:rPr>
              <a:t> </a:t>
            </a: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SUM(CONVERT(money,(OD.UnitPrice*Quantity*(1-Discount)/100))*100)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FROM [Order Details] OD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GROUP BY OD.OrderID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GO</a:t>
            </a:r>
            <a:endParaRPr lang="en-US" altLang="es-ES" sz="16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7"/>
  <p:tag name="PPWINTOTALSEGMENTS" val="1"/>
  <p:tag name="PPWINSEGMENT1SOURCERTF" val="{\rtf1\ansi\deff0{\fonttbl{\f0\fcharset0 Arial Narrow;}}{\colortbl\red255\green255\blue255;}{\f0\fs32\i\shad\cf0 OrderID\par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TOTALSEGMENTS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11"/>
  <p:tag name="PPWINTOTALSEGMENTS" val="1"/>
  <p:tag name="PPWINSEGMENT1SOURCERTF" val="{\rtf1\ansi\deff0{\fonttbl{\f0\fcharset0 Arial Narrow;}}{\colortbl\red255\green255\blue255;}{\f0\fs32\i\shad\cf0 ShippedDate\par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TOTALSEGMENTS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11"/>
  <p:tag name="PPWINTOTALSEGMENTS" val="1"/>
  <p:tag name="PPWINSEGMENT1SOURCERTF" val="{\rtf1\ansi\deff0{\fonttbl{\f0\fcharset0 Arial Narrow;}}{\colortbl\red255\green255\blue255;}{\f0\fs32\i\shad\cf0 ContactName\par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16"/>
  <p:tag name="PPWINSEGMENT2START" val="18"/>
  <p:tag name="PPWINSEGMENT2LENGTH" val="11"/>
  <p:tag name="PPWINSEGMENT3START" val="30"/>
  <p:tag name="PPWINSEGMENT3LENGTH" val="11"/>
  <p:tag name="PPWINTOTALSEGMENTS" val="3"/>
  <p:tag name="PPWINSEGMENT1SOURCERTF" val="{\rtf1\ansi\deff0{\fonttbl{\f0\fcharset0 Arial Narrow;}}{\colortbl\red0\green0\blue0;}{\f0\fs28\cf0 Laurence Lebihan\par}}"/>
  <p:tag name="PPWINSEGMENT2SOURCERTF" val="{\rtf1\ansi\deff0{\fonttbl{\f0\fcharset0 Arial Narrow;}}{\colortbl\red0\green0\blue0;}{\f0\fs28\cf0 Georg Pipps\par}}"/>
  <p:tag name="PPWINSEGMENT3SOURCERTF" val="{\rtf1\ansi\deff0{\fonttbl{\f0\fcharset0 Arial Narrow;}}{\colortbl\red0\green0\blue0;}{\f0\fs28\cf0 Horst Kloss\par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,4"/>
  <p:tag name="PPWINSEGMENT1START" val="1"/>
  <p:tag name="PPWINSEGMENT1LENGTH" val="12"/>
  <p:tag name="PPWINTOTALSEGMENTS" val="1"/>
  <p:tag name="PPWINSEGMENT1SOURCERTF" val="{\rtf1\ansi\deff0{\fonttbl{\f0\fcharset0 Arial;}}{\colortbl\red255\green255\blue255;}{\f0\fs32\b\i\shad\cf0 TopSalesView\par}}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1143</Words>
  <Application>Microsoft Office PowerPoint</Application>
  <PresentationFormat>Presentación en pantalla (4:3)</PresentationFormat>
  <Paragraphs>446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Lucida Sans Typewriter</vt:lpstr>
      <vt:lpstr>Times New Roman</vt:lpstr>
      <vt:lpstr>Wingdings</vt:lpstr>
      <vt:lpstr>Tema de Office</vt:lpstr>
      <vt:lpstr>Vistas</vt:lpstr>
      <vt:lpstr>Introducción</vt:lpstr>
      <vt:lpstr>Introducción a las vistas</vt:lpstr>
      <vt:lpstr>Ventajas de las vistas</vt:lpstr>
      <vt:lpstr> Definición de vistas</vt:lpstr>
      <vt:lpstr>Creación de Vistas</vt:lpstr>
      <vt:lpstr>Creación de Vistas</vt:lpstr>
      <vt:lpstr>Restricciones en las definiciones de vistas</vt:lpstr>
      <vt:lpstr>Creación de vistas</vt:lpstr>
      <vt:lpstr>Ejemplo: Vista de tablas combinadas</vt:lpstr>
      <vt:lpstr>Modificación y eliminación de vistas</vt:lpstr>
      <vt:lpstr>Evitar la interrupción de las cadenas de pertenencia</vt:lpstr>
      <vt:lpstr>Ubicación de la información de definición de vistas</vt:lpstr>
      <vt:lpstr>Ocultación de la definición de las vistas</vt:lpstr>
      <vt:lpstr>Modificación de datos mediante vistas</vt:lpstr>
      <vt:lpstr> Optimización del rendimiento mediante vistas</vt:lpstr>
      <vt:lpstr>Consideraciones acerca del rendimiento</vt:lpstr>
      <vt:lpstr>Uso de vistas indizadas</vt:lpstr>
      <vt:lpstr>Uso de vistas para dividir datos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Daniel Ernesto Bojorge Sequeira</cp:lastModifiedBy>
  <cp:revision>139</cp:revision>
  <dcterms:created xsi:type="dcterms:W3CDTF">2020-06-09T21:06:55Z</dcterms:created>
  <dcterms:modified xsi:type="dcterms:W3CDTF">2021-07-01T22:51:01Z</dcterms:modified>
</cp:coreProperties>
</file>