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9" r:id="rId3"/>
    <p:sldId id="260" r:id="rId4"/>
    <p:sldId id="261" r:id="rId5"/>
    <p:sldId id="262" r:id="rId6"/>
    <p:sldId id="347" r:id="rId7"/>
    <p:sldId id="348" r:id="rId8"/>
    <p:sldId id="349" r:id="rId9"/>
    <p:sldId id="263" r:id="rId10"/>
    <p:sldId id="264" r:id="rId11"/>
    <p:sldId id="265" r:id="rId12"/>
    <p:sldId id="350" r:id="rId13"/>
    <p:sldId id="266" r:id="rId14"/>
    <p:sldId id="351" r:id="rId15"/>
    <p:sldId id="268" r:id="rId16"/>
    <p:sldId id="269" r:id="rId17"/>
    <p:sldId id="352" r:id="rId18"/>
    <p:sldId id="353" r:id="rId19"/>
    <p:sldId id="354" r:id="rId20"/>
    <p:sldId id="355" r:id="rId21"/>
    <p:sldId id="356" r:id="rId22"/>
    <p:sldId id="357" r:id="rId23"/>
    <p:sldId id="346" r:id="rId24"/>
  </p:sldIdLst>
  <p:sldSz cx="9144000" cy="6858000" type="screen4x3"/>
  <p:notesSz cx="6858000" cy="91440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9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7F4FE3-0954-43FD-ADF8-17EF5ED3304B}" type="doc">
      <dgm:prSet loTypeId="urn:microsoft.com/office/officeart/2005/8/layout/vList2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s-NI"/>
        </a:p>
      </dgm:t>
    </dgm:pt>
    <dgm:pt modelId="{223B6629-767F-41C9-B362-1ACB621DFAA0}">
      <dgm:prSet/>
      <dgm:spPr/>
      <dgm:t>
        <a:bodyPr/>
        <a:lstStyle/>
        <a:p>
          <a:r>
            <a:rPr lang="es-NI"/>
            <a:t>El nombre de la vista debe ajustarse a las normas para los identificadores.</a:t>
          </a:r>
        </a:p>
      </dgm:t>
    </dgm:pt>
    <dgm:pt modelId="{094487EF-B31E-41DF-B2BC-84AFB55C70E0}" type="parTrans" cxnId="{152D3417-EE66-4201-A77B-35EBC4ABA493}">
      <dgm:prSet/>
      <dgm:spPr/>
      <dgm:t>
        <a:bodyPr/>
        <a:lstStyle/>
        <a:p>
          <a:endParaRPr lang="es-NI"/>
        </a:p>
      </dgm:t>
    </dgm:pt>
    <dgm:pt modelId="{4A2E93D9-1422-4F42-B45E-5C30AC829B7D}" type="sibTrans" cxnId="{152D3417-EE66-4201-A77B-35EBC4ABA493}">
      <dgm:prSet/>
      <dgm:spPr/>
      <dgm:t>
        <a:bodyPr/>
        <a:lstStyle/>
        <a:p>
          <a:endParaRPr lang="es-NI"/>
        </a:p>
      </dgm:t>
    </dgm:pt>
    <dgm:pt modelId="{9404E199-917F-4380-AF3A-D1E3F83DC8E2}">
      <dgm:prSet/>
      <dgm:spPr/>
      <dgm:t>
        <a:bodyPr/>
        <a:lstStyle/>
        <a:p>
          <a:r>
            <a:rPr lang="es-NI" dirty="0"/>
            <a:t>Opcionalmente, es posible especificar un nombre de propietario para la vista.</a:t>
          </a:r>
        </a:p>
      </dgm:t>
    </dgm:pt>
    <dgm:pt modelId="{B12ACBC1-221D-45B9-9FF0-1C69DB5FACD8}" type="parTrans" cxnId="{A1C36061-9881-4762-B8FC-9EF0178712A4}">
      <dgm:prSet/>
      <dgm:spPr/>
      <dgm:t>
        <a:bodyPr/>
        <a:lstStyle/>
        <a:p>
          <a:endParaRPr lang="es-NI"/>
        </a:p>
      </dgm:t>
    </dgm:pt>
    <dgm:pt modelId="{BFCAF55A-42F1-400B-A398-032A5844939F}" type="sibTrans" cxnId="{A1C36061-9881-4762-B8FC-9EF0178712A4}">
      <dgm:prSet/>
      <dgm:spPr/>
      <dgm:t>
        <a:bodyPr/>
        <a:lstStyle/>
        <a:p>
          <a:endParaRPr lang="es-NI"/>
        </a:p>
      </dgm:t>
    </dgm:pt>
    <dgm:pt modelId="{700AE7DF-EBD3-4A20-96EF-29272824BD11}">
      <dgm:prSet phldrT="[Texto]"/>
      <dgm:spPr/>
      <dgm:t>
        <a:bodyPr/>
        <a:lstStyle/>
        <a:p>
          <a:r>
            <a:rPr lang="es-NI" dirty="0"/>
            <a:t>Debe establecer una convención de denominación coherente para distinguir las vistas de las tablas</a:t>
          </a:r>
        </a:p>
      </dgm:t>
    </dgm:pt>
    <dgm:pt modelId="{9052402C-BF7D-4FE7-AE53-D987DF8F76BD}" type="parTrans" cxnId="{A60C44DD-1FC9-442E-A713-BAB6A9D2B540}">
      <dgm:prSet/>
      <dgm:spPr/>
      <dgm:t>
        <a:bodyPr/>
        <a:lstStyle/>
        <a:p>
          <a:endParaRPr lang="es-NI"/>
        </a:p>
      </dgm:t>
    </dgm:pt>
    <dgm:pt modelId="{668D952F-863D-4E09-A9FB-40BA2889B817}" type="sibTrans" cxnId="{A60C44DD-1FC9-442E-A713-BAB6A9D2B540}">
      <dgm:prSet/>
      <dgm:spPr/>
      <dgm:t>
        <a:bodyPr/>
        <a:lstStyle/>
        <a:p>
          <a:endParaRPr lang="es-NI"/>
        </a:p>
      </dgm:t>
    </dgm:pt>
    <dgm:pt modelId="{6FE44E5C-1F2F-4E05-BF8E-2FCE018ACEC6}">
      <dgm:prSet phldrT="[Texto]"/>
      <dgm:spPr/>
      <dgm:t>
        <a:bodyPr/>
        <a:lstStyle/>
        <a:p>
          <a:r>
            <a:rPr lang="es-NI" dirty="0"/>
            <a:t>Por ejemplo, puede agregar la palabra “vista” como sufijo de cada objeto vista que cree. De este modo podrá distinguir fácilmente entre objetos similares (tablas y vistas) al consultar la vista</a:t>
          </a:r>
        </a:p>
      </dgm:t>
    </dgm:pt>
    <dgm:pt modelId="{49718159-B2BF-4C83-8AB4-18A50BBBF8AB}" type="parTrans" cxnId="{068F6175-B092-4755-9764-8D2496D77242}">
      <dgm:prSet/>
      <dgm:spPr/>
      <dgm:t>
        <a:bodyPr/>
        <a:lstStyle/>
        <a:p>
          <a:endParaRPr lang="es-NI"/>
        </a:p>
      </dgm:t>
    </dgm:pt>
    <dgm:pt modelId="{B0E45D86-5270-411F-826A-93B9B0940D41}" type="sibTrans" cxnId="{068F6175-B092-4755-9764-8D2496D77242}">
      <dgm:prSet/>
      <dgm:spPr/>
      <dgm:t>
        <a:bodyPr/>
        <a:lstStyle/>
        <a:p>
          <a:endParaRPr lang="es-NI"/>
        </a:p>
      </dgm:t>
    </dgm:pt>
    <dgm:pt modelId="{976A59D7-B969-45B3-A69A-489AFDCBF23A}" type="pres">
      <dgm:prSet presAssocID="{577F4FE3-0954-43FD-ADF8-17EF5ED3304B}" presName="linear" presStyleCnt="0">
        <dgm:presLayoutVars>
          <dgm:animLvl val="lvl"/>
          <dgm:resizeHandles val="exact"/>
        </dgm:presLayoutVars>
      </dgm:prSet>
      <dgm:spPr/>
    </dgm:pt>
    <dgm:pt modelId="{9E394811-7221-4D3B-BA65-D9D3E2868AB9}" type="pres">
      <dgm:prSet presAssocID="{223B6629-767F-41C9-B362-1ACB621DFAA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11F72E8-F0B9-400C-AC00-68C57156D6F1}" type="pres">
      <dgm:prSet presAssocID="{4A2E93D9-1422-4F42-B45E-5C30AC829B7D}" presName="spacer" presStyleCnt="0"/>
      <dgm:spPr/>
    </dgm:pt>
    <dgm:pt modelId="{92C1D7FC-8643-4010-A9C0-435EB54C9D3D}" type="pres">
      <dgm:prSet presAssocID="{9404E199-917F-4380-AF3A-D1E3F83DC8E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1DED7C0-9BB7-439B-8D3B-5579FB9188C5}" type="pres">
      <dgm:prSet presAssocID="{BFCAF55A-42F1-400B-A398-032A5844939F}" presName="spacer" presStyleCnt="0"/>
      <dgm:spPr/>
    </dgm:pt>
    <dgm:pt modelId="{5C75B543-E392-4592-9900-828CC54C35A8}" type="pres">
      <dgm:prSet presAssocID="{700AE7DF-EBD3-4A20-96EF-29272824BD1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BAD60F4-F35B-46B9-AF8D-3F91C566D8D4}" type="pres">
      <dgm:prSet presAssocID="{700AE7DF-EBD3-4A20-96EF-29272824BD1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30FF312-5EE3-41D8-806C-A0423C36E592}" type="presOf" srcId="{6FE44E5C-1F2F-4E05-BF8E-2FCE018ACEC6}" destId="{7BAD60F4-F35B-46B9-AF8D-3F91C566D8D4}" srcOrd="0" destOrd="0" presId="urn:microsoft.com/office/officeart/2005/8/layout/vList2"/>
    <dgm:cxn modelId="{152D3417-EE66-4201-A77B-35EBC4ABA493}" srcId="{577F4FE3-0954-43FD-ADF8-17EF5ED3304B}" destId="{223B6629-767F-41C9-B362-1ACB621DFAA0}" srcOrd="0" destOrd="0" parTransId="{094487EF-B31E-41DF-B2BC-84AFB55C70E0}" sibTransId="{4A2E93D9-1422-4F42-B45E-5C30AC829B7D}"/>
    <dgm:cxn modelId="{A1C36061-9881-4762-B8FC-9EF0178712A4}" srcId="{577F4FE3-0954-43FD-ADF8-17EF5ED3304B}" destId="{9404E199-917F-4380-AF3A-D1E3F83DC8E2}" srcOrd="1" destOrd="0" parTransId="{B12ACBC1-221D-45B9-9FF0-1C69DB5FACD8}" sibTransId="{BFCAF55A-42F1-400B-A398-032A5844939F}"/>
    <dgm:cxn modelId="{BFB97B6C-E2BE-4B72-AB2B-45CC01492CE8}" type="presOf" srcId="{9404E199-917F-4380-AF3A-D1E3F83DC8E2}" destId="{92C1D7FC-8643-4010-A9C0-435EB54C9D3D}" srcOrd="0" destOrd="0" presId="urn:microsoft.com/office/officeart/2005/8/layout/vList2"/>
    <dgm:cxn modelId="{068F6175-B092-4755-9764-8D2496D77242}" srcId="{700AE7DF-EBD3-4A20-96EF-29272824BD11}" destId="{6FE44E5C-1F2F-4E05-BF8E-2FCE018ACEC6}" srcOrd="0" destOrd="0" parTransId="{49718159-B2BF-4C83-8AB4-18A50BBBF8AB}" sibTransId="{B0E45D86-5270-411F-826A-93B9B0940D41}"/>
    <dgm:cxn modelId="{0D1808A6-B9EA-48D6-B7B4-E6B245F623C0}" type="presOf" srcId="{700AE7DF-EBD3-4A20-96EF-29272824BD11}" destId="{5C75B543-E392-4592-9900-828CC54C35A8}" srcOrd="0" destOrd="0" presId="urn:microsoft.com/office/officeart/2005/8/layout/vList2"/>
    <dgm:cxn modelId="{5D3D63B5-FA5B-47DB-83DA-FBAEBF177C1E}" type="presOf" srcId="{577F4FE3-0954-43FD-ADF8-17EF5ED3304B}" destId="{976A59D7-B969-45B3-A69A-489AFDCBF23A}" srcOrd="0" destOrd="0" presId="urn:microsoft.com/office/officeart/2005/8/layout/vList2"/>
    <dgm:cxn modelId="{A60C44DD-1FC9-442E-A713-BAB6A9D2B540}" srcId="{577F4FE3-0954-43FD-ADF8-17EF5ED3304B}" destId="{700AE7DF-EBD3-4A20-96EF-29272824BD11}" srcOrd="2" destOrd="0" parTransId="{9052402C-BF7D-4FE7-AE53-D987DF8F76BD}" sibTransId="{668D952F-863D-4E09-A9FB-40BA2889B817}"/>
    <dgm:cxn modelId="{FEE708FC-E084-4BCE-B33E-EC1E21732D67}" type="presOf" srcId="{223B6629-767F-41C9-B362-1ACB621DFAA0}" destId="{9E394811-7221-4D3B-BA65-D9D3E2868AB9}" srcOrd="0" destOrd="0" presId="urn:microsoft.com/office/officeart/2005/8/layout/vList2"/>
    <dgm:cxn modelId="{94B33EE6-FFC5-4886-AEBD-3D4AF5A3B01C}" type="presParOf" srcId="{976A59D7-B969-45B3-A69A-489AFDCBF23A}" destId="{9E394811-7221-4D3B-BA65-D9D3E2868AB9}" srcOrd="0" destOrd="0" presId="urn:microsoft.com/office/officeart/2005/8/layout/vList2"/>
    <dgm:cxn modelId="{BDEEAC56-2B18-4BF0-AA09-1317E108A8F7}" type="presParOf" srcId="{976A59D7-B969-45B3-A69A-489AFDCBF23A}" destId="{D11F72E8-F0B9-400C-AC00-68C57156D6F1}" srcOrd="1" destOrd="0" presId="urn:microsoft.com/office/officeart/2005/8/layout/vList2"/>
    <dgm:cxn modelId="{058E165C-EB70-4706-8FC4-476AE442D82F}" type="presParOf" srcId="{976A59D7-B969-45B3-A69A-489AFDCBF23A}" destId="{92C1D7FC-8643-4010-A9C0-435EB54C9D3D}" srcOrd="2" destOrd="0" presId="urn:microsoft.com/office/officeart/2005/8/layout/vList2"/>
    <dgm:cxn modelId="{444A3117-C9FA-4572-B881-09F6AB41A539}" type="presParOf" srcId="{976A59D7-B969-45B3-A69A-489AFDCBF23A}" destId="{31DED7C0-9BB7-439B-8D3B-5579FB9188C5}" srcOrd="3" destOrd="0" presId="urn:microsoft.com/office/officeart/2005/8/layout/vList2"/>
    <dgm:cxn modelId="{18C50803-58CD-42A8-B94A-AFF4AD2E4289}" type="presParOf" srcId="{976A59D7-B969-45B3-A69A-489AFDCBF23A}" destId="{5C75B543-E392-4592-9900-828CC54C35A8}" srcOrd="4" destOrd="0" presId="urn:microsoft.com/office/officeart/2005/8/layout/vList2"/>
    <dgm:cxn modelId="{34011202-4098-43AC-AF36-49BA853E2003}" type="presParOf" srcId="{976A59D7-B969-45B3-A69A-489AFDCBF23A}" destId="{7BAD60F4-F35B-46B9-AF8D-3F91C566D8D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7F4FE3-0954-43FD-ADF8-17EF5ED3304B}" type="doc">
      <dgm:prSet loTypeId="urn:microsoft.com/office/officeart/2005/8/layout/vList2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s-NI"/>
        </a:p>
      </dgm:t>
    </dgm:pt>
    <dgm:pt modelId="{EBDFAE41-B2E9-4A31-BC2B-634C5AB2DDCF}">
      <dgm:prSet/>
      <dgm:spPr/>
      <dgm:t>
        <a:bodyPr/>
        <a:lstStyle/>
        <a:p>
          <a:r>
            <a:rPr lang="es-NI" dirty="0"/>
            <a:t>Debe especificar los nombres de columna en las situaciones siguientes</a:t>
          </a:r>
        </a:p>
      </dgm:t>
    </dgm:pt>
    <dgm:pt modelId="{3292034D-3224-4AAF-8196-BB498059BEC3}" type="parTrans" cxnId="{10F68DFD-BE37-49A3-A71C-1EA04E759A20}">
      <dgm:prSet/>
      <dgm:spPr/>
      <dgm:t>
        <a:bodyPr/>
        <a:lstStyle/>
        <a:p>
          <a:endParaRPr lang="es-NI"/>
        </a:p>
      </dgm:t>
    </dgm:pt>
    <dgm:pt modelId="{AC7E4475-5AF2-48F9-8A8C-203E6FC44977}" type="sibTrans" cxnId="{10F68DFD-BE37-49A3-A71C-1EA04E759A20}">
      <dgm:prSet/>
      <dgm:spPr/>
      <dgm:t>
        <a:bodyPr/>
        <a:lstStyle/>
        <a:p>
          <a:endParaRPr lang="es-NI"/>
        </a:p>
      </dgm:t>
    </dgm:pt>
    <dgm:pt modelId="{3E1A9F22-FF13-4B24-A269-732714D91B14}">
      <dgm:prSet phldrT="[Texto]"/>
      <dgm:spPr/>
      <dgm:t>
        <a:bodyPr/>
        <a:lstStyle/>
        <a:p>
          <a:r>
            <a:rPr lang="es-NI" dirty="0"/>
            <a:t>Alguna de las columnas de la vista se deriva de una expresión aritmética, de una función integrada o de una constante.</a:t>
          </a:r>
        </a:p>
      </dgm:t>
    </dgm:pt>
    <dgm:pt modelId="{379DFC72-B378-43FB-94AA-32ABDFAAA4D9}" type="parTrans" cxnId="{860EED34-D673-4985-BA3D-1967C1D55EF3}">
      <dgm:prSet/>
      <dgm:spPr/>
      <dgm:t>
        <a:bodyPr/>
        <a:lstStyle/>
        <a:p>
          <a:endParaRPr lang="es-NI"/>
        </a:p>
      </dgm:t>
    </dgm:pt>
    <dgm:pt modelId="{F50F4983-8850-44F8-A5F6-9246AB043E33}" type="sibTrans" cxnId="{860EED34-D673-4985-BA3D-1967C1D55EF3}">
      <dgm:prSet/>
      <dgm:spPr/>
      <dgm:t>
        <a:bodyPr/>
        <a:lstStyle/>
        <a:p>
          <a:endParaRPr lang="es-NI"/>
        </a:p>
      </dgm:t>
    </dgm:pt>
    <dgm:pt modelId="{41176AEE-AEFE-49CA-B279-FE98CB2E8936}">
      <dgm:prSet/>
      <dgm:spPr/>
      <dgm:t>
        <a:bodyPr/>
        <a:lstStyle/>
        <a:p>
          <a:r>
            <a:rPr lang="es-NI" dirty="0"/>
            <a:t>Hay columnas con el mismo nombre en las tablas que se van a combinar.</a:t>
          </a:r>
        </a:p>
      </dgm:t>
    </dgm:pt>
    <dgm:pt modelId="{D1B7624C-5659-4CDC-B35B-A88C2719C6B8}" type="parTrans" cxnId="{93731866-545A-4455-9A81-7A049E0BF51B}">
      <dgm:prSet/>
      <dgm:spPr/>
      <dgm:t>
        <a:bodyPr/>
        <a:lstStyle/>
        <a:p>
          <a:endParaRPr lang="es-NI"/>
        </a:p>
      </dgm:t>
    </dgm:pt>
    <dgm:pt modelId="{F9337828-5F39-4652-82A8-C2F54696F148}" type="sibTrans" cxnId="{93731866-545A-4455-9A81-7A049E0BF51B}">
      <dgm:prSet/>
      <dgm:spPr/>
      <dgm:t>
        <a:bodyPr/>
        <a:lstStyle/>
        <a:p>
          <a:endParaRPr lang="es-NI"/>
        </a:p>
      </dgm:t>
    </dgm:pt>
    <dgm:pt modelId="{976A59D7-B969-45B3-A69A-489AFDCBF23A}" type="pres">
      <dgm:prSet presAssocID="{577F4FE3-0954-43FD-ADF8-17EF5ED3304B}" presName="linear" presStyleCnt="0">
        <dgm:presLayoutVars>
          <dgm:animLvl val="lvl"/>
          <dgm:resizeHandles val="exact"/>
        </dgm:presLayoutVars>
      </dgm:prSet>
      <dgm:spPr/>
    </dgm:pt>
    <dgm:pt modelId="{6C36DA29-FFC2-4197-947D-7677B9453980}" type="pres">
      <dgm:prSet presAssocID="{EBDFAE41-B2E9-4A31-BC2B-634C5AB2DDCF}" presName="parentText" presStyleLbl="node1" presStyleIdx="0" presStyleCnt="1" custLinFactNeighborY="-1152">
        <dgm:presLayoutVars>
          <dgm:chMax val="0"/>
          <dgm:bulletEnabled val="1"/>
        </dgm:presLayoutVars>
      </dgm:prSet>
      <dgm:spPr/>
    </dgm:pt>
    <dgm:pt modelId="{DAFAAE09-B1C1-44A7-A676-EFFA3D4AB2E6}" type="pres">
      <dgm:prSet presAssocID="{EBDFAE41-B2E9-4A31-BC2B-634C5AB2DDC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60EED34-D673-4985-BA3D-1967C1D55EF3}" srcId="{EBDFAE41-B2E9-4A31-BC2B-634C5AB2DDCF}" destId="{3E1A9F22-FF13-4B24-A269-732714D91B14}" srcOrd="0" destOrd="0" parTransId="{379DFC72-B378-43FB-94AA-32ABDFAAA4D9}" sibTransId="{F50F4983-8850-44F8-A5F6-9246AB043E33}"/>
    <dgm:cxn modelId="{93731866-545A-4455-9A81-7A049E0BF51B}" srcId="{EBDFAE41-B2E9-4A31-BC2B-634C5AB2DDCF}" destId="{41176AEE-AEFE-49CA-B279-FE98CB2E8936}" srcOrd="1" destOrd="0" parTransId="{D1B7624C-5659-4CDC-B35B-A88C2719C6B8}" sibTransId="{F9337828-5F39-4652-82A8-C2F54696F148}"/>
    <dgm:cxn modelId="{221C6B68-4FA6-49E5-A1F8-702A7A1039F0}" type="presOf" srcId="{3E1A9F22-FF13-4B24-A269-732714D91B14}" destId="{DAFAAE09-B1C1-44A7-A676-EFFA3D4AB2E6}" srcOrd="0" destOrd="0" presId="urn:microsoft.com/office/officeart/2005/8/layout/vList2"/>
    <dgm:cxn modelId="{32AF0776-F20E-4BE8-81F4-E27814122230}" type="presOf" srcId="{41176AEE-AEFE-49CA-B279-FE98CB2E8936}" destId="{DAFAAE09-B1C1-44A7-A676-EFFA3D4AB2E6}" srcOrd="0" destOrd="1" presId="urn:microsoft.com/office/officeart/2005/8/layout/vList2"/>
    <dgm:cxn modelId="{5D3D63B5-FA5B-47DB-83DA-FBAEBF177C1E}" type="presOf" srcId="{577F4FE3-0954-43FD-ADF8-17EF5ED3304B}" destId="{976A59D7-B969-45B3-A69A-489AFDCBF23A}" srcOrd="0" destOrd="0" presId="urn:microsoft.com/office/officeart/2005/8/layout/vList2"/>
    <dgm:cxn modelId="{40F64BC7-9286-4FE7-BC54-D8E3D85F748F}" type="presOf" srcId="{EBDFAE41-B2E9-4A31-BC2B-634C5AB2DDCF}" destId="{6C36DA29-FFC2-4197-947D-7677B9453980}" srcOrd="0" destOrd="0" presId="urn:microsoft.com/office/officeart/2005/8/layout/vList2"/>
    <dgm:cxn modelId="{10F68DFD-BE37-49A3-A71C-1EA04E759A20}" srcId="{577F4FE3-0954-43FD-ADF8-17EF5ED3304B}" destId="{EBDFAE41-B2E9-4A31-BC2B-634C5AB2DDCF}" srcOrd="0" destOrd="0" parTransId="{3292034D-3224-4AAF-8196-BB498059BEC3}" sibTransId="{AC7E4475-5AF2-48F9-8A8C-203E6FC44977}"/>
    <dgm:cxn modelId="{7BAE7C5D-7C0C-4094-BCE0-282D508F7CEE}" type="presParOf" srcId="{976A59D7-B969-45B3-A69A-489AFDCBF23A}" destId="{6C36DA29-FFC2-4197-947D-7677B9453980}" srcOrd="0" destOrd="0" presId="urn:microsoft.com/office/officeart/2005/8/layout/vList2"/>
    <dgm:cxn modelId="{61A2920C-0483-4F3D-9244-08F57E612FFD}" type="presParOf" srcId="{976A59D7-B969-45B3-A69A-489AFDCBF23A}" destId="{DAFAAE09-B1C1-44A7-A676-EFFA3D4AB2E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7F4FE3-0954-43FD-ADF8-17EF5ED3304B}" type="doc">
      <dgm:prSet loTypeId="urn:microsoft.com/office/officeart/2005/8/layout/vList2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s-NI"/>
        </a:p>
      </dgm:t>
    </dgm:pt>
    <dgm:pt modelId="{761D460F-2C1B-4658-8223-A1A2286AFA66}">
      <dgm:prSet/>
      <dgm:spPr/>
      <dgm:t>
        <a:bodyPr/>
        <a:lstStyle/>
        <a:p>
          <a:r>
            <a:rPr lang="es-NI" dirty="0"/>
            <a:t>La instrucción CREATE VIEW no puede incluir las cláusulas COMPUTE o COMPUTE BY.</a:t>
          </a:r>
        </a:p>
      </dgm:t>
    </dgm:pt>
    <dgm:pt modelId="{83E69BEA-D2D6-49C7-A3C6-3618AE1E6A30}" type="parTrans" cxnId="{56FCEF75-68A6-408B-9469-3FB6F59E12F4}">
      <dgm:prSet/>
      <dgm:spPr/>
      <dgm:t>
        <a:bodyPr/>
        <a:lstStyle/>
        <a:p>
          <a:endParaRPr lang="es-NI"/>
        </a:p>
      </dgm:t>
    </dgm:pt>
    <dgm:pt modelId="{01CF1FD3-2C3C-4438-B6D9-67EA79906DE2}" type="sibTrans" cxnId="{56FCEF75-68A6-408B-9469-3FB6F59E12F4}">
      <dgm:prSet/>
      <dgm:spPr/>
      <dgm:t>
        <a:bodyPr/>
        <a:lstStyle/>
        <a:p>
          <a:endParaRPr lang="es-NI"/>
        </a:p>
      </dgm:t>
    </dgm:pt>
    <dgm:pt modelId="{205C845C-4EB5-4259-9E98-874C7DF4E7B0}">
      <dgm:prSet/>
      <dgm:spPr/>
      <dgm:t>
        <a:bodyPr/>
        <a:lstStyle/>
        <a:p>
          <a:r>
            <a:rPr lang="es-NI" dirty="0"/>
            <a:t>La instrucción CREATE VIEW puede incluir la cláusula ORDER BY, sólo si se utiliza la palabra clave TOP.</a:t>
          </a:r>
        </a:p>
      </dgm:t>
    </dgm:pt>
    <dgm:pt modelId="{B345EF59-F371-4605-A6C0-E6BC4A85FB3C}" type="parTrans" cxnId="{ED2F27FD-0AF1-456F-A72F-909F53B02991}">
      <dgm:prSet/>
      <dgm:spPr/>
      <dgm:t>
        <a:bodyPr/>
        <a:lstStyle/>
        <a:p>
          <a:endParaRPr lang="es-NI"/>
        </a:p>
      </dgm:t>
    </dgm:pt>
    <dgm:pt modelId="{BCB07AC1-85BF-41FD-A68F-005885026ECE}" type="sibTrans" cxnId="{ED2F27FD-0AF1-456F-A72F-909F53B02991}">
      <dgm:prSet/>
      <dgm:spPr/>
      <dgm:t>
        <a:bodyPr/>
        <a:lstStyle/>
        <a:p>
          <a:endParaRPr lang="es-NI"/>
        </a:p>
      </dgm:t>
    </dgm:pt>
    <dgm:pt modelId="{007E6DE3-1932-490B-8FBB-9D615CD8619A}">
      <dgm:prSet/>
      <dgm:spPr/>
      <dgm:t>
        <a:bodyPr/>
        <a:lstStyle/>
        <a:p>
          <a:r>
            <a:rPr lang="es-NI" dirty="0"/>
            <a:t>Las vistas no pueden hacer referencia a tablas temporales.</a:t>
          </a:r>
        </a:p>
      </dgm:t>
    </dgm:pt>
    <dgm:pt modelId="{12B02800-E003-4AE0-96DC-3B08832A4E47}" type="parTrans" cxnId="{F131363F-3328-41C3-98F5-D21E50A2D399}">
      <dgm:prSet/>
      <dgm:spPr/>
      <dgm:t>
        <a:bodyPr/>
        <a:lstStyle/>
        <a:p>
          <a:endParaRPr lang="es-NI"/>
        </a:p>
      </dgm:t>
    </dgm:pt>
    <dgm:pt modelId="{CE593C5C-6387-4B25-B9F0-CD11612BFD66}" type="sibTrans" cxnId="{F131363F-3328-41C3-98F5-D21E50A2D399}">
      <dgm:prSet/>
      <dgm:spPr/>
      <dgm:t>
        <a:bodyPr/>
        <a:lstStyle/>
        <a:p>
          <a:endParaRPr lang="es-NI"/>
        </a:p>
      </dgm:t>
    </dgm:pt>
    <dgm:pt modelId="{A3F684F0-D75D-43A2-BC98-FD747E8CBB64}">
      <dgm:prSet/>
      <dgm:spPr/>
      <dgm:t>
        <a:bodyPr/>
        <a:lstStyle/>
        <a:p>
          <a:r>
            <a:rPr lang="es-NI"/>
            <a:t>Las vistas no pueden hacer referencia a más de 1.024 columnas.</a:t>
          </a:r>
        </a:p>
      </dgm:t>
    </dgm:pt>
    <dgm:pt modelId="{53086A8B-62D2-4C6E-9B4B-326484DFC1C2}" type="parTrans" cxnId="{25DCF7F6-E0A8-4B6F-AF6D-C6B020BDE2A5}">
      <dgm:prSet/>
      <dgm:spPr/>
      <dgm:t>
        <a:bodyPr/>
        <a:lstStyle/>
        <a:p>
          <a:endParaRPr lang="es-NI"/>
        </a:p>
      </dgm:t>
    </dgm:pt>
    <dgm:pt modelId="{954F0777-9ABB-4C8D-8A36-2E2CADCED33E}" type="sibTrans" cxnId="{25DCF7F6-E0A8-4B6F-AF6D-C6B020BDE2A5}">
      <dgm:prSet/>
      <dgm:spPr/>
      <dgm:t>
        <a:bodyPr/>
        <a:lstStyle/>
        <a:p>
          <a:endParaRPr lang="es-NI"/>
        </a:p>
      </dgm:t>
    </dgm:pt>
    <dgm:pt modelId="{CAEC124E-6180-4962-93E0-F71A84AD21F8}">
      <dgm:prSet/>
      <dgm:spPr/>
      <dgm:t>
        <a:bodyPr/>
        <a:lstStyle/>
        <a:p>
          <a:r>
            <a:rPr lang="es-NI"/>
            <a:t>La instrucción CREATE VIEW no puede combinarse con otras instrucciones de Transact-SQL en un mismo lote. </a:t>
          </a:r>
        </a:p>
      </dgm:t>
    </dgm:pt>
    <dgm:pt modelId="{9F5ACB07-D5C2-4EAA-9CB0-7905C2E54BA2}" type="parTrans" cxnId="{A0B25797-9788-40F8-BD6B-24E605A2ECF4}">
      <dgm:prSet/>
      <dgm:spPr/>
      <dgm:t>
        <a:bodyPr/>
        <a:lstStyle/>
        <a:p>
          <a:endParaRPr lang="es-NI"/>
        </a:p>
      </dgm:t>
    </dgm:pt>
    <dgm:pt modelId="{0FD4575A-6FB3-41A2-BC66-2F57DC322410}" type="sibTrans" cxnId="{A0B25797-9788-40F8-BD6B-24E605A2ECF4}">
      <dgm:prSet/>
      <dgm:spPr/>
      <dgm:t>
        <a:bodyPr/>
        <a:lstStyle/>
        <a:p>
          <a:endParaRPr lang="es-NI"/>
        </a:p>
      </dgm:t>
    </dgm:pt>
    <dgm:pt modelId="{F8D20940-11D4-4D35-8BEB-BDD0D2F5DFFB}">
      <dgm:prSet phldrT="[Texto]"/>
      <dgm:spPr/>
      <dgm:t>
        <a:bodyPr/>
        <a:lstStyle/>
        <a:p>
          <a:r>
            <a:rPr lang="es-NI"/>
            <a:t>La instrucción CREATE VIEW no puede incluir la palabra clave INTO.</a:t>
          </a:r>
          <a:endParaRPr lang="es-NI" dirty="0"/>
        </a:p>
      </dgm:t>
    </dgm:pt>
    <dgm:pt modelId="{F73DC742-091F-4C4B-B1D6-D1F2778E13B1}" type="parTrans" cxnId="{1786B61B-EBBC-453D-BB6A-8B57AACBFF56}">
      <dgm:prSet/>
      <dgm:spPr/>
    </dgm:pt>
    <dgm:pt modelId="{D696DBA6-5277-433E-A338-92911915BA58}" type="sibTrans" cxnId="{1786B61B-EBBC-453D-BB6A-8B57AACBFF56}">
      <dgm:prSet/>
      <dgm:spPr/>
    </dgm:pt>
    <dgm:pt modelId="{976A59D7-B969-45B3-A69A-489AFDCBF23A}" type="pres">
      <dgm:prSet presAssocID="{577F4FE3-0954-43FD-ADF8-17EF5ED3304B}" presName="linear" presStyleCnt="0">
        <dgm:presLayoutVars>
          <dgm:animLvl val="lvl"/>
          <dgm:resizeHandles val="exact"/>
        </dgm:presLayoutVars>
      </dgm:prSet>
      <dgm:spPr/>
    </dgm:pt>
    <dgm:pt modelId="{C5534DAD-9DC8-4870-976C-F045A2E9CD7D}" type="pres">
      <dgm:prSet presAssocID="{761D460F-2C1B-4658-8223-A1A2286AFA6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85CFC3E-1047-418B-BB65-D44FD6004812}" type="pres">
      <dgm:prSet presAssocID="{01CF1FD3-2C3C-4438-B6D9-67EA79906DE2}" presName="spacer" presStyleCnt="0"/>
      <dgm:spPr/>
    </dgm:pt>
    <dgm:pt modelId="{DA7F97AD-7D95-4013-9BE5-45B79F5D1A1B}" type="pres">
      <dgm:prSet presAssocID="{F8D20940-11D4-4D35-8BEB-BDD0D2F5DFF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A630FEF-916C-4BED-A83C-D677B6314876}" type="pres">
      <dgm:prSet presAssocID="{D696DBA6-5277-433E-A338-92911915BA58}" presName="spacer" presStyleCnt="0"/>
      <dgm:spPr/>
    </dgm:pt>
    <dgm:pt modelId="{5B1CEBDE-E3E7-404A-BD21-492EFF78485D}" type="pres">
      <dgm:prSet presAssocID="{205C845C-4EB5-4259-9E98-874C7DF4E7B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EFB8394-D78D-48F7-9B02-CA69FE52852F}" type="pres">
      <dgm:prSet presAssocID="{BCB07AC1-85BF-41FD-A68F-005885026ECE}" presName="spacer" presStyleCnt="0"/>
      <dgm:spPr/>
    </dgm:pt>
    <dgm:pt modelId="{C3FF42B2-C204-40E3-804A-FB95072318C1}" type="pres">
      <dgm:prSet presAssocID="{007E6DE3-1932-490B-8FBB-9D615CD8619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0DB2485-6136-40BB-8DBE-68BE6CF601F5}" type="pres">
      <dgm:prSet presAssocID="{CE593C5C-6387-4B25-B9F0-CD11612BFD66}" presName="spacer" presStyleCnt="0"/>
      <dgm:spPr/>
    </dgm:pt>
    <dgm:pt modelId="{77B957B4-AB7F-4F21-87C2-769019065547}" type="pres">
      <dgm:prSet presAssocID="{A3F684F0-D75D-43A2-BC98-FD747E8CBB6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A98A50A-32D6-45D6-9ACC-617E45A9D177}" type="pres">
      <dgm:prSet presAssocID="{954F0777-9ABB-4C8D-8A36-2E2CADCED33E}" presName="spacer" presStyleCnt="0"/>
      <dgm:spPr/>
    </dgm:pt>
    <dgm:pt modelId="{6BD983A2-CFA5-4F59-97E2-B3D78D1EA40E}" type="pres">
      <dgm:prSet presAssocID="{CAEC124E-6180-4962-93E0-F71A84AD21F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0F243200-0028-4AE6-840B-89444050F6A1}" type="presOf" srcId="{205C845C-4EB5-4259-9E98-874C7DF4E7B0}" destId="{5B1CEBDE-E3E7-404A-BD21-492EFF78485D}" srcOrd="0" destOrd="0" presId="urn:microsoft.com/office/officeart/2005/8/layout/vList2"/>
    <dgm:cxn modelId="{1786B61B-EBBC-453D-BB6A-8B57AACBFF56}" srcId="{577F4FE3-0954-43FD-ADF8-17EF5ED3304B}" destId="{F8D20940-11D4-4D35-8BEB-BDD0D2F5DFFB}" srcOrd="1" destOrd="0" parTransId="{F73DC742-091F-4C4B-B1D6-D1F2778E13B1}" sibTransId="{D696DBA6-5277-433E-A338-92911915BA58}"/>
    <dgm:cxn modelId="{F131363F-3328-41C3-98F5-D21E50A2D399}" srcId="{577F4FE3-0954-43FD-ADF8-17EF5ED3304B}" destId="{007E6DE3-1932-490B-8FBB-9D615CD8619A}" srcOrd="3" destOrd="0" parTransId="{12B02800-E003-4AE0-96DC-3B08832A4E47}" sibTransId="{CE593C5C-6387-4B25-B9F0-CD11612BFD66}"/>
    <dgm:cxn modelId="{56FCEF75-68A6-408B-9469-3FB6F59E12F4}" srcId="{577F4FE3-0954-43FD-ADF8-17EF5ED3304B}" destId="{761D460F-2C1B-4658-8223-A1A2286AFA66}" srcOrd="0" destOrd="0" parTransId="{83E69BEA-D2D6-49C7-A3C6-3618AE1E6A30}" sibTransId="{01CF1FD3-2C3C-4438-B6D9-67EA79906DE2}"/>
    <dgm:cxn modelId="{A0B25797-9788-40F8-BD6B-24E605A2ECF4}" srcId="{577F4FE3-0954-43FD-ADF8-17EF5ED3304B}" destId="{CAEC124E-6180-4962-93E0-F71A84AD21F8}" srcOrd="5" destOrd="0" parTransId="{9F5ACB07-D5C2-4EAA-9CB0-7905C2E54BA2}" sibTransId="{0FD4575A-6FB3-41A2-BC66-2F57DC322410}"/>
    <dgm:cxn modelId="{5D3D63B5-FA5B-47DB-83DA-FBAEBF177C1E}" type="presOf" srcId="{577F4FE3-0954-43FD-ADF8-17EF5ED3304B}" destId="{976A59D7-B969-45B3-A69A-489AFDCBF23A}" srcOrd="0" destOrd="0" presId="urn:microsoft.com/office/officeart/2005/8/layout/vList2"/>
    <dgm:cxn modelId="{F7EAC2C4-1CA1-4FF1-9DE6-FE84C414D2C2}" type="presOf" srcId="{007E6DE3-1932-490B-8FBB-9D615CD8619A}" destId="{C3FF42B2-C204-40E3-804A-FB95072318C1}" srcOrd="0" destOrd="0" presId="urn:microsoft.com/office/officeart/2005/8/layout/vList2"/>
    <dgm:cxn modelId="{15359ADF-8138-45CC-8487-F9D830042704}" type="presOf" srcId="{761D460F-2C1B-4658-8223-A1A2286AFA66}" destId="{C5534DAD-9DC8-4870-976C-F045A2E9CD7D}" srcOrd="0" destOrd="0" presId="urn:microsoft.com/office/officeart/2005/8/layout/vList2"/>
    <dgm:cxn modelId="{086343E3-F9D2-4DA1-AF64-C3C2B55AAF6F}" type="presOf" srcId="{F8D20940-11D4-4D35-8BEB-BDD0D2F5DFFB}" destId="{DA7F97AD-7D95-4013-9BE5-45B79F5D1A1B}" srcOrd="0" destOrd="0" presId="urn:microsoft.com/office/officeart/2005/8/layout/vList2"/>
    <dgm:cxn modelId="{A3F307E6-2E78-4069-9A65-8A24F017E618}" type="presOf" srcId="{A3F684F0-D75D-43A2-BC98-FD747E8CBB64}" destId="{77B957B4-AB7F-4F21-87C2-769019065547}" srcOrd="0" destOrd="0" presId="urn:microsoft.com/office/officeart/2005/8/layout/vList2"/>
    <dgm:cxn modelId="{11B731EE-021B-4EAE-93CB-372FD0CA0636}" type="presOf" srcId="{CAEC124E-6180-4962-93E0-F71A84AD21F8}" destId="{6BD983A2-CFA5-4F59-97E2-B3D78D1EA40E}" srcOrd="0" destOrd="0" presId="urn:microsoft.com/office/officeart/2005/8/layout/vList2"/>
    <dgm:cxn modelId="{25DCF7F6-E0A8-4B6F-AF6D-C6B020BDE2A5}" srcId="{577F4FE3-0954-43FD-ADF8-17EF5ED3304B}" destId="{A3F684F0-D75D-43A2-BC98-FD747E8CBB64}" srcOrd="4" destOrd="0" parTransId="{53086A8B-62D2-4C6E-9B4B-326484DFC1C2}" sibTransId="{954F0777-9ABB-4C8D-8A36-2E2CADCED33E}"/>
    <dgm:cxn modelId="{ED2F27FD-0AF1-456F-A72F-909F53B02991}" srcId="{577F4FE3-0954-43FD-ADF8-17EF5ED3304B}" destId="{205C845C-4EB5-4259-9E98-874C7DF4E7B0}" srcOrd="2" destOrd="0" parTransId="{B345EF59-F371-4605-A6C0-E6BC4A85FB3C}" sibTransId="{BCB07AC1-85BF-41FD-A68F-005885026ECE}"/>
    <dgm:cxn modelId="{6105CB5B-0AFF-40A7-8732-5BD710A59B99}" type="presParOf" srcId="{976A59D7-B969-45B3-A69A-489AFDCBF23A}" destId="{C5534DAD-9DC8-4870-976C-F045A2E9CD7D}" srcOrd="0" destOrd="0" presId="urn:microsoft.com/office/officeart/2005/8/layout/vList2"/>
    <dgm:cxn modelId="{E7B4A83C-9361-4E3A-BAC9-75BE6E9C6CFA}" type="presParOf" srcId="{976A59D7-B969-45B3-A69A-489AFDCBF23A}" destId="{885CFC3E-1047-418B-BB65-D44FD6004812}" srcOrd="1" destOrd="0" presId="urn:microsoft.com/office/officeart/2005/8/layout/vList2"/>
    <dgm:cxn modelId="{39F164CD-066C-4C63-8BA1-1D6098B7490A}" type="presParOf" srcId="{976A59D7-B969-45B3-A69A-489AFDCBF23A}" destId="{DA7F97AD-7D95-4013-9BE5-45B79F5D1A1B}" srcOrd="2" destOrd="0" presId="urn:microsoft.com/office/officeart/2005/8/layout/vList2"/>
    <dgm:cxn modelId="{04F3945F-9364-46F6-A058-91CF808BB88F}" type="presParOf" srcId="{976A59D7-B969-45B3-A69A-489AFDCBF23A}" destId="{DA630FEF-916C-4BED-A83C-D677B6314876}" srcOrd="3" destOrd="0" presId="urn:microsoft.com/office/officeart/2005/8/layout/vList2"/>
    <dgm:cxn modelId="{4021A31F-CCA6-4B35-B219-55A7DB852F3D}" type="presParOf" srcId="{976A59D7-B969-45B3-A69A-489AFDCBF23A}" destId="{5B1CEBDE-E3E7-404A-BD21-492EFF78485D}" srcOrd="4" destOrd="0" presId="urn:microsoft.com/office/officeart/2005/8/layout/vList2"/>
    <dgm:cxn modelId="{68265BC9-0EA1-4B2F-A082-2BB4C2561FC4}" type="presParOf" srcId="{976A59D7-B969-45B3-A69A-489AFDCBF23A}" destId="{6EFB8394-D78D-48F7-9B02-CA69FE52852F}" srcOrd="5" destOrd="0" presId="urn:microsoft.com/office/officeart/2005/8/layout/vList2"/>
    <dgm:cxn modelId="{D7FD3E95-B486-4228-84F2-87D53FBFE0B0}" type="presParOf" srcId="{976A59D7-B969-45B3-A69A-489AFDCBF23A}" destId="{C3FF42B2-C204-40E3-804A-FB95072318C1}" srcOrd="6" destOrd="0" presId="urn:microsoft.com/office/officeart/2005/8/layout/vList2"/>
    <dgm:cxn modelId="{FF4AB767-836F-4DF7-AAA2-1F90A00C8D21}" type="presParOf" srcId="{976A59D7-B969-45B3-A69A-489AFDCBF23A}" destId="{C0DB2485-6136-40BB-8DBE-68BE6CF601F5}" srcOrd="7" destOrd="0" presId="urn:microsoft.com/office/officeart/2005/8/layout/vList2"/>
    <dgm:cxn modelId="{AB94AF8D-CC39-457B-9EE6-9413CAD48E10}" type="presParOf" srcId="{976A59D7-B969-45B3-A69A-489AFDCBF23A}" destId="{77B957B4-AB7F-4F21-87C2-769019065547}" srcOrd="8" destOrd="0" presId="urn:microsoft.com/office/officeart/2005/8/layout/vList2"/>
    <dgm:cxn modelId="{7599B13C-F68A-491B-8D25-47FF2F223DA6}" type="presParOf" srcId="{976A59D7-B969-45B3-A69A-489AFDCBF23A}" destId="{DA98A50A-32D6-45D6-9ACC-617E45A9D177}" srcOrd="9" destOrd="0" presId="urn:microsoft.com/office/officeart/2005/8/layout/vList2"/>
    <dgm:cxn modelId="{F9FA8099-7533-44B1-A7C1-AB7D418C0763}" type="presParOf" srcId="{976A59D7-B969-45B3-A69A-489AFDCBF23A}" destId="{6BD983A2-CFA5-4F59-97E2-B3D78D1EA40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D0BBF0-ABBB-4018-B3E5-C69F1D8BFA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8B700D3-F1DB-4769-94B6-F8F502649E98}">
      <dgm:prSet/>
      <dgm:spPr/>
      <dgm:t>
        <a:bodyPr/>
        <a:lstStyle/>
        <a:p>
          <a:r>
            <a:rPr lang="es-NI"/>
            <a:t>El permiso para quitar una vista corresponde a su propietario y no es transferible. Es la configuración predeterminada. Sin embargo, el administrador del sistema o el propietario de la base de datos pueden quitar cualquier objeto si especifican el nombre de su propietario en la instrucción DROP VIEW. </a:t>
          </a:r>
          <a:endParaRPr lang="es-ES"/>
        </a:p>
      </dgm:t>
    </dgm:pt>
    <dgm:pt modelId="{915C20DF-672B-477B-B55A-349D05FE0444}" type="parTrans" cxnId="{A7232EA0-4321-4888-A2BA-E53926FEF1C4}">
      <dgm:prSet/>
      <dgm:spPr/>
      <dgm:t>
        <a:bodyPr/>
        <a:lstStyle/>
        <a:p>
          <a:endParaRPr lang="es-ES"/>
        </a:p>
      </dgm:t>
    </dgm:pt>
    <dgm:pt modelId="{10736920-52F7-405B-8FEB-915E55E319F4}" type="sibTrans" cxnId="{A7232EA0-4321-4888-A2BA-E53926FEF1C4}">
      <dgm:prSet/>
      <dgm:spPr/>
      <dgm:t>
        <a:bodyPr/>
        <a:lstStyle/>
        <a:p>
          <a:endParaRPr lang="es-ES"/>
        </a:p>
      </dgm:t>
    </dgm:pt>
    <dgm:pt modelId="{75B19560-6337-4DAA-9BBF-44E4C43311EC}">
      <dgm:prSet/>
      <dgm:spPr/>
      <dgm:t>
        <a:bodyPr/>
        <a:lstStyle/>
        <a:p>
          <a:r>
            <a:rPr lang="es-NI" dirty="0"/>
            <a:t>Al quitar una vista se quita su definición y todos los permisos que tenga asignados</a:t>
          </a:r>
          <a:endParaRPr lang="es-ES" dirty="0"/>
        </a:p>
      </dgm:t>
    </dgm:pt>
    <dgm:pt modelId="{CBA1D7AA-8565-471E-A118-10211B358440}" type="parTrans" cxnId="{0ADE8289-04FA-490B-9B85-E791F6A43CEE}">
      <dgm:prSet/>
      <dgm:spPr/>
      <dgm:t>
        <a:bodyPr/>
        <a:lstStyle/>
        <a:p>
          <a:endParaRPr lang="es-ES"/>
        </a:p>
      </dgm:t>
    </dgm:pt>
    <dgm:pt modelId="{D98DD09F-611E-4395-98F7-C5B5076D4408}" type="sibTrans" cxnId="{0ADE8289-04FA-490B-9B85-E791F6A43CEE}">
      <dgm:prSet/>
      <dgm:spPr/>
      <dgm:t>
        <a:bodyPr/>
        <a:lstStyle/>
        <a:p>
          <a:endParaRPr lang="es-ES"/>
        </a:p>
      </dgm:t>
    </dgm:pt>
    <dgm:pt modelId="{A76A7E20-CF6A-4391-B467-0D1857250A09}">
      <dgm:prSet/>
      <dgm:spPr/>
      <dgm:t>
        <a:bodyPr/>
        <a:lstStyle/>
        <a:p>
          <a:r>
            <a:rPr lang="es-NI"/>
            <a:t>Sin embargo, al quitar una tabla que hace referencia a una vista, ésta no se quita automáticamente. Es necesario quitarla de forma explícita. </a:t>
          </a:r>
          <a:endParaRPr lang="es-ES"/>
        </a:p>
      </dgm:t>
    </dgm:pt>
    <dgm:pt modelId="{CB5D5FC8-83C1-4832-AFEE-7B2B44020338}" type="parTrans" cxnId="{2EA8BC1F-E200-473E-B477-558AE613EFA9}">
      <dgm:prSet/>
      <dgm:spPr/>
      <dgm:t>
        <a:bodyPr/>
        <a:lstStyle/>
        <a:p>
          <a:endParaRPr lang="es-ES"/>
        </a:p>
      </dgm:t>
    </dgm:pt>
    <dgm:pt modelId="{DBFE4084-661F-4B5D-8319-98959888F02E}" type="sibTrans" cxnId="{2EA8BC1F-E200-473E-B477-558AE613EFA9}">
      <dgm:prSet/>
      <dgm:spPr/>
      <dgm:t>
        <a:bodyPr/>
        <a:lstStyle/>
        <a:p>
          <a:endParaRPr lang="es-ES"/>
        </a:p>
      </dgm:t>
    </dgm:pt>
    <dgm:pt modelId="{1BC33EA9-6D3F-45DD-871D-62CE37E04D52}" type="pres">
      <dgm:prSet presAssocID="{07D0BBF0-ABBB-4018-B3E5-C69F1D8BFA0A}" presName="linear" presStyleCnt="0">
        <dgm:presLayoutVars>
          <dgm:animLvl val="lvl"/>
          <dgm:resizeHandles val="exact"/>
        </dgm:presLayoutVars>
      </dgm:prSet>
      <dgm:spPr/>
    </dgm:pt>
    <dgm:pt modelId="{E4181CEC-1858-4B84-B8C5-47D878E03D03}" type="pres">
      <dgm:prSet presAssocID="{48B700D3-F1DB-4769-94B6-F8F502649E9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5062A73-BC73-4F11-8BAE-30FC6A717164}" type="pres">
      <dgm:prSet presAssocID="{10736920-52F7-405B-8FEB-915E55E319F4}" presName="spacer" presStyleCnt="0"/>
      <dgm:spPr/>
    </dgm:pt>
    <dgm:pt modelId="{6D5EEC2F-5931-48CF-9160-2E4FD36C6C9D}" type="pres">
      <dgm:prSet presAssocID="{75B19560-6337-4DAA-9BBF-44E4C43311E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40C7132-1F10-41A9-83A2-18DA2C346B24}" type="pres">
      <dgm:prSet presAssocID="{D98DD09F-611E-4395-98F7-C5B5076D4408}" presName="spacer" presStyleCnt="0"/>
      <dgm:spPr/>
    </dgm:pt>
    <dgm:pt modelId="{DF374336-9CD9-428A-8B93-54A089342C0D}" type="pres">
      <dgm:prSet presAssocID="{A76A7E20-CF6A-4391-B467-0D1857250A0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EA8BC1F-E200-473E-B477-558AE613EFA9}" srcId="{07D0BBF0-ABBB-4018-B3E5-C69F1D8BFA0A}" destId="{A76A7E20-CF6A-4391-B467-0D1857250A09}" srcOrd="2" destOrd="0" parTransId="{CB5D5FC8-83C1-4832-AFEE-7B2B44020338}" sibTransId="{DBFE4084-661F-4B5D-8319-98959888F02E}"/>
    <dgm:cxn modelId="{F0E66D38-8FC6-4A55-9D20-66F500A1E014}" type="presOf" srcId="{75B19560-6337-4DAA-9BBF-44E4C43311EC}" destId="{6D5EEC2F-5931-48CF-9160-2E4FD36C6C9D}" srcOrd="0" destOrd="0" presId="urn:microsoft.com/office/officeart/2005/8/layout/vList2"/>
    <dgm:cxn modelId="{0ADE8289-04FA-490B-9B85-E791F6A43CEE}" srcId="{07D0BBF0-ABBB-4018-B3E5-C69F1D8BFA0A}" destId="{75B19560-6337-4DAA-9BBF-44E4C43311EC}" srcOrd="1" destOrd="0" parTransId="{CBA1D7AA-8565-471E-A118-10211B358440}" sibTransId="{D98DD09F-611E-4395-98F7-C5B5076D4408}"/>
    <dgm:cxn modelId="{A7232EA0-4321-4888-A2BA-E53926FEF1C4}" srcId="{07D0BBF0-ABBB-4018-B3E5-C69F1D8BFA0A}" destId="{48B700D3-F1DB-4769-94B6-F8F502649E98}" srcOrd="0" destOrd="0" parTransId="{915C20DF-672B-477B-B55A-349D05FE0444}" sibTransId="{10736920-52F7-405B-8FEB-915E55E319F4}"/>
    <dgm:cxn modelId="{82997DAD-A1BD-4B2D-B217-299F334AF5C0}" type="presOf" srcId="{A76A7E20-CF6A-4391-B467-0D1857250A09}" destId="{DF374336-9CD9-428A-8B93-54A089342C0D}" srcOrd="0" destOrd="0" presId="urn:microsoft.com/office/officeart/2005/8/layout/vList2"/>
    <dgm:cxn modelId="{659BBAB2-D4A7-4EEF-B91B-8B60F50799E3}" type="presOf" srcId="{07D0BBF0-ABBB-4018-B3E5-C69F1D8BFA0A}" destId="{1BC33EA9-6D3F-45DD-871D-62CE37E04D52}" srcOrd="0" destOrd="0" presId="urn:microsoft.com/office/officeart/2005/8/layout/vList2"/>
    <dgm:cxn modelId="{F6A177BB-EE3C-4E4D-8E56-A431C5105B4A}" type="presOf" srcId="{48B700D3-F1DB-4769-94B6-F8F502649E98}" destId="{E4181CEC-1858-4B84-B8C5-47D878E03D03}" srcOrd="0" destOrd="0" presId="urn:microsoft.com/office/officeart/2005/8/layout/vList2"/>
    <dgm:cxn modelId="{323F4E78-B32F-42FD-90A6-B66EF5B2B692}" type="presParOf" srcId="{1BC33EA9-6D3F-45DD-871D-62CE37E04D52}" destId="{E4181CEC-1858-4B84-B8C5-47D878E03D03}" srcOrd="0" destOrd="0" presId="urn:microsoft.com/office/officeart/2005/8/layout/vList2"/>
    <dgm:cxn modelId="{1E29D215-09BB-4DA8-BB0E-E92B79375D52}" type="presParOf" srcId="{1BC33EA9-6D3F-45DD-871D-62CE37E04D52}" destId="{55062A73-BC73-4F11-8BAE-30FC6A717164}" srcOrd="1" destOrd="0" presId="urn:microsoft.com/office/officeart/2005/8/layout/vList2"/>
    <dgm:cxn modelId="{AFA196B8-0112-419A-9620-250E21DD3FEE}" type="presParOf" srcId="{1BC33EA9-6D3F-45DD-871D-62CE37E04D52}" destId="{6D5EEC2F-5931-48CF-9160-2E4FD36C6C9D}" srcOrd="2" destOrd="0" presId="urn:microsoft.com/office/officeart/2005/8/layout/vList2"/>
    <dgm:cxn modelId="{35F37785-09E3-43C5-8065-6677A3EB4B36}" type="presParOf" srcId="{1BC33EA9-6D3F-45DD-871D-62CE37E04D52}" destId="{540C7132-1F10-41A9-83A2-18DA2C346B24}" srcOrd="3" destOrd="0" presId="urn:microsoft.com/office/officeart/2005/8/layout/vList2"/>
    <dgm:cxn modelId="{082A920F-0356-4B5F-9D3D-D368F2096558}" type="presParOf" srcId="{1BC33EA9-6D3F-45DD-871D-62CE37E04D52}" destId="{DF374336-9CD9-428A-8B93-54A089342C0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734973-83B0-4518-BA4A-68861C44113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15462350-6FF8-44C6-A265-4F9E63EAD302}">
      <dgm:prSet/>
      <dgm:spPr/>
      <dgm:t>
        <a:bodyPr/>
        <a:lstStyle/>
        <a:p>
          <a:r>
            <a:rPr lang="es-NI"/>
            <a:t>SQL Server permite que el propietario del objeto original conserve el control de qué usuarios tienen autorización de acceso al mismo.</a:t>
          </a:r>
          <a:endParaRPr lang="es-ES"/>
        </a:p>
      </dgm:t>
    </dgm:pt>
    <dgm:pt modelId="{0029C33A-D321-41B3-940B-7B3C6EC47C68}" type="parTrans" cxnId="{15A96E49-7E20-48A1-8765-B3CAAEC4DD18}">
      <dgm:prSet/>
      <dgm:spPr/>
      <dgm:t>
        <a:bodyPr/>
        <a:lstStyle/>
        <a:p>
          <a:endParaRPr lang="es-ES"/>
        </a:p>
      </dgm:t>
    </dgm:pt>
    <dgm:pt modelId="{FA152367-2805-4C01-B882-944577B07951}" type="sibTrans" cxnId="{15A96E49-7E20-48A1-8765-B3CAAEC4DD18}">
      <dgm:prSet/>
      <dgm:spPr/>
      <dgm:t>
        <a:bodyPr/>
        <a:lstStyle/>
        <a:p>
          <a:endParaRPr lang="es-ES"/>
        </a:p>
      </dgm:t>
    </dgm:pt>
    <dgm:pt modelId="{2394E180-217C-4183-A331-8431B0A55244}">
      <dgm:prSet/>
      <dgm:spPr/>
      <dgm:t>
        <a:bodyPr/>
        <a:lstStyle/>
        <a:p>
          <a:r>
            <a:rPr lang="es-NI"/>
            <a:t>Las definiciones de las vistas dependen de objetos subyacentes (vistas o tablas)</a:t>
          </a:r>
          <a:endParaRPr lang="es-ES"/>
        </a:p>
      </dgm:t>
    </dgm:pt>
    <dgm:pt modelId="{F1969699-6084-447F-99DC-C251924DBD4C}" type="parTrans" cxnId="{517F1A35-0A8B-418B-A70C-A0F5E9A539F7}">
      <dgm:prSet/>
      <dgm:spPr/>
      <dgm:t>
        <a:bodyPr/>
        <a:lstStyle/>
        <a:p>
          <a:endParaRPr lang="es-ES"/>
        </a:p>
      </dgm:t>
    </dgm:pt>
    <dgm:pt modelId="{1B826587-1F7C-4417-9FDD-72501D6E61E9}" type="sibTrans" cxnId="{517F1A35-0A8B-418B-A70C-A0F5E9A539F7}">
      <dgm:prSet/>
      <dgm:spPr/>
      <dgm:t>
        <a:bodyPr/>
        <a:lstStyle/>
        <a:p>
          <a:endParaRPr lang="es-ES"/>
        </a:p>
      </dgm:t>
    </dgm:pt>
    <dgm:pt modelId="{0ED6D068-4E38-4BD8-8652-CA4F0CBC25E9}">
      <dgm:prSet/>
      <dgm:spPr/>
      <dgm:t>
        <a:bodyPr/>
        <a:lstStyle/>
        <a:p>
          <a:r>
            <a:rPr lang="es-NI"/>
            <a:t>Estas dependencias pueden considerarse como una cadena de pertenencia</a:t>
          </a:r>
          <a:endParaRPr lang="es-ES"/>
        </a:p>
      </dgm:t>
    </dgm:pt>
    <dgm:pt modelId="{F9268F2C-A5FE-45AB-B3BC-FAAC27C7EFAF}" type="parTrans" cxnId="{D9ED1803-5A40-4D51-BA27-8CE373BFE806}">
      <dgm:prSet/>
      <dgm:spPr/>
      <dgm:t>
        <a:bodyPr/>
        <a:lstStyle/>
        <a:p>
          <a:endParaRPr lang="es-ES"/>
        </a:p>
      </dgm:t>
    </dgm:pt>
    <dgm:pt modelId="{95518514-DEE7-4AAC-90F4-BF8A6567F42E}" type="sibTrans" cxnId="{D9ED1803-5A40-4D51-BA27-8CE373BFE806}">
      <dgm:prSet/>
      <dgm:spPr/>
      <dgm:t>
        <a:bodyPr/>
        <a:lstStyle/>
        <a:p>
          <a:endParaRPr lang="es-ES"/>
        </a:p>
      </dgm:t>
    </dgm:pt>
    <dgm:pt modelId="{5A83E7CE-8E33-4FF2-BF8D-1B07D1CC4628}">
      <dgm:prSet/>
      <dgm:spPr/>
      <dgm:t>
        <a:bodyPr/>
        <a:lstStyle/>
        <a:p>
          <a:r>
            <a:rPr lang="es-NI"/>
            <a:t>Si el propietario de una vista también posee los objetos subyacentes, sólo tendrá que conceder permisos en la vista.</a:t>
          </a:r>
          <a:endParaRPr lang="es-ES"/>
        </a:p>
      </dgm:t>
    </dgm:pt>
    <dgm:pt modelId="{E26DDCEB-CF95-4F8E-8BDD-DD2AA34FCC06}" type="parTrans" cxnId="{FB39CEF9-A907-466D-88EE-8749A4AE41C0}">
      <dgm:prSet/>
      <dgm:spPr/>
      <dgm:t>
        <a:bodyPr/>
        <a:lstStyle/>
        <a:p>
          <a:endParaRPr lang="es-ES"/>
        </a:p>
      </dgm:t>
    </dgm:pt>
    <dgm:pt modelId="{F8C3201D-1B27-412C-8B62-579A98F835AF}" type="sibTrans" cxnId="{FB39CEF9-A907-466D-88EE-8749A4AE41C0}">
      <dgm:prSet/>
      <dgm:spPr/>
      <dgm:t>
        <a:bodyPr/>
        <a:lstStyle/>
        <a:p>
          <a:endParaRPr lang="es-ES"/>
        </a:p>
      </dgm:t>
    </dgm:pt>
    <dgm:pt modelId="{33536AFE-8A4E-4EB8-A18C-45A569170EE4}">
      <dgm:prSet/>
      <dgm:spPr/>
      <dgm:t>
        <a:bodyPr/>
        <a:lstStyle/>
        <a:p>
          <a:r>
            <a:rPr lang="es-NI"/>
            <a:t>Cuando se utiliza el objeto, sólo se comprueban los permisos de la vista</a:t>
          </a:r>
          <a:endParaRPr lang="es-ES"/>
        </a:p>
      </dgm:t>
    </dgm:pt>
    <dgm:pt modelId="{3578EB3E-4AF0-4DE4-89FB-3019DBA6C661}" type="parTrans" cxnId="{AF135F21-A164-4146-8C67-6250AC2BEF25}">
      <dgm:prSet/>
      <dgm:spPr/>
      <dgm:t>
        <a:bodyPr/>
        <a:lstStyle/>
        <a:p>
          <a:endParaRPr lang="es-ES"/>
        </a:p>
      </dgm:t>
    </dgm:pt>
    <dgm:pt modelId="{F58FC315-1269-4DB2-9195-764764AF1A7A}" type="sibTrans" cxnId="{AF135F21-A164-4146-8C67-6250AC2BEF25}">
      <dgm:prSet/>
      <dgm:spPr/>
      <dgm:t>
        <a:bodyPr/>
        <a:lstStyle/>
        <a:p>
          <a:endParaRPr lang="es-ES"/>
        </a:p>
      </dgm:t>
    </dgm:pt>
    <dgm:pt modelId="{1BAF9768-F30B-488B-8E34-EC6F82C0C038}">
      <dgm:prSet/>
      <dgm:spPr/>
      <dgm:t>
        <a:bodyPr/>
        <a:lstStyle/>
        <a:p>
          <a:r>
            <a:rPr lang="es-NI"/>
            <a:t>Para evitar interrumpir las cadenas de pertenencia, el usuario dbo debe ser el propietario de todas las vistas.</a:t>
          </a:r>
          <a:br>
            <a:rPr lang="en-US"/>
          </a:br>
          <a:endParaRPr lang="es-ES"/>
        </a:p>
      </dgm:t>
    </dgm:pt>
    <dgm:pt modelId="{9A22C4CB-92E2-462C-8E86-3C09B2B68C32}" type="parTrans" cxnId="{E4EE67B0-2584-4BDA-AFF2-9C2FF672DA7E}">
      <dgm:prSet/>
      <dgm:spPr/>
      <dgm:t>
        <a:bodyPr/>
        <a:lstStyle/>
        <a:p>
          <a:endParaRPr lang="es-ES"/>
        </a:p>
      </dgm:t>
    </dgm:pt>
    <dgm:pt modelId="{73336037-9BE7-4DDF-AFEF-20E784EE680C}" type="sibTrans" cxnId="{E4EE67B0-2584-4BDA-AFF2-9C2FF672DA7E}">
      <dgm:prSet/>
      <dgm:spPr/>
      <dgm:t>
        <a:bodyPr/>
        <a:lstStyle/>
        <a:p>
          <a:endParaRPr lang="es-ES"/>
        </a:p>
      </dgm:t>
    </dgm:pt>
    <dgm:pt modelId="{393E4EAF-BB2F-434D-8520-59968727AE93}" type="pres">
      <dgm:prSet presAssocID="{1B734973-83B0-4518-BA4A-68861C441133}" presName="vert0" presStyleCnt="0">
        <dgm:presLayoutVars>
          <dgm:dir/>
          <dgm:animOne val="branch"/>
          <dgm:animLvl val="lvl"/>
        </dgm:presLayoutVars>
      </dgm:prSet>
      <dgm:spPr/>
    </dgm:pt>
    <dgm:pt modelId="{7CEC9D09-A354-4408-8518-CC234521ADBE}" type="pres">
      <dgm:prSet presAssocID="{15462350-6FF8-44C6-A265-4F9E63EAD302}" presName="thickLine" presStyleLbl="alignNode1" presStyleIdx="0" presStyleCnt="6"/>
      <dgm:spPr/>
    </dgm:pt>
    <dgm:pt modelId="{95B07A8B-6D91-48B3-8FCD-8BBE4DF304FC}" type="pres">
      <dgm:prSet presAssocID="{15462350-6FF8-44C6-A265-4F9E63EAD302}" presName="horz1" presStyleCnt="0"/>
      <dgm:spPr/>
    </dgm:pt>
    <dgm:pt modelId="{5D8B90B7-3F76-4208-91E8-9A8BBCFAEFF0}" type="pres">
      <dgm:prSet presAssocID="{15462350-6FF8-44C6-A265-4F9E63EAD302}" presName="tx1" presStyleLbl="revTx" presStyleIdx="0" presStyleCnt="6"/>
      <dgm:spPr/>
    </dgm:pt>
    <dgm:pt modelId="{208280C0-38B6-41E7-964E-0F1908ADE33E}" type="pres">
      <dgm:prSet presAssocID="{15462350-6FF8-44C6-A265-4F9E63EAD302}" presName="vert1" presStyleCnt="0"/>
      <dgm:spPr/>
    </dgm:pt>
    <dgm:pt modelId="{8AA6ABDF-5C35-4E93-96A8-029D03A27D43}" type="pres">
      <dgm:prSet presAssocID="{2394E180-217C-4183-A331-8431B0A55244}" presName="thickLine" presStyleLbl="alignNode1" presStyleIdx="1" presStyleCnt="6"/>
      <dgm:spPr/>
    </dgm:pt>
    <dgm:pt modelId="{F5A259CF-314D-452A-8E34-0C085EE69F58}" type="pres">
      <dgm:prSet presAssocID="{2394E180-217C-4183-A331-8431B0A55244}" presName="horz1" presStyleCnt="0"/>
      <dgm:spPr/>
    </dgm:pt>
    <dgm:pt modelId="{4E3AA863-B385-4E1B-8EBD-282D33E24DFE}" type="pres">
      <dgm:prSet presAssocID="{2394E180-217C-4183-A331-8431B0A55244}" presName="tx1" presStyleLbl="revTx" presStyleIdx="1" presStyleCnt="6"/>
      <dgm:spPr/>
    </dgm:pt>
    <dgm:pt modelId="{A800A66A-D557-441D-AC5F-6B0304B914AA}" type="pres">
      <dgm:prSet presAssocID="{2394E180-217C-4183-A331-8431B0A55244}" presName="vert1" presStyleCnt="0"/>
      <dgm:spPr/>
    </dgm:pt>
    <dgm:pt modelId="{ABF179F4-5992-4263-8022-124F52DCABED}" type="pres">
      <dgm:prSet presAssocID="{0ED6D068-4E38-4BD8-8652-CA4F0CBC25E9}" presName="thickLine" presStyleLbl="alignNode1" presStyleIdx="2" presStyleCnt="6"/>
      <dgm:spPr/>
    </dgm:pt>
    <dgm:pt modelId="{2AD08738-8434-4260-B94E-B2BFBBA4F345}" type="pres">
      <dgm:prSet presAssocID="{0ED6D068-4E38-4BD8-8652-CA4F0CBC25E9}" presName="horz1" presStyleCnt="0"/>
      <dgm:spPr/>
    </dgm:pt>
    <dgm:pt modelId="{61CCEBAB-073F-4835-89B8-6DE4000299CB}" type="pres">
      <dgm:prSet presAssocID="{0ED6D068-4E38-4BD8-8652-CA4F0CBC25E9}" presName="tx1" presStyleLbl="revTx" presStyleIdx="2" presStyleCnt="6"/>
      <dgm:spPr/>
    </dgm:pt>
    <dgm:pt modelId="{1B0598D9-8806-4CF4-BB7A-8A811049E415}" type="pres">
      <dgm:prSet presAssocID="{0ED6D068-4E38-4BD8-8652-CA4F0CBC25E9}" presName="vert1" presStyleCnt="0"/>
      <dgm:spPr/>
    </dgm:pt>
    <dgm:pt modelId="{F3C2266A-6803-4506-B4CB-FA1304DB782C}" type="pres">
      <dgm:prSet presAssocID="{5A83E7CE-8E33-4FF2-BF8D-1B07D1CC4628}" presName="thickLine" presStyleLbl="alignNode1" presStyleIdx="3" presStyleCnt="6"/>
      <dgm:spPr/>
    </dgm:pt>
    <dgm:pt modelId="{151C4881-087A-4732-AB31-02C4EF0CAC41}" type="pres">
      <dgm:prSet presAssocID="{5A83E7CE-8E33-4FF2-BF8D-1B07D1CC4628}" presName="horz1" presStyleCnt="0"/>
      <dgm:spPr/>
    </dgm:pt>
    <dgm:pt modelId="{4423B9BE-AAB4-41F4-9AC4-8D908B886AFA}" type="pres">
      <dgm:prSet presAssocID="{5A83E7CE-8E33-4FF2-BF8D-1B07D1CC4628}" presName="tx1" presStyleLbl="revTx" presStyleIdx="3" presStyleCnt="6"/>
      <dgm:spPr/>
    </dgm:pt>
    <dgm:pt modelId="{FB5E3843-C83B-483F-AC0D-C828133FB9EA}" type="pres">
      <dgm:prSet presAssocID="{5A83E7CE-8E33-4FF2-BF8D-1B07D1CC4628}" presName="vert1" presStyleCnt="0"/>
      <dgm:spPr/>
    </dgm:pt>
    <dgm:pt modelId="{8AF68EF6-F44A-47C1-8766-84E01738DB61}" type="pres">
      <dgm:prSet presAssocID="{33536AFE-8A4E-4EB8-A18C-45A569170EE4}" presName="thickLine" presStyleLbl="alignNode1" presStyleIdx="4" presStyleCnt="6"/>
      <dgm:spPr/>
    </dgm:pt>
    <dgm:pt modelId="{9D6680B4-C45B-406D-92E1-90109BD39F9A}" type="pres">
      <dgm:prSet presAssocID="{33536AFE-8A4E-4EB8-A18C-45A569170EE4}" presName="horz1" presStyleCnt="0"/>
      <dgm:spPr/>
    </dgm:pt>
    <dgm:pt modelId="{8E93D154-8292-46F5-8F51-F7EFC548541B}" type="pres">
      <dgm:prSet presAssocID="{33536AFE-8A4E-4EB8-A18C-45A569170EE4}" presName="tx1" presStyleLbl="revTx" presStyleIdx="4" presStyleCnt="6"/>
      <dgm:spPr/>
    </dgm:pt>
    <dgm:pt modelId="{CAB32988-2D17-428A-9061-A28DD3A09A4E}" type="pres">
      <dgm:prSet presAssocID="{33536AFE-8A4E-4EB8-A18C-45A569170EE4}" presName="vert1" presStyleCnt="0"/>
      <dgm:spPr/>
    </dgm:pt>
    <dgm:pt modelId="{BBC5A7B3-7043-4A04-9AEF-2322B3B7C8F0}" type="pres">
      <dgm:prSet presAssocID="{1BAF9768-F30B-488B-8E34-EC6F82C0C038}" presName="thickLine" presStyleLbl="alignNode1" presStyleIdx="5" presStyleCnt="6"/>
      <dgm:spPr/>
    </dgm:pt>
    <dgm:pt modelId="{E1C71F2B-DA39-4DA8-8144-6C7CA4C12C31}" type="pres">
      <dgm:prSet presAssocID="{1BAF9768-F30B-488B-8E34-EC6F82C0C038}" presName="horz1" presStyleCnt="0"/>
      <dgm:spPr/>
    </dgm:pt>
    <dgm:pt modelId="{B002D73C-31D3-46D1-BCDC-577D193DB45D}" type="pres">
      <dgm:prSet presAssocID="{1BAF9768-F30B-488B-8E34-EC6F82C0C038}" presName="tx1" presStyleLbl="revTx" presStyleIdx="5" presStyleCnt="6"/>
      <dgm:spPr/>
    </dgm:pt>
    <dgm:pt modelId="{FE07608C-6F9A-49FE-B439-4C359829B0C5}" type="pres">
      <dgm:prSet presAssocID="{1BAF9768-F30B-488B-8E34-EC6F82C0C038}" presName="vert1" presStyleCnt="0"/>
      <dgm:spPr/>
    </dgm:pt>
  </dgm:ptLst>
  <dgm:cxnLst>
    <dgm:cxn modelId="{D9ED1803-5A40-4D51-BA27-8CE373BFE806}" srcId="{1B734973-83B0-4518-BA4A-68861C441133}" destId="{0ED6D068-4E38-4BD8-8652-CA4F0CBC25E9}" srcOrd="2" destOrd="0" parTransId="{F9268F2C-A5FE-45AB-B3BC-FAAC27C7EFAF}" sibTransId="{95518514-DEE7-4AAC-90F4-BF8A6567F42E}"/>
    <dgm:cxn modelId="{4640040E-52CB-457D-BC80-A3697244EB11}" type="presOf" srcId="{5A83E7CE-8E33-4FF2-BF8D-1B07D1CC4628}" destId="{4423B9BE-AAB4-41F4-9AC4-8D908B886AFA}" srcOrd="0" destOrd="0" presId="urn:microsoft.com/office/officeart/2008/layout/LinedList"/>
    <dgm:cxn modelId="{AF135F21-A164-4146-8C67-6250AC2BEF25}" srcId="{1B734973-83B0-4518-BA4A-68861C441133}" destId="{33536AFE-8A4E-4EB8-A18C-45A569170EE4}" srcOrd="4" destOrd="0" parTransId="{3578EB3E-4AF0-4DE4-89FB-3019DBA6C661}" sibTransId="{F58FC315-1269-4DB2-9195-764764AF1A7A}"/>
    <dgm:cxn modelId="{517F1A35-0A8B-418B-A70C-A0F5E9A539F7}" srcId="{1B734973-83B0-4518-BA4A-68861C441133}" destId="{2394E180-217C-4183-A331-8431B0A55244}" srcOrd="1" destOrd="0" parTransId="{F1969699-6084-447F-99DC-C251924DBD4C}" sibTransId="{1B826587-1F7C-4417-9FDD-72501D6E61E9}"/>
    <dgm:cxn modelId="{6B959C41-4BCF-4513-82DE-3256C663E876}" type="presOf" srcId="{0ED6D068-4E38-4BD8-8652-CA4F0CBC25E9}" destId="{61CCEBAB-073F-4835-89B8-6DE4000299CB}" srcOrd="0" destOrd="0" presId="urn:microsoft.com/office/officeart/2008/layout/LinedList"/>
    <dgm:cxn modelId="{15A96E49-7E20-48A1-8765-B3CAAEC4DD18}" srcId="{1B734973-83B0-4518-BA4A-68861C441133}" destId="{15462350-6FF8-44C6-A265-4F9E63EAD302}" srcOrd="0" destOrd="0" parTransId="{0029C33A-D321-41B3-940B-7B3C6EC47C68}" sibTransId="{FA152367-2805-4C01-B882-944577B07951}"/>
    <dgm:cxn modelId="{DF463D92-14DB-46D3-9452-363E1D56F66C}" type="presOf" srcId="{2394E180-217C-4183-A331-8431B0A55244}" destId="{4E3AA863-B385-4E1B-8EBD-282D33E24DFE}" srcOrd="0" destOrd="0" presId="urn:microsoft.com/office/officeart/2008/layout/LinedList"/>
    <dgm:cxn modelId="{E4EE67B0-2584-4BDA-AFF2-9C2FF672DA7E}" srcId="{1B734973-83B0-4518-BA4A-68861C441133}" destId="{1BAF9768-F30B-488B-8E34-EC6F82C0C038}" srcOrd="5" destOrd="0" parTransId="{9A22C4CB-92E2-462C-8E86-3C09B2B68C32}" sibTransId="{73336037-9BE7-4DDF-AFEF-20E784EE680C}"/>
    <dgm:cxn modelId="{1D4D76C0-F4A9-4419-9AE7-D82E0E055F98}" type="presOf" srcId="{1B734973-83B0-4518-BA4A-68861C441133}" destId="{393E4EAF-BB2F-434D-8520-59968727AE93}" srcOrd="0" destOrd="0" presId="urn:microsoft.com/office/officeart/2008/layout/LinedList"/>
    <dgm:cxn modelId="{F4B44FDA-C82A-4555-8C9D-32532240C9F1}" type="presOf" srcId="{1BAF9768-F30B-488B-8E34-EC6F82C0C038}" destId="{B002D73C-31D3-46D1-BCDC-577D193DB45D}" srcOrd="0" destOrd="0" presId="urn:microsoft.com/office/officeart/2008/layout/LinedList"/>
    <dgm:cxn modelId="{A4D8BCEA-3D92-425C-B35B-5890A3D2CFD6}" type="presOf" srcId="{33536AFE-8A4E-4EB8-A18C-45A569170EE4}" destId="{8E93D154-8292-46F5-8F51-F7EFC548541B}" srcOrd="0" destOrd="0" presId="urn:microsoft.com/office/officeart/2008/layout/LinedList"/>
    <dgm:cxn modelId="{FB39CEF9-A907-466D-88EE-8749A4AE41C0}" srcId="{1B734973-83B0-4518-BA4A-68861C441133}" destId="{5A83E7CE-8E33-4FF2-BF8D-1B07D1CC4628}" srcOrd="3" destOrd="0" parTransId="{E26DDCEB-CF95-4F8E-8BDD-DD2AA34FCC06}" sibTransId="{F8C3201D-1B27-412C-8B62-579A98F835AF}"/>
    <dgm:cxn modelId="{971D99FE-5031-45CB-8AD6-C3942A8277B8}" type="presOf" srcId="{15462350-6FF8-44C6-A265-4F9E63EAD302}" destId="{5D8B90B7-3F76-4208-91E8-9A8BBCFAEFF0}" srcOrd="0" destOrd="0" presId="urn:microsoft.com/office/officeart/2008/layout/LinedList"/>
    <dgm:cxn modelId="{530C1995-D590-432A-9924-A05B8938A041}" type="presParOf" srcId="{393E4EAF-BB2F-434D-8520-59968727AE93}" destId="{7CEC9D09-A354-4408-8518-CC234521ADBE}" srcOrd="0" destOrd="0" presId="urn:microsoft.com/office/officeart/2008/layout/LinedList"/>
    <dgm:cxn modelId="{06633182-A3B4-4042-8D8B-A1C7C5AA2361}" type="presParOf" srcId="{393E4EAF-BB2F-434D-8520-59968727AE93}" destId="{95B07A8B-6D91-48B3-8FCD-8BBE4DF304FC}" srcOrd="1" destOrd="0" presId="urn:microsoft.com/office/officeart/2008/layout/LinedList"/>
    <dgm:cxn modelId="{0BF5219B-53FB-4910-9146-2BEC13CBFABD}" type="presParOf" srcId="{95B07A8B-6D91-48B3-8FCD-8BBE4DF304FC}" destId="{5D8B90B7-3F76-4208-91E8-9A8BBCFAEFF0}" srcOrd="0" destOrd="0" presId="urn:microsoft.com/office/officeart/2008/layout/LinedList"/>
    <dgm:cxn modelId="{06EB2340-8274-4A3C-A639-43F339254FDE}" type="presParOf" srcId="{95B07A8B-6D91-48B3-8FCD-8BBE4DF304FC}" destId="{208280C0-38B6-41E7-964E-0F1908ADE33E}" srcOrd="1" destOrd="0" presId="urn:microsoft.com/office/officeart/2008/layout/LinedList"/>
    <dgm:cxn modelId="{B3B74685-8DAA-4C8E-B9F4-993F178F7A39}" type="presParOf" srcId="{393E4EAF-BB2F-434D-8520-59968727AE93}" destId="{8AA6ABDF-5C35-4E93-96A8-029D03A27D43}" srcOrd="2" destOrd="0" presId="urn:microsoft.com/office/officeart/2008/layout/LinedList"/>
    <dgm:cxn modelId="{CE188DF6-A35B-4D23-B6E7-094A67DE0DDB}" type="presParOf" srcId="{393E4EAF-BB2F-434D-8520-59968727AE93}" destId="{F5A259CF-314D-452A-8E34-0C085EE69F58}" srcOrd="3" destOrd="0" presId="urn:microsoft.com/office/officeart/2008/layout/LinedList"/>
    <dgm:cxn modelId="{A9442211-CF60-4478-B572-DDC0B1F116F2}" type="presParOf" srcId="{F5A259CF-314D-452A-8E34-0C085EE69F58}" destId="{4E3AA863-B385-4E1B-8EBD-282D33E24DFE}" srcOrd="0" destOrd="0" presId="urn:microsoft.com/office/officeart/2008/layout/LinedList"/>
    <dgm:cxn modelId="{0C1FACB1-1049-48A0-A6CF-A079C5CAD62D}" type="presParOf" srcId="{F5A259CF-314D-452A-8E34-0C085EE69F58}" destId="{A800A66A-D557-441D-AC5F-6B0304B914AA}" srcOrd="1" destOrd="0" presId="urn:microsoft.com/office/officeart/2008/layout/LinedList"/>
    <dgm:cxn modelId="{9903307A-742C-4CB9-9B20-2CD62AE7301A}" type="presParOf" srcId="{393E4EAF-BB2F-434D-8520-59968727AE93}" destId="{ABF179F4-5992-4263-8022-124F52DCABED}" srcOrd="4" destOrd="0" presId="urn:microsoft.com/office/officeart/2008/layout/LinedList"/>
    <dgm:cxn modelId="{4F72BE9F-4A78-43DE-B718-4995171721C9}" type="presParOf" srcId="{393E4EAF-BB2F-434D-8520-59968727AE93}" destId="{2AD08738-8434-4260-B94E-B2BFBBA4F345}" srcOrd="5" destOrd="0" presId="urn:microsoft.com/office/officeart/2008/layout/LinedList"/>
    <dgm:cxn modelId="{92C82F91-A490-4271-AA7A-28FF54B695FD}" type="presParOf" srcId="{2AD08738-8434-4260-B94E-B2BFBBA4F345}" destId="{61CCEBAB-073F-4835-89B8-6DE4000299CB}" srcOrd="0" destOrd="0" presId="urn:microsoft.com/office/officeart/2008/layout/LinedList"/>
    <dgm:cxn modelId="{BD52EB08-74CF-4844-B7BD-304F6A7E1392}" type="presParOf" srcId="{2AD08738-8434-4260-B94E-B2BFBBA4F345}" destId="{1B0598D9-8806-4CF4-BB7A-8A811049E415}" srcOrd="1" destOrd="0" presId="urn:microsoft.com/office/officeart/2008/layout/LinedList"/>
    <dgm:cxn modelId="{6172EC58-FE87-4E0C-9551-3498F9CBF753}" type="presParOf" srcId="{393E4EAF-BB2F-434D-8520-59968727AE93}" destId="{F3C2266A-6803-4506-B4CB-FA1304DB782C}" srcOrd="6" destOrd="0" presId="urn:microsoft.com/office/officeart/2008/layout/LinedList"/>
    <dgm:cxn modelId="{A54A2510-1DEC-4D38-9D5A-F6C8ABFA602D}" type="presParOf" srcId="{393E4EAF-BB2F-434D-8520-59968727AE93}" destId="{151C4881-087A-4732-AB31-02C4EF0CAC41}" srcOrd="7" destOrd="0" presId="urn:microsoft.com/office/officeart/2008/layout/LinedList"/>
    <dgm:cxn modelId="{E7DDF399-4244-4AC5-8ECF-BE3F7309F692}" type="presParOf" srcId="{151C4881-087A-4732-AB31-02C4EF0CAC41}" destId="{4423B9BE-AAB4-41F4-9AC4-8D908B886AFA}" srcOrd="0" destOrd="0" presId="urn:microsoft.com/office/officeart/2008/layout/LinedList"/>
    <dgm:cxn modelId="{D11357E0-3295-447A-A276-F2F0C4C675F9}" type="presParOf" srcId="{151C4881-087A-4732-AB31-02C4EF0CAC41}" destId="{FB5E3843-C83B-483F-AC0D-C828133FB9EA}" srcOrd="1" destOrd="0" presId="urn:microsoft.com/office/officeart/2008/layout/LinedList"/>
    <dgm:cxn modelId="{509221B3-7576-4E26-833C-2F67C5996BA3}" type="presParOf" srcId="{393E4EAF-BB2F-434D-8520-59968727AE93}" destId="{8AF68EF6-F44A-47C1-8766-84E01738DB61}" srcOrd="8" destOrd="0" presId="urn:microsoft.com/office/officeart/2008/layout/LinedList"/>
    <dgm:cxn modelId="{7B5B8C8E-527B-4DB4-A51C-97CF5AEE3E7B}" type="presParOf" srcId="{393E4EAF-BB2F-434D-8520-59968727AE93}" destId="{9D6680B4-C45B-406D-92E1-90109BD39F9A}" srcOrd="9" destOrd="0" presId="urn:microsoft.com/office/officeart/2008/layout/LinedList"/>
    <dgm:cxn modelId="{DF056718-5710-40DB-826E-BE0C02E278E4}" type="presParOf" srcId="{9D6680B4-C45B-406D-92E1-90109BD39F9A}" destId="{8E93D154-8292-46F5-8F51-F7EFC548541B}" srcOrd="0" destOrd="0" presId="urn:microsoft.com/office/officeart/2008/layout/LinedList"/>
    <dgm:cxn modelId="{ABC55993-B955-4BF7-BCF3-D4F358C86AF0}" type="presParOf" srcId="{9D6680B4-C45B-406D-92E1-90109BD39F9A}" destId="{CAB32988-2D17-428A-9061-A28DD3A09A4E}" srcOrd="1" destOrd="0" presId="urn:microsoft.com/office/officeart/2008/layout/LinedList"/>
    <dgm:cxn modelId="{AD0C6111-3EC3-4615-834A-A0066A38A630}" type="presParOf" srcId="{393E4EAF-BB2F-434D-8520-59968727AE93}" destId="{BBC5A7B3-7043-4A04-9AEF-2322B3B7C8F0}" srcOrd="10" destOrd="0" presId="urn:microsoft.com/office/officeart/2008/layout/LinedList"/>
    <dgm:cxn modelId="{99EB27BF-FF88-499D-B7B1-599598BDD5D5}" type="presParOf" srcId="{393E4EAF-BB2F-434D-8520-59968727AE93}" destId="{E1C71F2B-DA39-4DA8-8144-6C7CA4C12C31}" srcOrd="11" destOrd="0" presId="urn:microsoft.com/office/officeart/2008/layout/LinedList"/>
    <dgm:cxn modelId="{85D99C30-7CF0-4F79-8DF1-45550ED69985}" type="presParOf" srcId="{E1C71F2B-DA39-4DA8-8144-6C7CA4C12C31}" destId="{B002D73C-31D3-46D1-BCDC-577D193DB45D}" srcOrd="0" destOrd="0" presId="urn:microsoft.com/office/officeart/2008/layout/LinedList"/>
    <dgm:cxn modelId="{ACC78069-3638-4ACB-93E6-0F382626E1BE}" type="presParOf" srcId="{E1C71F2B-DA39-4DA8-8144-6C7CA4C12C31}" destId="{FE07608C-6F9A-49FE-B439-4C359829B0C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394811-7221-4D3B-BA65-D9D3E2868AB9}">
      <dsp:nvSpPr>
        <dsp:cNvPr id="0" name=""/>
        <dsp:cNvSpPr/>
      </dsp:nvSpPr>
      <dsp:spPr>
        <a:xfrm>
          <a:off x="0" y="74045"/>
          <a:ext cx="7886700" cy="1113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2800" kern="1200"/>
            <a:t>El nombre de la vista debe ajustarse a las normas para los identificadores.</a:t>
          </a:r>
        </a:p>
      </dsp:txBody>
      <dsp:txXfrm>
        <a:off x="54373" y="128418"/>
        <a:ext cx="7777954" cy="1005094"/>
      </dsp:txXfrm>
    </dsp:sp>
    <dsp:sp modelId="{92C1D7FC-8643-4010-A9C0-435EB54C9D3D}">
      <dsp:nvSpPr>
        <dsp:cNvPr id="0" name=""/>
        <dsp:cNvSpPr/>
      </dsp:nvSpPr>
      <dsp:spPr>
        <a:xfrm>
          <a:off x="0" y="1268525"/>
          <a:ext cx="7886700" cy="1113840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2800" kern="1200" dirty="0"/>
            <a:t>Opcionalmente, es posible especificar un nombre de propietario para la vista.</a:t>
          </a:r>
        </a:p>
      </dsp:txBody>
      <dsp:txXfrm>
        <a:off x="54373" y="1322898"/>
        <a:ext cx="7777954" cy="1005094"/>
      </dsp:txXfrm>
    </dsp:sp>
    <dsp:sp modelId="{5C75B543-E392-4592-9900-828CC54C35A8}">
      <dsp:nvSpPr>
        <dsp:cNvPr id="0" name=""/>
        <dsp:cNvSpPr/>
      </dsp:nvSpPr>
      <dsp:spPr>
        <a:xfrm>
          <a:off x="0" y="2463006"/>
          <a:ext cx="7886700" cy="111384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2800" kern="1200" dirty="0"/>
            <a:t>Debe establecer una convención de denominación coherente para distinguir las vistas de las tablas</a:t>
          </a:r>
        </a:p>
      </dsp:txBody>
      <dsp:txXfrm>
        <a:off x="54373" y="2517379"/>
        <a:ext cx="7777954" cy="1005094"/>
      </dsp:txXfrm>
    </dsp:sp>
    <dsp:sp modelId="{7BAD60F4-F35B-46B9-AF8D-3F91C566D8D4}">
      <dsp:nvSpPr>
        <dsp:cNvPr id="0" name=""/>
        <dsp:cNvSpPr/>
      </dsp:nvSpPr>
      <dsp:spPr>
        <a:xfrm>
          <a:off x="0" y="3576846"/>
          <a:ext cx="7886700" cy="130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NI" sz="2200" kern="1200" dirty="0"/>
            <a:t>Por ejemplo, puede agregar la palabra “vista” como sufijo de cada objeto vista que cree. De este modo podrá distinguir fácilmente entre objetos similares (tablas y vistas) al consultar la vista</a:t>
          </a:r>
        </a:p>
      </dsp:txBody>
      <dsp:txXfrm>
        <a:off x="0" y="3576846"/>
        <a:ext cx="7886700" cy="1304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6DA29-FFC2-4197-947D-7677B9453980}">
      <dsp:nvSpPr>
        <dsp:cNvPr id="0" name=""/>
        <dsp:cNvSpPr/>
      </dsp:nvSpPr>
      <dsp:spPr>
        <a:xfrm>
          <a:off x="0" y="91232"/>
          <a:ext cx="7886700" cy="225459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100" kern="1200" dirty="0"/>
            <a:t>Debe especificar los nombres de columna en las situaciones siguientes</a:t>
          </a:r>
        </a:p>
      </dsp:txBody>
      <dsp:txXfrm>
        <a:off x="110060" y="201292"/>
        <a:ext cx="7666580" cy="2034470"/>
      </dsp:txXfrm>
    </dsp:sp>
    <dsp:sp modelId="{DAFAAE09-B1C1-44A7-A676-EFFA3D4AB2E6}">
      <dsp:nvSpPr>
        <dsp:cNvPr id="0" name=""/>
        <dsp:cNvSpPr/>
      </dsp:nvSpPr>
      <dsp:spPr>
        <a:xfrm>
          <a:off x="0" y="2374176"/>
          <a:ext cx="7886700" cy="2461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NI" sz="3200" kern="1200" dirty="0"/>
            <a:t>Alguna de las columnas de la vista se deriva de una expresión aritmética, de una función integrada o de una constante.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NI" sz="3200" kern="1200" dirty="0"/>
            <a:t>Hay columnas con el mismo nombre en las tablas que se van a combinar.</a:t>
          </a:r>
        </a:p>
      </dsp:txBody>
      <dsp:txXfrm>
        <a:off x="0" y="2374176"/>
        <a:ext cx="7886700" cy="24612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34DAD-9DC8-4870-976C-F045A2E9CD7D}">
      <dsp:nvSpPr>
        <dsp:cNvPr id="0" name=""/>
        <dsp:cNvSpPr/>
      </dsp:nvSpPr>
      <dsp:spPr>
        <a:xfrm>
          <a:off x="0" y="73236"/>
          <a:ext cx="7886700" cy="7558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900" kern="1200" dirty="0"/>
            <a:t>La instrucción CREATE VIEW no puede incluir las cláusulas COMPUTE o COMPUTE BY.</a:t>
          </a:r>
        </a:p>
      </dsp:txBody>
      <dsp:txXfrm>
        <a:off x="36896" y="110132"/>
        <a:ext cx="7812908" cy="682028"/>
      </dsp:txXfrm>
    </dsp:sp>
    <dsp:sp modelId="{DA7F97AD-7D95-4013-9BE5-45B79F5D1A1B}">
      <dsp:nvSpPr>
        <dsp:cNvPr id="0" name=""/>
        <dsp:cNvSpPr/>
      </dsp:nvSpPr>
      <dsp:spPr>
        <a:xfrm>
          <a:off x="0" y="883776"/>
          <a:ext cx="7886700" cy="755820"/>
        </a:xfrm>
        <a:prstGeom prst="roundRect">
          <a:avLst/>
        </a:prstGeom>
        <a:gradFill rotWithShape="0">
          <a:gsLst>
            <a:gs pos="0">
              <a:schemeClr val="accent5">
                <a:hueOff val="-1470669"/>
                <a:satOff val="-2046"/>
                <a:lumOff val="-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470669"/>
                <a:satOff val="-2046"/>
                <a:lumOff val="-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470669"/>
                <a:satOff val="-2046"/>
                <a:lumOff val="-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900" kern="1200"/>
            <a:t>La instrucción CREATE VIEW no puede incluir la palabra clave INTO.</a:t>
          </a:r>
          <a:endParaRPr lang="es-NI" sz="1900" kern="1200" dirty="0"/>
        </a:p>
      </dsp:txBody>
      <dsp:txXfrm>
        <a:off x="36896" y="920672"/>
        <a:ext cx="7812908" cy="682028"/>
      </dsp:txXfrm>
    </dsp:sp>
    <dsp:sp modelId="{5B1CEBDE-E3E7-404A-BD21-492EFF78485D}">
      <dsp:nvSpPr>
        <dsp:cNvPr id="0" name=""/>
        <dsp:cNvSpPr/>
      </dsp:nvSpPr>
      <dsp:spPr>
        <a:xfrm>
          <a:off x="0" y="1694316"/>
          <a:ext cx="7886700" cy="755820"/>
        </a:xfrm>
        <a:prstGeom prst="roundRect">
          <a:avLst/>
        </a:prstGeom>
        <a:gradFill rotWithShape="0">
          <a:gsLst>
            <a:gs pos="0">
              <a:schemeClr val="accent5">
                <a:hueOff val="-2941338"/>
                <a:satOff val="-4091"/>
                <a:lumOff val="-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941338"/>
                <a:satOff val="-4091"/>
                <a:lumOff val="-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941338"/>
                <a:satOff val="-4091"/>
                <a:lumOff val="-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900" kern="1200" dirty="0"/>
            <a:t>La instrucción CREATE VIEW puede incluir la cláusula ORDER BY, sólo si se utiliza la palabra clave TOP.</a:t>
          </a:r>
        </a:p>
      </dsp:txBody>
      <dsp:txXfrm>
        <a:off x="36896" y="1731212"/>
        <a:ext cx="7812908" cy="682028"/>
      </dsp:txXfrm>
    </dsp:sp>
    <dsp:sp modelId="{C3FF42B2-C204-40E3-804A-FB95072318C1}">
      <dsp:nvSpPr>
        <dsp:cNvPr id="0" name=""/>
        <dsp:cNvSpPr/>
      </dsp:nvSpPr>
      <dsp:spPr>
        <a:xfrm>
          <a:off x="0" y="2504856"/>
          <a:ext cx="7886700" cy="755820"/>
        </a:xfrm>
        <a:prstGeom prst="roundRect">
          <a:avLst/>
        </a:prstGeom>
        <a:gradFill rotWithShape="0">
          <a:gsLst>
            <a:gs pos="0">
              <a:schemeClr val="accent5">
                <a:hueOff val="-4412007"/>
                <a:satOff val="-6137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412007"/>
                <a:satOff val="-6137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412007"/>
                <a:satOff val="-6137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900" kern="1200" dirty="0"/>
            <a:t>Las vistas no pueden hacer referencia a tablas temporales.</a:t>
          </a:r>
        </a:p>
      </dsp:txBody>
      <dsp:txXfrm>
        <a:off x="36896" y="2541752"/>
        <a:ext cx="7812908" cy="682028"/>
      </dsp:txXfrm>
    </dsp:sp>
    <dsp:sp modelId="{77B957B4-AB7F-4F21-87C2-769019065547}">
      <dsp:nvSpPr>
        <dsp:cNvPr id="0" name=""/>
        <dsp:cNvSpPr/>
      </dsp:nvSpPr>
      <dsp:spPr>
        <a:xfrm>
          <a:off x="0" y="3315396"/>
          <a:ext cx="7886700" cy="755820"/>
        </a:xfrm>
        <a:prstGeom prst="roundRect">
          <a:avLst/>
        </a:prstGeom>
        <a:gradFill rotWithShape="0">
          <a:gsLst>
            <a:gs pos="0">
              <a:schemeClr val="accent5">
                <a:hueOff val="-5882676"/>
                <a:satOff val="-8182"/>
                <a:lumOff val="-31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882676"/>
                <a:satOff val="-8182"/>
                <a:lumOff val="-31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882676"/>
                <a:satOff val="-8182"/>
                <a:lumOff val="-31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900" kern="1200"/>
            <a:t>Las vistas no pueden hacer referencia a más de 1.024 columnas.</a:t>
          </a:r>
        </a:p>
      </dsp:txBody>
      <dsp:txXfrm>
        <a:off x="36896" y="3352292"/>
        <a:ext cx="7812908" cy="682028"/>
      </dsp:txXfrm>
    </dsp:sp>
    <dsp:sp modelId="{6BD983A2-CFA5-4F59-97E2-B3D78D1EA40E}">
      <dsp:nvSpPr>
        <dsp:cNvPr id="0" name=""/>
        <dsp:cNvSpPr/>
      </dsp:nvSpPr>
      <dsp:spPr>
        <a:xfrm>
          <a:off x="0" y="4125936"/>
          <a:ext cx="7886700" cy="75582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900" kern="1200"/>
            <a:t>La instrucción CREATE VIEW no puede combinarse con otras instrucciones de Transact-SQL en un mismo lote. </a:t>
          </a:r>
        </a:p>
      </dsp:txBody>
      <dsp:txXfrm>
        <a:off x="36896" y="4162832"/>
        <a:ext cx="7812908" cy="6820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181CEC-1858-4B84-B8C5-47D878E03D03}">
      <dsp:nvSpPr>
        <dsp:cNvPr id="0" name=""/>
        <dsp:cNvSpPr/>
      </dsp:nvSpPr>
      <dsp:spPr>
        <a:xfrm>
          <a:off x="0" y="498666"/>
          <a:ext cx="7886700" cy="12846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800" kern="1200"/>
            <a:t>El permiso para quitar una vista corresponde a su propietario y no es transferible. Es la configuración predeterminada. Sin embargo, el administrador del sistema o el propietario de la base de datos pueden quitar cualquier objeto si especifican el nombre de su propietario en la instrucción DROP VIEW. </a:t>
          </a:r>
          <a:endParaRPr lang="es-ES" sz="1800" kern="1200"/>
        </a:p>
      </dsp:txBody>
      <dsp:txXfrm>
        <a:off x="62712" y="561378"/>
        <a:ext cx="7761276" cy="1159235"/>
      </dsp:txXfrm>
    </dsp:sp>
    <dsp:sp modelId="{6D5EEC2F-5931-48CF-9160-2E4FD36C6C9D}">
      <dsp:nvSpPr>
        <dsp:cNvPr id="0" name=""/>
        <dsp:cNvSpPr/>
      </dsp:nvSpPr>
      <dsp:spPr>
        <a:xfrm>
          <a:off x="0" y="1835166"/>
          <a:ext cx="7886700" cy="12846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800" kern="1200" dirty="0"/>
            <a:t>Al quitar una vista se quita su definición y todos los permisos que tenga asignados</a:t>
          </a:r>
          <a:endParaRPr lang="es-ES" sz="1800" kern="1200" dirty="0"/>
        </a:p>
      </dsp:txBody>
      <dsp:txXfrm>
        <a:off x="62712" y="1897878"/>
        <a:ext cx="7761276" cy="1159235"/>
      </dsp:txXfrm>
    </dsp:sp>
    <dsp:sp modelId="{DF374336-9CD9-428A-8B93-54A089342C0D}">
      <dsp:nvSpPr>
        <dsp:cNvPr id="0" name=""/>
        <dsp:cNvSpPr/>
      </dsp:nvSpPr>
      <dsp:spPr>
        <a:xfrm>
          <a:off x="0" y="3171666"/>
          <a:ext cx="7886700" cy="12846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800" kern="1200"/>
            <a:t>Sin embargo, al quitar una tabla que hace referencia a una vista, ésta no se quita automáticamente. Es necesario quitarla de forma explícita. </a:t>
          </a:r>
          <a:endParaRPr lang="es-ES" sz="1800" kern="1200"/>
        </a:p>
      </dsp:txBody>
      <dsp:txXfrm>
        <a:off x="62712" y="3234378"/>
        <a:ext cx="7761276" cy="11592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EC9D09-A354-4408-8518-CC234521ADBE}">
      <dsp:nvSpPr>
        <dsp:cNvPr id="0" name=""/>
        <dsp:cNvSpPr/>
      </dsp:nvSpPr>
      <dsp:spPr>
        <a:xfrm>
          <a:off x="0" y="2331"/>
          <a:ext cx="7194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B90B7-3F76-4208-91E8-9A8BBCFAEFF0}">
      <dsp:nvSpPr>
        <dsp:cNvPr id="0" name=""/>
        <dsp:cNvSpPr/>
      </dsp:nvSpPr>
      <dsp:spPr>
        <a:xfrm>
          <a:off x="0" y="2331"/>
          <a:ext cx="7194550" cy="795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600" kern="1200"/>
            <a:t>SQL Server permite que el propietario del objeto original conserve el control de qué usuarios tienen autorización de acceso al mismo.</a:t>
          </a:r>
          <a:endParaRPr lang="es-ES" sz="1600" kern="1200"/>
        </a:p>
      </dsp:txBody>
      <dsp:txXfrm>
        <a:off x="0" y="2331"/>
        <a:ext cx="7194550" cy="795181"/>
      </dsp:txXfrm>
    </dsp:sp>
    <dsp:sp modelId="{8AA6ABDF-5C35-4E93-96A8-029D03A27D43}">
      <dsp:nvSpPr>
        <dsp:cNvPr id="0" name=""/>
        <dsp:cNvSpPr/>
      </dsp:nvSpPr>
      <dsp:spPr>
        <a:xfrm>
          <a:off x="0" y="797513"/>
          <a:ext cx="7194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3AA863-B385-4E1B-8EBD-282D33E24DFE}">
      <dsp:nvSpPr>
        <dsp:cNvPr id="0" name=""/>
        <dsp:cNvSpPr/>
      </dsp:nvSpPr>
      <dsp:spPr>
        <a:xfrm>
          <a:off x="0" y="797513"/>
          <a:ext cx="7194550" cy="795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600" kern="1200"/>
            <a:t>Las definiciones de las vistas dependen de objetos subyacentes (vistas o tablas)</a:t>
          </a:r>
          <a:endParaRPr lang="es-ES" sz="1600" kern="1200"/>
        </a:p>
      </dsp:txBody>
      <dsp:txXfrm>
        <a:off x="0" y="797513"/>
        <a:ext cx="7194550" cy="795181"/>
      </dsp:txXfrm>
    </dsp:sp>
    <dsp:sp modelId="{ABF179F4-5992-4263-8022-124F52DCABED}">
      <dsp:nvSpPr>
        <dsp:cNvPr id="0" name=""/>
        <dsp:cNvSpPr/>
      </dsp:nvSpPr>
      <dsp:spPr>
        <a:xfrm>
          <a:off x="0" y="1592695"/>
          <a:ext cx="7194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CCEBAB-073F-4835-89B8-6DE4000299CB}">
      <dsp:nvSpPr>
        <dsp:cNvPr id="0" name=""/>
        <dsp:cNvSpPr/>
      </dsp:nvSpPr>
      <dsp:spPr>
        <a:xfrm>
          <a:off x="0" y="1592695"/>
          <a:ext cx="7194550" cy="795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600" kern="1200"/>
            <a:t>Estas dependencias pueden considerarse como una cadena de pertenencia</a:t>
          </a:r>
          <a:endParaRPr lang="es-ES" sz="1600" kern="1200"/>
        </a:p>
      </dsp:txBody>
      <dsp:txXfrm>
        <a:off x="0" y="1592695"/>
        <a:ext cx="7194550" cy="795181"/>
      </dsp:txXfrm>
    </dsp:sp>
    <dsp:sp modelId="{F3C2266A-6803-4506-B4CB-FA1304DB782C}">
      <dsp:nvSpPr>
        <dsp:cNvPr id="0" name=""/>
        <dsp:cNvSpPr/>
      </dsp:nvSpPr>
      <dsp:spPr>
        <a:xfrm>
          <a:off x="0" y="2387877"/>
          <a:ext cx="7194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23B9BE-AAB4-41F4-9AC4-8D908B886AFA}">
      <dsp:nvSpPr>
        <dsp:cNvPr id="0" name=""/>
        <dsp:cNvSpPr/>
      </dsp:nvSpPr>
      <dsp:spPr>
        <a:xfrm>
          <a:off x="0" y="2387877"/>
          <a:ext cx="7194550" cy="795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600" kern="1200"/>
            <a:t>Si el propietario de una vista también posee los objetos subyacentes, sólo tendrá que conceder permisos en la vista.</a:t>
          </a:r>
          <a:endParaRPr lang="es-ES" sz="1600" kern="1200"/>
        </a:p>
      </dsp:txBody>
      <dsp:txXfrm>
        <a:off x="0" y="2387877"/>
        <a:ext cx="7194550" cy="795181"/>
      </dsp:txXfrm>
    </dsp:sp>
    <dsp:sp modelId="{8AF68EF6-F44A-47C1-8766-84E01738DB61}">
      <dsp:nvSpPr>
        <dsp:cNvPr id="0" name=""/>
        <dsp:cNvSpPr/>
      </dsp:nvSpPr>
      <dsp:spPr>
        <a:xfrm>
          <a:off x="0" y="3183058"/>
          <a:ext cx="7194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3D154-8292-46F5-8F51-F7EFC548541B}">
      <dsp:nvSpPr>
        <dsp:cNvPr id="0" name=""/>
        <dsp:cNvSpPr/>
      </dsp:nvSpPr>
      <dsp:spPr>
        <a:xfrm>
          <a:off x="0" y="3183058"/>
          <a:ext cx="7194550" cy="795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600" kern="1200"/>
            <a:t>Cuando se utiliza el objeto, sólo se comprueban los permisos de la vista</a:t>
          </a:r>
          <a:endParaRPr lang="es-ES" sz="1600" kern="1200"/>
        </a:p>
      </dsp:txBody>
      <dsp:txXfrm>
        <a:off x="0" y="3183058"/>
        <a:ext cx="7194550" cy="795181"/>
      </dsp:txXfrm>
    </dsp:sp>
    <dsp:sp modelId="{BBC5A7B3-7043-4A04-9AEF-2322B3B7C8F0}">
      <dsp:nvSpPr>
        <dsp:cNvPr id="0" name=""/>
        <dsp:cNvSpPr/>
      </dsp:nvSpPr>
      <dsp:spPr>
        <a:xfrm>
          <a:off x="0" y="3978240"/>
          <a:ext cx="71945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2D73C-31D3-46D1-BCDC-577D193DB45D}">
      <dsp:nvSpPr>
        <dsp:cNvPr id="0" name=""/>
        <dsp:cNvSpPr/>
      </dsp:nvSpPr>
      <dsp:spPr>
        <a:xfrm>
          <a:off x="0" y="3978240"/>
          <a:ext cx="7194550" cy="795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600" kern="1200"/>
            <a:t>Para evitar interrumpir las cadenas de pertenencia, el usuario dbo debe ser el propietario de todas las vistas.</a:t>
          </a:r>
          <a:br>
            <a:rPr lang="en-US" sz="1600" kern="1200"/>
          </a:br>
          <a:endParaRPr lang="es-ES" sz="1600" kern="1200"/>
        </a:p>
      </dsp:txBody>
      <dsp:txXfrm>
        <a:off x="0" y="3978240"/>
        <a:ext cx="7194550" cy="7951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1A9BF-0BFA-43BA-9075-7BAB5702E502}" type="datetimeFigureOut">
              <a:rPr lang="es-ES" smtClean="0"/>
              <a:t>04/07/2021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332DC-DD99-48F0-B319-0148A69A87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7772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B573E37-AE9E-494D-9281-BF215CF4A0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D274F-A821-429B-9196-B695085ADFE0}" type="slidenum">
              <a:rPr lang="en-US" altLang="es-ES"/>
              <a:pPr/>
              <a:t>2</a:t>
            </a:fld>
            <a:endParaRPr lang="en-US" altLang="es-ES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07674616-88FF-46EB-B4B3-A2A2A95335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07EEDEA-3A10-466B-9967-0413C6829A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DDAE40F-D013-4E95-843D-D4E5DD20BA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C560B6-1A35-4548-A5A3-0E338CB39300}" type="slidenum">
              <a:rPr lang="en-US" altLang="es-ES"/>
              <a:pPr/>
              <a:t>11</a:t>
            </a:fld>
            <a:endParaRPr lang="en-US" altLang="es-E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F9F375B4-F611-4AF7-8BA7-B9F8BB9887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B3D1CA35-817E-4B23-A09E-8D8C2C5D46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DDAE40F-D013-4E95-843D-D4E5DD20BA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C560B6-1A35-4548-A5A3-0E338CB39300}" type="slidenum">
              <a:rPr lang="en-US" altLang="es-ES"/>
              <a:pPr/>
              <a:t>12</a:t>
            </a:fld>
            <a:endParaRPr lang="en-US" altLang="es-E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F9F375B4-F611-4AF7-8BA7-B9F8BB9887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B3D1CA35-817E-4B23-A09E-8D8C2C5D46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ES"/>
          </a:p>
        </p:txBody>
      </p:sp>
    </p:spTree>
    <p:extLst>
      <p:ext uri="{BB962C8B-B14F-4D97-AF65-F5344CB8AC3E}">
        <p14:creationId xmlns:p14="http://schemas.microsoft.com/office/powerpoint/2010/main" val="369510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316833C-3CB0-4FE5-B119-9021230B4A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EA7132-8DFF-4C08-8C58-077513F04DBB}" type="slidenum">
              <a:rPr lang="en-US" altLang="es-ES"/>
              <a:pPr/>
              <a:t>13</a:t>
            </a:fld>
            <a:endParaRPr lang="en-US" altLang="es-E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73723101-5EDE-43DE-BD4B-6DBD71FD19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038921A-AC81-453C-8861-64A0F1052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316833C-3CB0-4FE5-B119-9021230B4A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EA7132-8DFF-4C08-8C58-077513F04DBB}" type="slidenum">
              <a:rPr lang="en-US" altLang="es-ES"/>
              <a:pPr/>
              <a:t>14</a:t>
            </a:fld>
            <a:endParaRPr lang="en-US" altLang="es-E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73723101-5EDE-43DE-BD4B-6DBD71FD19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038921A-AC81-453C-8861-64A0F1052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ES"/>
          </a:p>
        </p:txBody>
      </p:sp>
    </p:spTree>
    <p:extLst>
      <p:ext uri="{BB962C8B-B14F-4D97-AF65-F5344CB8AC3E}">
        <p14:creationId xmlns:p14="http://schemas.microsoft.com/office/powerpoint/2010/main" val="896407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02B313C-4EA1-43B8-A3B4-3259CDAC3B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D73536-A493-408F-B6E3-5293C722E81F}" type="slidenum">
              <a:rPr lang="en-US" altLang="es-ES"/>
              <a:pPr/>
              <a:t>15</a:t>
            </a:fld>
            <a:endParaRPr lang="en-US" altLang="es-E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190E3AE6-F012-4E23-A8CF-0C6598E1FD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EF1939F-11E2-4AB9-A770-96F0D3925E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DC32071-6F81-4EDF-91AF-F4271FB164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BA61DF-7801-4F19-9710-9C1F10556ECE}" type="slidenum">
              <a:rPr lang="en-US" altLang="es-ES"/>
              <a:pPr/>
              <a:t>16</a:t>
            </a:fld>
            <a:endParaRPr lang="en-US" altLang="es-E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6D4CF6BA-E823-4EC4-99E4-2445F31FF9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870B1AA-C2A5-498D-BF8F-3DA43D6B1F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DC32071-6F81-4EDF-91AF-F4271FB164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BA61DF-7801-4F19-9710-9C1F10556ECE}" type="slidenum">
              <a:rPr lang="en-US" altLang="es-ES"/>
              <a:pPr/>
              <a:t>17</a:t>
            </a:fld>
            <a:endParaRPr lang="en-US" altLang="es-E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6D4CF6BA-E823-4EC4-99E4-2445F31FF9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870B1AA-C2A5-498D-BF8F-3DA43D6B1F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ES"/>
          </a:p>
        </p:txBody>
      </p:sp>
    </p:spTree>
    <p:extLst>
      <p:ext uri="{BB962C8B-B14F-4D97-AF65-F5344CB8AC3E}">
        <p14:creationId xmlns:p14="http://schemas.microsoft.com/office/powerpoint/2010/main" val="9646050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DC32071-6F81-4EDF-91AF-F4271FB164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BA61DF-7801-4F19-9710-9C1F10556ECE}" type="slidenum">
              <a:rPr lang="en-US" altLang="es-ES"/>
              <a:pPr/>
              <a:t>18</a:t>
            </a:fld>
            <a:endParaRPr lang="en-US" altLang="es-E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6D4CF6BA-E823-4EC4-99E4-2445F31FF9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870B1AA-C2A5-498D-BF8F-3DA43D6B1F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ES"/>
          </a:p>
        </p:txBody>
      </p:sp>
    </p:spTree>
    <p:extLst>
      <p:ext uri="{BB962C8B-B14F-4D97-AF65-F5344CB8AC3E}">
        <p14:creationId xmlns:p14="http://schemas.microsoft.com/office/powerpoint/2010/main" val="3395354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DC32071-6F81-4EDF-91AF-F4271FB164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BA61DF-7801-4F19-9710-9C1F10556ECE}" type="slidenum">
              <a:rPr lang="en-US" altLang="es-ES"/>
              <a:pPr/>
              <a:t>19</a:t>
            </a:fld>
            <a:endParaRPr lang="en-US" altLang="es-E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6D4CF6BA-E823-4EC4-99E4-2445F31FF9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870B1AA-C2A5-498D-BF8F-3DA43D6B1F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ES"/>
          </a:p>
        </p:txBody>
      </p:sp>
    </p:spTree>
    <p:extLst>
      <p:ext uri="{BB962C8B-B14F-4D97-AF65-F5344CB8AC3E}">
        <p14:creationId xmlns:p14="http://schemas.microsoft.com/office/powerpoint/2010/main" val="3270706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DC32071-6F81-4EDF-91AF-F4271FB164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BA61DF-7801-4F19-9710-9C1F10556ECE}" type="slidenum">
              <a:rPr lang="en-US" altLang="es-ES"/>
              <a:pPr/>
              <a:t>20</a:t>
            </a:fld>
            <a:endParaRPr lang="en-US" altLang="es-E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6D4CF6BA-E823-4EC4-99E4-2445F31FF9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870B1AA-C2A5-498D-BF8F-3DA43D6B1F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ES"/>
          </a:p>
        </p:txBody>
      </p:sp>
    </p:spTree>
    <p:extLst>
      <p:ext uri="{BB962C8B-B14F-4D97-AF65-F5344CB8AC3E}">
        <p14:creationId xmlns:p14="http://schemas.microsoft.com/office/powerpoint/2010/main" val="2024758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D377C74-CB1E-40B9-B250-891732E582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663B64-4FE7-44EF-862E-E904BA4F23FB}" type="slidenum">
              <a:rPr lang="en-US" altLang="es-ES"/>
              <a:pPr/>
              <a:t>3</a:t>
            </a:fld>
            <a:endParaRPr lang="en-US" altLang="es-E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E6331155-D13D-468F-8180-746EC60607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0DC9076-1825-4E77-9FC8-5B838E808F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DC32071-6F81-4EDF-91AF-F4271FB164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BA61DF-7801-4F19-9710-9C1F10556ECE}" type="slidenum">
              <a:rPr lang="en-US" altLang="es-ES"/>
              <a:pPr/>
              <a:t>21</a:t>
            </a:fld>
            <a:endParaRPr lang="en-US" altLang="es-E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6D4CF6BA-E823-4EC4-99E4-2445F31FF9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870B1AA-C2A5-498D-BF8F-3DA43D6B1F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ES"/>
          </a:p>
        </p:txBody>
      </p:sp>
    </p:spTree>
    <p:extLst>
      <p:ext uri="{BB962C8B-B14F-4D97-AF65-F5344CB8AC3E}">
        <p14:creationId xmlns:p14="http://schemas.microsoft.com/office/powerpoint/2010/main" val="7974077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DC32071-6F81-4EDF-91AF-F4271FB164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BA61DF-7801-4F19-9710-9C1F10556ECE}" type="slidenum">
              <a:rPr lang="en-US" altLang="es-ES"/>
              <a:pPr/>
              <a:t>22</a:t>
            </a:fld>
            <a:endParaRPr lang="en-US" altLang="es-E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6D4CF6BA-E823-4EC4-99E4-2445F31FF9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870B1AA-C2A5-498D-BF8F-3DA43D6B1F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ES"/>
          </a:p>
        </p:txBody>
      </p:sp>
    </p:spTree>
    <p:extLst>
      <p:ext uri="{BB962C8B-B14F-4D97-AF65-F5344CB8AC3E}">
        <p14:creationId xmlns:p14="http://schemas.microsoft.com/office/powerpoint/2010/main" val="1717096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392BF94-D920-4E72-8E6A-83592FE098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CF4D5-5200-40CD-8D49-98485BEBB3D7}" type="slidenum">
              <a:rPr lang="en-US" altLang="es-ES"/>
              <a:pPr/>
              <a:t>4</a:t>
            </a:fld>
            <a:endParaRPr lang="en-US" altLang="es-E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2969FD03-2923-453A-A293-841C234406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B45DB4A-D54C-48A5-884C-5FABCE3656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908DBC9-BD53-4C50-8AE3-2203EBFBE2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A248FD-3F60-4C70-9D4B-784DE5E9B4D0}" type="slidenum">
              <a:rPr lang="en-US" altLang="es-ES"/>
              <a:pPr/>
              <a:t>5</a:t>
            </a:fld>
            <a:endParaRPr lang="en-US" altLang="es-E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EA052DAF-6F2E-4814-B0DB-6AA320C482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4456233-94CE-4FBF-BCFF-8430B1605A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908DBC9-BD53-4C50-8AE3-2203EBFBE2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A248FD-3F60-4C70-9D4B-784DE5E9B4D0}" type="slidenum">
              <a:rPr lang="en-US" altLang="es-ES"/>
              <a:pPr/>
              <a:t>6</a:t>
            </a:fld>
            <a:endParaRPr lang="en-US" altLang="es-E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EA052DAF-6F2E-4814-B0DB-6AA320C482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4456233-94CE-4FBF-BCFF-8430B1605A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ES"/>
          </a:p>
        </p:txBody>
      </p:sp>
    </p:spTree>
    <p:extLst>
      <p:ext uri="{BB962C8B-B14F-4D97-AF65-F5344CB8AC3E}">
        <p14:creationId xmlns:p14="http://schemas.microsoft.com/office/powerpoint/2010/main" val="3786171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908DBC9-BD53-4C50-8AE3-2203EBFBE2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A248FD-3F60-4C70-9D4B-784DE5E9B4D0}" type="slidenum">
              <a:rPr lang="en-US" altLang="es-ES"/>
              <a:pPr/>
              <a:t>7</a:t>
            </a:fld>
            <a:endParaRPr lang="en-US" altLang="es-E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EA052DAF-6F2E-4814-B0DB-6AA320C482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4456233-94CE-4FBF-BCFF-8430B1605A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ES"/>
          </a:p>
        </p:txBody>
      </p:sp>
    </p:spTree>
    <p:extLst>
      <p:ext uri="{BB962C8B-B14F-4D97-AF65-F5344CB8AC3E}">
        <p14:creationId xmlns:p14="http://schemas.microsoft.com/office/powerpoint/2010/main" val="1500055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908DBC9-BD53-4C50-8AE3-2203EBFBE2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A248FD-3F60-4C70-9D4B-784DE5E9B4D0}" type="slidenum">
              <a:rPr lang="en-US" altLang="es-ES"/>
              <a:pPr/>
              <a:t>8</a:t>
            </a:fld>
            <a:endParaRPr lang="en-US" altLang="es-E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EA052DAF-6F2E-4814-B0DB-6AA320C482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4456233-94CE-4FBF-BCFF-8430B1605A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ES"/>
          </a:p>
        </p:txBody>
      </p:sp>
    </p:spTree>
    <p:extLst>
      <p:ext uri="{BB962C8B-B14F-4D97-AF65-F5344CB8AC3E}">
        <p14:creationId xmlns:p14="http://schemas.microsoft.com/office/powerpoint/2010/main" val="3529306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08DE0E8-7794-46AE-AE62-A6F67E892D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5C1F46-A9F2-41FA-AFE5-3DBF65AD3001}" type="slidenum">
              <a:rPr lang="en-US" altLang="es-ES"/>
              <a:pPr/>
              <a:t>9</a:t>
            </a:fld>
            <a:endParaRPr lang="en-US" altLang="es-ES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14226544-8062-4E02-91EB-D9124B5902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F4D1D30-FB74-43BC-9D9E-48BBFE6485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F7D889A-5AFB-4093-A9FE-416E72BF83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BF0CBF-5786-436D-B38E-57B8F163FDA7}" type="slidenum">
              <a:rPr lang="en-US" altLang="es-ES"/>
              <a:pPr/>
              <a:t>10</a:t>
            </a:fld>
            <a:endParaRPr lang="en-US" altLang="es-E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A961049F-00BC-4FB2-BC52-A7C6382EEB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226AD49-EBA7-4E6C-B562-D084B70DA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4/7/2021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28897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4/7/2021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40934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4/7/2021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1818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654" y="365126"/>
            <a:ext cx="7132321" cy="557587"/>
          </a:xfrm>
        </p:spPr>
        <p:txBody>
          <a:bodyPr>
            <a:noAutofit/>
          </a:bodyPr>
          <a:lstStyle>
            <a:lvl1pPr>
              <a:defRPr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21971"/>
            <a:ext cx="7886700" cy="4954992"/>
          </a:xfrm>
        </p:spPr>
        <p:txBody>
          <a:bodyPr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4/7/2021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31087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4/7/2021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71283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4/7/2021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77137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4/7/2021</a:t>
            </a:fld>
            <a:endParaRPr lang="es-N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79703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218" y="136524"/>
            <a:ext cx="7393132" cy="12226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4/7/2021</a:t>
            </a:fld>
            <a:endParaRPr lang="es-N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415820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4/7/2021</a:t>
            </a:fld>
            <a:endParaRPr lang="es-N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422443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4/7/2021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0165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4/7/2021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427486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3F917-CF9F-4E5E-A9C0-25A32D536801}" type="datetimeFigureOut">
              <a:rPr lang="es-NI" smtClean="0"/>
              <a:t>4/7/2021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7002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notesSlide" Target="../notesSlides/notesSlide9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s-NI" dirty="0">
                <a:solidFill>
                  <a:srgbClr val="000000"/>
                </a:solidFill>
                <a:latin typeface="Times New Roman" panose="02020603050405020304" pitchFamily="18" charset="0"/>
              </a:rPr>
              <a:t>Vistas</a:t>
            </a:r>
            <a:endParaRPr lang="es-NI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NI"/>
              <a:t>Elaborado por Ing. </a:t>
            </a:r>
            <a:r>
              <a:rPr lang="es-NI" dirty="0"/>
              <a:t>Daniel Bojorge</a:t>
            </a:r>
          </a:p>
        </p:txBody>
      </p:sp>
    </p:spTree>
    <p:extLst>
      <p:ext uri="{BB962C8B-B14F-4D97-AF65-F5344CB8AC3E}">
        <p14:creationId xmlns:p14="http://schemas.microsoft.com/office/powerpoint/2010/main" val="850633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C37FF25-9B9A-40F8-9D8A-9CD2AECE76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s-ES">
                <a:solidFill>
                  <a:srgbClr val="000000"/>
                </a:solidFill>
              </a:rPr>
              <a:t>Ejemplo:</a:t>
            </a:r>
            <a:r>
              <a:rPr lang="en-US" altLang="es-ES"/>
              <a:t> </a:t>
            </a:r>
            <a:r>
              <a:rPr lang="en-US" altLang="es-ES">
                <a:solidFill>
                  <a:srgbClr val="000000"/>
                </a:solidFill>
              </a:rPr>
              <a:t>Vista de tablas combinadas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1E1DB641-4A22-40B4-A1F8-E8E46801C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71600"/>
            <a:ext cx="990600" cy="228600"/>
          </a:xfrm>
          <a:prstGeom prst="rect">
            <a:avLst/>
          </a:prstGeom>
          <a:gradFill rotWithShape="0">
            <a:gsLst>
              <a:gs pos="0">
                <a:srgbClr val="0099FF"/>
              </a:gs>
              <a:gs pos="100000">
                <a:srgbClr val="3333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es-ES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OrderID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D5603C5F-D489-41D4-9117-D2E6F3F56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382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400">
                <a:latin typeface="Arial Narrow" panose="020B0606020202030204" pitchFamily="34" charset="0"/>
              </a:rPr>
              <a:t>10663</a:t>
            </a:r>
          </a:p>
          <a:p>
            <a:pPr algn="ctr" eaLnBrk="0" hangingPunct="0"/>
            <a:r>
              <a:rPr lang="en-US" altLang="es-ES" sz="1400">
                <a:latin typeface="Arial Narrow" panose="020B0606020202030204" pitchFamily="34" charset="0"/>
              </a:rPr>
              <a:t>10827</a:t>
            </a:r>
          </a:p>
          <a:p>
            <a:pPr algn="ctr" eaLnBrk="0" hangingPunct="0"/>
            <a:r>
              <a:rPr lang="en-US" altLang="es-ES" sz="1400">
                <a:latin typeface="Arial Narrow" panose="020B0606020202030204" pitchFamily="34" charset="0"/>
              </a:rPr>
              <a:t>10427</a:t>
            </a:r>
          </a:p>
          <a:p>
            <a:pPr algn="ctr" eaLnBrk="0" hangingPunct="0"/>
            <a:r>
              <a:rPr lang="en-US" altLang="es-ES" sz="1400">
                <a:latin typeface="Arial Narrow" panose="020B0606020202030204" pitchFamily="34" charset="0"/>
              </a:rPr>
              <a:t>10451</a:t>
            </a:r>
          </a:p>
          <a:p>
            <a:pPr algn="ctr" eaLnBrk="0" hangingPunct="0"/>
            <a:r>
              <a:rPr lang="en-US" altLang="es-ES" sz="1400">
                <a:latin typeface="Arial Narrow" panose="020B0606020202030204" pitchFamily="34" charset="0"/>
              </a:rPr>
              <a:t>10515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52DE1272-4A89-4FAD-932D-0653D8339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371600"/>
            <a:ext cx="1066800" cy="228600"/>
          </a:xfrm>
          <a:prstGeom prst="rect">
            <a:avLst/>
          </a:prstGeom>
          <a:gradFill rotWithShape="0">
            <a:gsLst>
              <a:gs pos="0">
                <a:srgbClr val="0099FF"/>
              </a:gs>
              <a:gs pos="100000">
                <a:srgbClr val="3333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es-ES" sz="15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CustomerID</a:t>
            </a:r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8E0E797F-6237-4029-A234-C61792F44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600200"/>
            <a:ext cx="1066800" cy="1295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lIns="182880"/>
          <a:lstStyle/>
          <a:p>
            <a:pPr eaLnBrk="0" hangingPunct="0"/>
            <a:r>
              <a:rPr lang="en-US" altLang="es-ES" sz="1400">
                <a:latin typeface="Arial Narrow" panose="020B0606020202030204" pitchFamily="34" charset="0"/>
              </a:rPr>
              <a:t>BONAP 	</a:t>
            </a:r>
          </a:p>
          <a:p>
            <a:pPr eaLnBrk="0" hangingPunct="0"/>
            <a:r>
              <a:rPr lang="en-US" altLang="es-ES" sz="1400">
                <a:latin typeface="Arial Narrow" panose="020B0606020202030204" pitchFamily="34" charset="0"/>
              </a:rPr>
              <a:t>BONAP 	</a:t>
            </a:r>
          </a:p>
          <a:p>
            <a:pPr eaLnBrk="0" hangingPunct="0"/>
            <a:r>
              <a:rPr lang="en-US" altLang="es-ES" sz="1400">
                <a:latin typeface="Arial Narrow" panose="020B0606020202030204" pitchFamily="34" charset="0"/>
              </a:rPr>
              <a:t>PICCO 	</a:t>
            </a:r>
          </a:p>
          <a:p>
            <a:pPr eaLnBrk="0" hangingPunct="0"/>
            <a:r>
              <a:rPr lang="en-US" altLang="es-ES" sz="1400">
                <a:latin typeface="Arial Narrow" panose="020B0606020202030204" pitchFamily="34" charset="0"/>
              </a:rPr>
              <a:t>QUICK</a:t>
            </a:r>
          </a:p>
          <a:p>
            <a:pPr eaLnBrk="0" hangingPunct="0"/>
            <a:r>
              <a:rPr lang="en-US" altLang="es-ES" sz="1400">
                <a:latin typeface="Arial Narrow" panose="020B0606020202030204" pitchFamily="34" charset="0"/>
              </a:rPr>
              <a:t>QUICK	</a:t>
            </a:r>
          </a:p>
          <a:p>
            <a:pPr eaLnBrk="0" hangingPunct="0"/>
            <a:endParaRPr lang="en-US" altLang="es-ES" b="1"/>
          </a:p>
        </p:txBody>
      </p:sp>
      <p:sp>
        <p:nvSpPr>
          <p:cNvPr id="10248" name="Rectangle 8">
            <a:extLst>
              <a:ext uri="{FF2B5EF4-FFF2-40B4-BE49-F238E27FC236}">
                <a16:creationId xmlns:a16="http://schemas.microsoft.com/office/drawing/2014/main" id="{B3887396-C6F3-49B0-8A19-110DCA526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371600"/>
            <a:ext cx="914400" cy="228600"/>
          </a:xfrm>
          <a:prstGeom prst="rect">
            <a:avLst/>
          </a:prstGeom>
          <a:gradFill rotWithShape="0">
            <a:gsLst>
              <a:gs pos="0">
                <a:srgbClr val="0099FF"/>
              </a:gs>
              <a:gs pos="100000">
                <a:srgbClr val="3333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GB" altLang="es-ES" sz="1600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0249" name="Rectangle 9">
            <a:extLst>
              <a:ext uri="{FF2B5EF4-FFF2-40B4-BE49-F238E27FC236}">
                <a16:creationId xmlns:a16="http://schemas.microsoft.com/office/drawing/2014/main" id="{CADB6E48-B995-406E-8C69-ECB73798B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600200"/>
            <a:ext cx="885825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lIns="182880"/>
          <a:lstStyle/>
          <a:p>
            <a:pPr eaLnBrk="0" hangingPunct="0"/>
            <a:r>
              <a:rPr lang="en-US" altLang="es-ES" sz="1400">
                <a:latin typeface="Arial Narrow" panose="020B0606020202030204" pitchFamily="34" charset="0"/>
              </a:rPr>
              <a:t>~~~ 	</a:t>
            </a:r>
          </a:p>
          <a:p>
            <a:pPr eaLnBrk="0" hangingPunct="0"/>
            <a:r>
              <a:rPr lang="en-US" altLang="es-ES" sz="1400">
                <a:latin typeface="Arial Narrow" panose="020B0606020202030204" pitchFamily="34" charset="0"/>
              </a:rPr>
              <a:t>~~~ 	</a:t>
            </a:r>
          </a:p>
          <a:p>
            <a:pPr eaLnBrk="0" hangingPunct="0"/>
            <a:r>
              <a:rPr lang="en-US" altLang="es-ES" sz="1400">
                <a:latin typeface="Arial Narrow" panose="020B0606020202030204" pitchFamily="34" charset="0"/>
              </a:rPr>
              <a:t>~~~ 	</a:t>
            </a:r>
          </a:p>
          <a:p>
            <a:pPr eaLnBrk="0" hangingPunct="0"/>
            <a:r>
              <a:rPr lang="en-US" altLang="es-ES" sz="1400">
                <a:latin typeface="Arial Narrow" panose="020B0606020202030204" pitchFamily="34" charset="0"/>
              </a:rPr>
              <a:t>~~~ 	</a:t>
            </a:r>
          </a:p>
          <a:p>
            <a:pPr eaLnBrk="0" hangingPunct="0"/>
            <a:r>
              <a:rPr lang="en-US" altLang="es-ES" sz="1400">
                <a:latin typeface="Arial Narrow" panose="020B0606020202030204" pitchFamily="34" charset="0"/>
              </a:rPr>
              <a:t>~~~</a:t>
            </a:r>
          </a:p>
        </p:txBody>
      </p:sp>
      <p:sp>
        <p:nvSpPr>
          <p:cNvPr id="10250" name="Rectangle 10">
            <a:extLst>
              <a:ext uri="{FF2B5EF4-FFF2-40B4-BE49-F238E27FC236}">
                <a16:creationId xmlns:a16="http://schemas.microsoft.com/office/drawing/2014/main" id="{EDDA4583-BC84-49EB-8767-C92F6DD26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371600"/>
            <a:ext cx="1063625" cy="228600"/>
          </a:xfrm>
          <a:prstGeom prst="rect">
            <a:avLst/>
          </a:prstGeom>
          <a:gradFill rotWithShape="0">
            <a:gsLst>
              <a:gs pos="0">
                <a:srgbClr val="0099FF"/>
              </a:gs>
              <a:gs pos="100000">
                <a:srgbClr val="3333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es-ES" sz="15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RequiredDate</a:t>
            </a:r>
          </a:p>
        </p:txBody>
      </p:sp>
      <p:sp>
        <p:nvSpPr>
          <p:cNvPr id="10251" name="Rectangle 11">
            <a:extLst>
              <a:ext uri="{FF2B5EF4-FFF2-40B4-BE49-F238E27FC236}">
                <a16:creationId xmlns:a16="http://schemas.microsoft.com/office/drawing/2014/main" id="{FDDB5558-5908-4D0C-B854-C58920FF0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600200"/>
            <a:ext cx="1143000" cy="1295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400">
                <a:latin typeface="Arial Narrow" panose="020B0606020202030204" pitchFamily="34" charset="0"/>
              </a:rPr>
              <a:t>1997-09-24</a:t>
            </a:r>
          </a:p>
          <a:p>
            <a:pPr algn="ctr" eaLnBrk="0" hangingPunct="0"/>
            <a:r>
              <a:rPr lang="en-US" altLang="es-ES" sz="1400">
                <a:latin typeface="Arial Narrow" panose="020B0606020202030204" pitchFamily="34" charset="0"/>
              </a:rPr>
              <a:t>1998-01-26</a:t>
            </a:r>
          </a:p>
          <a:p>
            <a:pPr algn="ctr" eaLnBrk="0" hangingPunct="0"/>
            <a:r>
              <a:rPr lang="en-US" altLang="es-ES" sz="1400">
                <a:latin typeface="Arial Narrow" panose="020B0606020202030204" pitchFamily="34" charset="0"/>
              </a:rPr>
              <a:t>1997-02-24</a:t>
            </a:r>
          </a:p>
          <a:p>
            <a:pPr algn="ctr" eaLnBrk="0" hangingPunct="0"/>
            <a:r>
              <a:rPr lang="en-US" altLang="es-ES" sz="1400">
                <a:latin typeface="Arial Narrow" panose="020B0606020202030204" pitchFamily="34" charset="0"/>
              </a:rPr>
              <a:t>1997-03-05</a:t>
            </a:r>
          </a:p>
          <a:p>
            <a:pPr algn="ctr" eaLnBrk="0" hangingPunct="0"/>
            <a:r>
              <a:rPr lang="en-US" altLang="es-ES" sz="1400">
                <a:latin typeface="Arial Narrow" panose="020B0606020202030204" pitchFamily="34" charset="0"/>
              </a:rPr>
              <a:t>1997-05-07</a:t>
            </a:r>
            <a:endParaRPr lang="en-US" altLang="es-ES" b="1"/>
          </a:p>
        </p:txBody>
      </p: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BFB64E81-9E18-4A34-B019-9E535B058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5" y="1371600"/>
            <a:ext cx="993775" cy="228600"/>
          </a:xfrm>
          <a:prstGeom prst="rect">
            <a:avLst/>
          </a:prstGeom>
          <a:gradFill rotWithShape="0">
            <a:gsLst>
              <a:gs pos="0">
                <a:srgbClr val="0099FF"/>
              </a:gs>
              <a:gs pos="100000">
                <a:srgbClr val="3333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es-ES" sz="15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ShippedDate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F91B9BFD-2219-4ECE-8FBF-AB1A3C539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5" y="1600200"/>
            <a:ext cx="993775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algn="ctr" eaLnBrk="0" hangingPunct="0"/>
            <a:r>
              <a:rPr lang="en-US" altLang="es-ES" sz="1400">
                <a:latin typeface="Arial Narrow" panose="020B0606020202030204" pitchFamily="34" charset="0"/>
              </a:rPr>
              <a:t>1997-10-03</a:t>
            </a:r>
          </a:p>
          <a:p>
            <a:pPr algn="ctr" eaLnBrk="0" hangingPunct="0"/>
            <a:r>
              <a:rPr lang="en-US" altLang="es-ES" sz="1400">
                <a:latin typeface="Arial Narrow" panose="020B0606020202030204" pitchFamily="34" charset="0"/>
              </a:rPr>
              <a:t>1998-02-06</a:t>
            </a:r>
          </a:p>
          <a:p>
            <a:pPr algn="ctr" eaLnBrk="0" hangingPunct="0"/>
            <a:r>
              <a:rPr lang="en-US" altLang="es-ES" sz="1400">
                <a:latin typeface="Arial Narrow" panose="020B0606020202030204" pitchFamily="34" charset="0"/>
              </a:rPr>
              <a:t>1997-03-03</a:t>
            </a:r>
          </a:p>
          <a:p>
            <a:pPr algn="ctr" eaLnBrk="0" hangingPunct="0"/>
            <a:r>
              <a:rPr lang="en-US" altLang="es-ES" sz="1400">
                <a:latin typeface="Arial Narrow" panose="020B0606020202030204" pitchFamily="34" charset="0"/>
              </a:rPr>
              <a:t>1997-03-12</a:t>
            </a:r>
          </a:p>
          <a:p>
            <a:pPr algn="ctr" eaLnBrk="0" hangingPunct="0"/>
            <a:r>
              <a:rPr lang="en-US" altLang="es-ES" sz="1400">
                <a:latin typeface="Arial Narrow" panose="020B0606020202030204" pitchFamily="34" charset="0"/>
              </a:rPr>
              <a:t>1997-05-23</a:t>
            </a:r>
            <a:endParaRPr lang="en-US" altLang="es-ES" b="1"/>
          </a:p>
        </p:txBody>
      </p:sp>
      <p:sp>
        <p:nvSpPr>
          <p:cNvPr id="10261" name="Text Box 21">
            <a:extLst>
              <a:ext uri="{FF2B5EF4-FFF2-40B4-BE49-F238E27FC236}">
                <a16:creationId xmlns:a16="http://schemas.microsoft.com/office/drawing/2014/main" id="{C4E28BBD-1779-4C86-91CF-5F0B91BFF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990600"/>
            <a:ext cx="1381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s-ES" sz="1800" b="1" dirty="0">
                <a:latin typeface="Arial" panose="020B0604020202020204" pitchFamily="34" charset="0"/>
              </a:rPr>
              <a:t>Orders</a:t>
            </a:r>
          </a:p>
        </p:txBody>
      </p:sp>
      <p:sp>
        <p:nvSpPr>
          <p:cNvPr id="10262" name="Text Box 22">
            <a:extLst>
              <a:ext uri="{FF2B5EF4-FFF2-40B4-BE49-F238E27FC236}">
                <a16:creationId xmlns:a16="http://schemas.microsoft.com/office/drawing/2014/main" id="{204BABB3-5DC6-479A-A344-3427BE66B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990600"/>
            <a:ext cx="142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s-ES" sz="1800" b="1">
                <a:latin typeface="Arial" panose="020B0604020202020204" pitchFamily="34" charset="0"/>
              </a:rPr>
              <a:t>Customers</a:t>
            </a:r>
          </a:p>
        </p:txBody>
      </p:sp>
      <p:sp>
        <p:nvSpPr>
          <p:cNvPr id="10263" name="Text Box 23">
            <a:extLst>
              <a:ext uri="{FF2B5EF4-FFF2-40B4-BE49-F238E27FC236}">
                <a16:creationId xmlns:a16="http://schemas.microsoft.com/office/drawing/2014/main" id="{13D46937-B8AB-495E-AF7F-393F4059F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733800"/>
            <a:ext cx="1970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s-ES" sz="1800" b="1">
                <a:latin typeface="Arial" panose="020B0604020202020204" pitchFamily="34" charset="0"/>
              </a:rPr>
              <a:t>ShipStatusView</a:t>
            </a:r>
          </a:p>
        </p:txBody>
      </p:sp>
      <p:sp>
        <p:nvSpPr>
          <p:cNvPr id="10264" name="Text Box 24">
            <a:extLst>
              <a:ext uri="{FF2B5EF4-FFF2-40B4-BE49-F238E27FC236}">
                <a16:creationId xmlns:a16="http://schemas.microsoft.com/office/drawing/2014/main" id="{2C6B4E24-1E52-4F9E-ACDD-891B8A4CE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657600"/>
            <a:ext cx="5334000" cy="205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>
            <a:spAutoFit/>
          </a:bodyPr>
          <a:lstStyle>
            <a:lvl1pPr defTabSz="460375"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460375"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460375"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460375"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460375"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60375" fontAlgn="base">
              <a:spcBef>
                <a:spcPct val="0"/>
              </a:spcBef>
              <a:spcAft>
                <a:spcPct val="0"/>
              </a:spcAft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60375" fontAlgn="base">
              <a:spcBef>
                <a:spcPct val="0"/>
              </a:spcBef>
              <a:spcAft>
                <a:spcPct val="0"/>
              </a:spcAft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60375" fontAlgn="base">
              <a:spcBef>
                <a:spcPct val="0"/>
              </a:spcBef>
              <a:spcAft>
                <a:spcPct val="0"/>
              </a:spcAft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60375" fontAlgn="base">
              <a:spcBef>
                <a:spcPct val="0"/>
              </a:spcBef>
              <a:spcAft>
                <a:spcPct val="0"/>
              </a:spcAft>
              <a:tabLst>
                <a:tab pos="279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s-ES" sz="1600">
                <a:latin typeface="Lucida Sans Typewriter" panose="020B0509030504030204" pitchFamily="49" charset="0"/>
              </a:rPr>
              <a:t>USE Northwind</a:t>
            </a:r>
          </a:p>
          <a:p>
            <a:pPr eaLnBrk="0" hangingPunct="0"/>
            <a:r>
              <a:rPr lang="en-US" altLang="es-ES" sz="1600">
                <a:latin typeface="Lucida Sans Typewriter" panose="020B0509030504030204" pitchFamily="49" charset="0"/>
              </a:rPr>
              <a:t>GO</a:t>
            </a:r>
          </a:p>
          <a:p>
            <a:pPr eaLnBrk="0" hangingPunct="0"/>
            <a:r>
              <a:rPr lang="en-US" altLang="es-ES" sz="1600">
                <a:latin typeface="Lucida Sans Typewriter" panose="020B0509030504030204" pitchFamily="49" charset="0"/>
              </a:rPr>
              <a:t>CREATE VIEW dbo.ShipStatusView</a:t>
            </a:r>
          </a:p>
          <a:p>
            <a:pPr eaLnBrk="0" hangingPunct="0"/>
            <a:r>
              <a:rPr lang="en-US" altLang="es-ES" sz="1600">
                <a:latin typeface="Lucida Sans Typewriter" panose="020B0509030504030204" pitchFamily="49" charset="0"/>
              </a:rPr>
              <a:t>AS</a:t>
            </a:r>
          </a:p>
          <a:p>
            <a:pPr eaLnBrk="0" hangingPunct="0"/>
            <a:r>
              <a:rPr lang="en-US" altLang="es-ES" sz="1600">
                <a:latin typeface="Lucida Sans Typewriter" panose="020B0509030504030204" pitchFamily="49" charset="0"/>
              </a:rPr>
              <a:t>SELECT OrderID, ShippedDate, ContactName</a:t>
            </a:r>
          </a:p>
          <a:p>
            <a:pPr eaLnBrk="0" hangingPunct="0"/>
            <a:r>
              <a:rPr lang="en-US" altLang="es-ES" sz="1600">
                <a:latin typeface="Lucida Sans Typewriter" panose="020B0509030504030204" pitchFamily="49" charset="0"/>
              </a:rPr>
              <a:t>FROM Customers c INNER JOIN Orders o</a:t>
            </a:r>
            <a:br>
              <a:rPr lang="en-US" altLang="es-ES" sz="1600">
                <a:latin typeface="Lucida Sans Typewriter" panose="020B0509030504030204" pitchFamily="49" charset="0"/>
              </a:rPr>
            </a:br>
            <a:r>
              <a:rPr lang="en-US" altLang="es-ES" sz="1600">
                <a:latin typeface="Lucida Sans Typewriter" panose="020B0509030504030204" pitchFamily="49" charset="0"/>
              </a:rPr>
              <a:t>   ON c.CustomerID = O.CustomerID</a:t>
            </a:r>
          </a:p>
          <a:p>
            <a:pPr eaLnBrk="0" hangingPunct="0"/>
            <a:r>
              <a:rPr lang="en-US" altLang="es-ES" sz="1600">
                <a:latin typeface="Lucida Sans Typewriter" panose="020B0509030504030204" pitchFamily="49" charset="0"/>
              </a:rPr>
              <a:t>WHERE RequiredDate &lt; ShippedDate</a:t>
            </a:r>
          </a:p>
        </p:txBody>
      </p:sp>
      <p:sp>
        <p:nvSpPr>
          <p:cNvPr id="10266" name="Rectangle 26">
            <a:extLst>
              <a:ext uri="{FF2B5EF4-FFF2-40B4-BE49-F238E27FC236}">
                <a16:creationId xmlns:a16="http://schemas.microsoft.com/office/drawing/2014/main" id="{D6DA07FA-6750-40D5-8830-DDF7B7C8A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371600"/>
            <a:ext cx="990600" cy="228600"/>
          </a:xfrm>
          <a:prstGeom prst="rect">
            <a:avLst/>
          </a:prstGeom>
          <a:gradFill rotWithShape="0">
            <a:gsLst>
              <a:gs pos="0">
                <a:srgbClr val="3399FF"/>
              </a:gs>
              <a:gs pos="100000">
                <a:srgbClr val="3333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es-ES" sz="15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CustomerID</a:t>
            </a:r>
          </a:p>
        </p:txBody>
      </p:sp>
      <p:sp>
        <p:nvSpPr>
          <p:cNvPr id="10267" name="Rectangle 27">
            <a:extLst>
              <a:ext uri="{FF2B5EF4-FFF2-40B4-BE49-F238E27FC236}">
                <a16:creationId xmlns:a16="http://schemas.microsoft.com/office/drawing/2014/main" id="{BE7BBD92-5D16-4703-BB97-52109786A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600200"/>
            <a:ext cx="990600" cy="1295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eaLnBrk="0" hangingPunct="0"/>
            <a:r>
              <a:rPr lang="en-US" altLang="es-ES" sz="1400">
                <a:latin typeface="Arial Narrow" panose="020B0606020202030204" pitchFamily="34" charset="0"/>
              </a:rPr>
              <a:t>BONAP</a:t>
            </a:r>
          </a:p>
          <a:p>
            <a:pPr eaLnBrk="0" hangingPunct="0"/>
            <a:r>
              <a:rPr lang="en-US" altLang="es-ES" sz="1400">
                <a:latin typeface="Arial Narrow" panose="020B0606020202030204" pitchFamily="34" charset="0"/>
              </a:rPr>
              <a:t>PICCO</a:t>
            </a:r>
          </a:p>
          <a:p>
            <a:pPr eaLnBrk="0" hangingPunct="0"/>
            <a:r>
              <a:rPr lang="en-US" altLang="es-ES" sz="1400">
                <a:latin typeface="Arial Narrow" panose="020B0606020202030204" pitchFamily="34" charset="0"/>
              </a:rPr>
              <a:t>QUICK</a:t>
            </a:r>
          </a:p>
          <a:p>
            <a:pPr eaLnBrk="0" hangingPunct="0"/>
            <a:endParaRPr lang="en-US" altLang="es-ES" sz="1400">
              <a:latin typeface="Arial Narrow" panose="020B0606020202030204" pitchFamily="34" charset="0"/>
            </a:endParaRPr>
          </a:p>
          <a:p>
            <a:pPr eaLnBrk="0" hangingPunct="0"/>
            <a:endParaRPr lang="en-US" altLang="es-ES" b="1"/>
          </a:p>
        </p:txBody>
      </p:sp>
      <p:sp>
        <p:nvSpPr>
          <p:cNvPr id="10268" name="Rectangle 28">
            <a:extLst>
              <a:ext uri="{FF2B5EF4-FFF2-40B4-BE49-F238E27FC236}">
                <a16:creationId xmlns:a16="http://schemas.microsoft.com/office/drawing/2014/main" id="{CCB16759-EE35-4662-87D6-CD905D814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371600"/>
            <a:ext cx="1295400" cy="228600"/>
          </a:xfrm>
          <a:prstGeom prst="rect">
            <a:avLst/>
          </a:prstGeom>
          <a:gradFill rotWithShape="0">
            <a:gsLst>
              <a:gs pos="0">
                <a:srgbClr val="3399FF"/>
              </a:gs>
              <a:gs pos="100000">
                <a:srgbClr val="3333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es-ES" sz="15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CompanyName</a:t>
            </a:r>
          </a:p>
        </p:txBody>
      </p:sp>
      <p:sp>
        <p:nvSpPr>
          <p:cNvPr id="10269" name="Rectangle 29">
            <a:extLst>
              <a:ext uri="{FF2B5EF4-FFF2-40B4-BE49-F238E27FC236}">
                <a16:creationId xmlns:a16="http://schemas.microsoft.com/office/drawing/2014/main" id="{BBDD4AFF-3233-452E-BA5F-2A5CC68E6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600200"/>
            <a:ext cx="1295400" cy="1295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eaLnBrk="0" hangingPunct="0"/>
            <a:r>
              <a:rPr lang="en-US" altLang="es-ES" sz="1400">
                <a:latin typeface="Arial Narrow" panose="020B0606020202030204" pitchFamily="34" charset="0"/>
              </a:rPr>
              <a:t>Bon app'</a:t>
            </a:r>
          </a:p>
          <a:p>
            <a:pPr eaLnBrk="0" hangingPunct="0"/>
            <a:r>
              <a:rPr lang="en-US" altLang="es-ES" sz="1400">
                <a:latin typeface="Arial Narrow" panose="020B0606020202030204" pitchFamily="34" charset="0"/>
              </a:rPr>
              <a:t>Piccolo und mehr</a:t>
            </a:r>
          </a:p>
          <a:p>
            <a:pPr eaLnBrk="0" hangingPunct="0"/>
            <a:r>
              <a:rPr lang="en-US" altLang="es-ES" sz="1400">
                <a:latin typeface="Arial Narrow" panose="020B0606020202030204" pitchFamily="34" charset="0"/>
              </a:rPr>
              <a:t>QUICK-Stop	</a:t>
            </a:r>
          </a:p>
          <a:p>
            <a:pPr eaLnBrk="0" hangingPunct="0"/>
            <a:endParaRPr lang="en-US" altLang="es-ES" b="1"/>
          </a:p>
        </p:txBody>
      </p:sp>
      <p:sp>
        <p:nvSpPr>
          <p:cNvPr id="10270" name="Rectangle 30">
            <a:extLst>
              <a:ext uri="{FF2B5EF4-FFF2-40B4-BE49-F238E27FC236}">
                <a16:creationId xmlns:a16="http://schemas.microsoft.com/office/drawing/2014/main" id="{DF185B40-486D-4093-93C9-8EB1BAE14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371600"/>
            <a:ext cx="1371600" cy="228600"/>
          </a:xfrm>
          <a:prstGeom prst="rect">
            <a:avLst/>
          </a:prstGeom>
          <a:gradFill rotWithShape="0">
            <a:gsLst>
              <a:gs pos="0">
                <a:srgbClr val="3399FF"/>
              </a:gs>
              <a:gs pos="100000">
                <a:srgbClr val="3333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es-ES" sz="15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ContactName</a:t>
            </a:r>
          </a:p>
        </p:txBody>
      </p:sp>
      <p:sp>
        <p:nvSpPr>
          <p:cNvPr id="10271" name="Rectangle 31">
            <a:extLst>
              <a:ext uri="{FF2B5EF4-FFF2-40B4-BE49-F238E27FC236}">
                <a16:creationId xmlns:a16="http://schemas.microsoft.com/office/drawing/2014/main" id="{78217FAB-44C2-4D1D-B075-1422F824F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600200"/>
            <a:ext cx="13716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eaLnBrk="0" hangingPunct="0"/>
            <a:r>
              <a:rPr lang="en-US" altLang="es-ES" sz="1400">
                <a:latin typeface="Arial Narrow" panose="020B0606020202030204" pitchFamily="34" charset="0"/>
              </a:rPr>
              <a:t>Laurence Lebihan</a:t>
            </a:r>
          </a:p>
          <a:p>
            <a:pPr eaLnBrk="0" hangingPunct="0"/>
            <a:r>
              <a:rPr lang="en-US" altLang="es-ES" sz="1400">
                <a:latin typeface="Arial Narrow" panose="020B0606020202030204" pitchFamily="34" charset="0"/>
              </a:rPr>
              <a:t>Georg Pipps</a:t>
            </a:r>
          </a:p>
          <a:p>
            <a:pPr eaLnBrk="0" hangingPunct="0"/>
            <a:r>
              <a:rPr lang="en-US" altLang="es-ES" sz="1400">
                <a:latin typeface="Arial Narrow" panose="020B0606020202030204" pitchFamily="34" charset="0"/>
              </a:rPr>
              <a:t>Horst Kloss</a:t>
            </a:r>
          </a:p>
        </p:txBody>
      </p:sp>
      <p:sp>
        <p:nvSpPr>
          <p:cNvPr id="10272" name="AutoShape 32">
            <a:extLst>
              <a:ext uri="{FF2B5EF4-FFF2-40B4-BE49-F238E27FC236}">
                <a16:creationId xmlns:a16="http://schemas.microsoft.com/office/drawing/2014/main" id="{2DB776DC-7254-469B-BD42-2E6AC3CBDDBD}"/>
              </a:ext>
            </a:extLst>
          </p:cNvPr>
          <p:cNvSpPr>
            <a:spLocks noChangeArrowheads="1"/>
          </p:cNvSpPr>
          <p:nvPr/>
        </p:nvSpPr>
        <p:spPr bwMode="auto">
          <a:xfrm rot="1835632">
            <a:off x="3586163" y="3486150"/>
            <a:ext cx="3276600" cy="290513"/>
          </a:xfrm>
          <a:prstGeom prst="rightArrow">
            <a:avLst>
              <a:gd name="adj1" fmla="val 57028"/>
              <a:gd name="adj2" fmla="val 167405"/>
            </a:avLst>
          </a:prstGeom>
          <a:gradFill rotWithShape="0">
            <a:gsLst>
              <a:gs pos="0">
                <a:schemeClr val="accent2">
                  <a:gamma/>
                  <a:tint val="24314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273" name="AutoShape 33">
            <a:extLst>
              <a:ext uri="{FF2B5EF4-FFF2-40B4-BE49-F238E27FC236}">
                <a16:creationId xmlns:a16="http://schemas.microsoft.com/office/drawing/2014/main" id="{56497FA6-705D-4FE4-9AB9-7154BA4E480F}"/>
              </a:ext>
            </a:extLst>
          </p:cNvPr>
          <p:cNvSpPr>
            <a:spLocks noChangeArrowheads="1"/>
          </p:cNvSpPr>
          <p:nvPr/>
        </p:nvSpPr>
        <p:spPr bwMode="auto">
          <a:xfrm rot="5441956">
            <a:off x="7410450" y="3562350"/>
            <a:ext cx="1485900" cy="304800"/>
          </a:xfrm>
          <a:prstGeom prst="rightArrow">
            <a:avLst>
              <a:gd name="adj1" fmla="val 50000"/>
              <a:gd name="adj2" fmla="val 121875"/>
            </a:avLst>
          </a:prstGeom>
          <a:gradFill rotWithShape="0">
            <a:gsLst>
              <a:gs pos="0">
                <a:schemeClr val="accent2">
                  <a:gamma/>
                  <a:tint val="24314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279" name="AutoShape 39">
            <a:extLst>
              <a:ext uri="{FF2B5EF4-FFF2-40B4-BE49-F238E27FC236}">
                <a16:creationId xmlns:a16="http://schemas.microsoft.com/office/drawing/2014/main" id="{09CAA940-1CA4-4886-AB05-9EAC484DCD71}"/>
              </a:ext>
            </a:extLst>
          </p:cNvPr>
          <p:cNvSpPr>
            <a:spLocks noChangeArrowheads="1"/>
          </p:cNvSpPr>
          <p:nvPr/>
        </p:nvSpPr>
        <p:spPr bwMode="auto">
          <a:xfrm rot="1428434">
            <a:off x="914400" y="3581400"/>
            <a:ext cx="5033963" cy="306388"/>
          </a:xfrm>
          <a:prstGeom prst="rightArrow">
            <a:avLst>
              <a:gd name="adj1" fmla="val 57028"/>
              <a:gd name="adj2" fmla="val 243864"/>
            </a:avLst>
          </a:prstGeom>
          <a:gradFill rotWithShape="0">
            <a:gsLst>
              <a:gs pos="0">
                <a:schemeClr val="accent2">
                  <a:gamma/>
                  <a:tint val="24314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0290" name="Group 49">
            <a:extLst>
              <a:ext uri="{FF2B5EF4-FFF2-40B4-BE49-F238E27FC236}">
                <a16:creationId xmlns:a16="http://schemas.microsoft.com/office/drawing/2014/main" id="{8ABA9FF3-7715-48A7-AB89-8AC2D2296A5A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4495800"/>
            <a:ext cx="3048000" cy="1524000"/>
            <a:chOff x="3600" y="2832"/>
            <a:chExt cx="1920" cy="960"/>
          </a:xfrm>
        </p:grpSpPr>
        <p:sp>
          <p:nvSpPr>
            <p:cNvPr id="10255" name="Rectangle 15">
              <a:extLst>
                <a:ext uri="{FF2B5EF4-FFF2-40B4-BE49-F238E27FC236}">
                  <a16:creationId xmlns:a16="http://schemas.microsoft.com/office/drawing/2014/main" id="{BCD470ED-8734-4EA1-89C3-0B3EF020A1CB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600" y="2832"/>
              <a:ext cx="528" cy="144"/>
            </a:xfrm>
            <a:prstGeom prst="rect">
              <a:avLst/>
            </a:prstGeom>
            <a:gradFill rotWithShape="0">
              <a:gsLst>
                <a:gs pos="0">
                  <a:srgbClr val="0099FF"/>
                </a:gs>
                <a:gs pos="100000">
                  <a:srgbClr val="33339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s-ES" sz="1500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OrderID</a:t>
              </a:r>
            </a:p>
          </p:txBody>
        </p:sp>
        <p:sp>
          <p:nvSpPr>
            <p:cNvPr id="10256" name="Rectangle 16">
              <a:extLst>
                <a:ext uri="{FF2B5EF4-FFF2-40B4-BE49-F238E27FC236}">
                  <a16:creationId xmlns:a16="http://schemas.microsoft.com/office/drawing/2014/main" id="{53DA5B7D-E485-4BBB-8FE1-A39226EE2093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600" y="2976"/>
              <a:ext cx="528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/>
            <a:lstStyle/>
            <a:p>
              <a:pPr eaLnBrk="0" hangingPunct="0"/>
              <a:r>
                <a:rPr lang="en-US" altLang="es-ES" sz="1400">
                  <a:latin typeface="Arial Narrow" panose="020B0606020202030204" pitchFamily="34" charset="0"/>
                </a:rPr>
                <a:t>10264</a:t>
              </a:r>
            </a:p>
            <a:p>
              <a:pPr eaLnBrk="0" hangingPunct="0"/>
              <a:r>
                <a:rPr lang="en-US" altLang="es-ES" sz="1400">
                  <a:latin typeface="Arial Narrow" panose="020B0606020202030204" pitchFamily="34" charset="0"/>
                </a:rPr>
                <a:t>10271</a:t>
              </a:r>
            </a:p>
            <a:p>
              <a:pPr eaLnBrk="0" hangingPunct="0"/>
              <a:r>
                <a:rPr lang="en-US" altLang="es-ES" sz="1400">
                  <a:latin typeface="Arial Narrow" panose="020B0606020202030204" pitchFamily="34" charset="0"/>
                </a:rPr>
                <a:t>10280</a:t>
              </a:r>
            </a:p>
          </p:txBody>
        </p:sp>
        <p:sp>
          <p:nvSpPr>
            <p:cNvPr id="10257" name="Rectangle 17">
              <a:extLst>
                <a:ext uri="{FF2B5EF4-FFF2-40B4-BE49-F238E27FC236}">
                  <a16:creationId xmlns:a16="http://schemas.microsoft.com/office/drawing/2014/main" id="{CE920B8E-C088-4108-B2D5-473C3DE93378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208" y="2832"/>
              <a:ext cx="560" cy="144"/>
            </a:xfrm>
            <a:prstGeom prst="rect">
              <a:avLst/>
            </a:prstGeom>
            <a:gradFill rotWithShape="0">
              <a:gsLst>
                <a:gs pos="0">
                  <a:srgbClr val="0099FF"/>
                </a:gs>
                <a:gs pos="100000">
                  <a:srgbClr val="33339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GB" altLang="es-ES" sz="1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endParaRPr>
            </a:p>
          </p:txBody>
        </p:sp>
        <p:sp>
          <p:nvSpPr>
            <p:cNvPr id="10258" name="Rectangle 18">
              <a:extLst>
                <a:ext uri="{FF2B5EF4-FFF2-40B4-BE49-F238E27FC236}">
                  <a16:creationId xmlns:a16="http://schemas.microsoft.com/office/drawing/2014/main" id="{2E0EAA17-CCB1-4A5E-934C-30820E45F1AB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208" y="2976"/>
              <a:ext cx="56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/>
            <a:lstStyle/>
            <a:p>
              <a:pPr eaLnBrk="0" hangingPunct="0"/>
              <a:r>
                <a:rPr lang="en-US" altLang="es-ES" sz="1400">
                  <a:latin typeface="Arial Narrow" panose="020B0606020202030204" pitchFamily="34" charset="0"/>
                </a:rPr>
                <a:t>1996-08-21</a:t>
              </a:r>
            </a:p>
            <a:p>
              <a:pPr eaLnBrk="0" hangingPunct="0"/>
              <a:r>
                <a:rPr lang="en-US" altLang="es-ES" sz="1400">
                  <a:latin typeface="Arial Narrow" panose="020B0606020202030204" pitchFamily="34" charset="0"/>
                </a:rPr>
                <a:t>1996-08-29</a:t>
              </a:r>
            </a:p>
            <a:p>
              <a:pPr eaLnBrk="0" hangingPunct="0"/>
              <a:r>
                <a:rPr lang="en-US" altLang="es-ES" sz="1400">
                  <a:latin typeface="Arial Narrow" panose="020B0606020202030204" pitchFamily="34" charset="0"/>
                </a:rPr>
                <a:t>1996-09-11	</a:t>
              </a:r>
            </a:p>
            <a:p>
              <a:pPr eaLnBrk="0" hangingPunct="0"/>
              <a:endParaRPr lang="en-US" altLang="es-ES" sz="1400">
                <a:latin typeface="Arial Narrow" panose="020B0606020202030204" pitchFamily="34" charset="0"/>
              </a:endParaRPr>
            </a:p>
            <a:p>
              <a:pPr eaLnBrk="0" hangingPunct="0"/>
              <a:endParaRPr lang="en-US" altLang="es-ES" sz="1400">
                <a:latin typeface="Arial Narrow" panose="020B0606020202030204" pitchFamily="34" charset="0"/>
              </a:endParaRPr>
            </a:p>
          </p:txBody>
        </p:sp>
        <p:sp>
          <p:nvSpPr>
            <p:cNvPr id="10259" name="Rectangle 19">
              <a:extLst>
                <a:ext uri="{FF2B5EF4-FFF2-40B4-BE49-F238E27FC236}">
                  <a16:creationId xmlns:a16="http://schemas.microsoft.com/office/drawing/2014/main" id="{2A897183-31D3-4AF5-8149-3A354C0C7662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080" y="2832"/>
              <a:ext cx="656" cy="144"/>
            </a:xfrm>
            <a:prstGeom prst="rect">
              <a:avLst/>
            </a:prstGeom>
            <a:gradFill rotWithShape="0">
              <a:gsLst>
                <a:gs pos="0">
                  <a:srgbClr val="0099FF"/>
                </a:gs>
                <a:gs pos="100000">
                  <a:srgbClr val="33339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s-ES" sz="1500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ShippedDate</a:t>
              </a:r>
            </a:p>
          </p:txBody>
        </p:sp>
        <p:sp>
          <p:nvSpPr>
            <p:cNvPr id="10260" name="Rectangle 20">
              <a:extLst>
                <a:ext uri="{FF2B5EF4-FFF2-40B4-BE49-F238E27FC236}">
                  <a16:creationId xmlns:a16="http://schemas.microsoft.com/office/drawing/2014/main" id="{B0ABC71C-0E93-48D4-B009-7900596CC080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080" y="2976"/>
              <a:ext cx="656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/>
            <a:lstStyle/>
            <a:p>
              <a:pPr eaLnBrk="0" hangingPunct="0"/>
              <a:r>
                <a:rPr lang="en-US" altLang="es-ES" sz="1400">
                  <a:latin typeface="Arial Narrow" panose="020B0606020202030204" pitchFamily="34" charset="0"/>
                </a:rPr>
                <a:t>1996-08-23</a:t>
              </a:r>
            </a:p>
            <a:p>
              <a:pPr eaLnBrk="0" hangingPunct="0"/>
              <a:r>
                <a:rPr lang="en-US" altLang="es-ES" sz="1400">
                  <a:latin typeface="Arial Narrow" panose="020B0606020202030204" pitchFamily="34" charset="0"/>
                </a:rPr>
                <a:t>1996-08-30</a:t>
              </a:r>
            </a:p>
            <a:p>
              <a:pPr eaLnBrk="0" hangingPunct="0"/>
              <a:r>
                <a:rPr lang="en-US" altLang="es-ES" sz="1400">
                  <a:latin typeface="Arial Narrow" panose="020B0606020202030204" pitchFamily="34" charset="0"/>
                </a:rPr>
                <a:t>1996-09-12</a:t>
              </a:r>
            </a:p>
          </p:txBody>
        </p:sp>
        <p:sp>
          <p:nvSpPr>
            <p:cNvPr id="10282" name="Rectangle 42">
              <a:extLst>
                <a:ext uri="{FF2B5EF4-FFF2-40B4-BE49-F238E27FC236}">
                  <a16:creationId xmlns:a16="http://schemas.microsoft.com/office/drawing/2014/main" id="{3B6C34F0-3BEF-485D-B1CE-100C4DEC3A7E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704" y="2832"/>
              <a:ext cx="816" cy="144"/>
            </a:xfrm>
            <a:prstGeom prst="rect">
              <a:avLst/>
            </a:prstGeom>
            <a:gradFill rotWithShape="0">
              <a:gsLst>
                <a:gs pos="0">
                  <a:srgbClr val="0099FF"/>
                </a:gs>
                <a:gs pos="100000">
                  <a:srgbClr val="33339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s-ES" sz="1500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ContactName</a:t>
              </a:r>
            </a:p>
          </p:txBody>
        </p:sp>
        <p:sp>
          <p:nvSpPr>
            <p:cNvPr id="10283" name="Rectangle 43">
              <a:extLst>
                <a:ext uri="{FF2B5EF4-FFF2-40B4-BE49-F238E27FC236}">
                  <a16:creationId xmlns:a16="http://schemas.microsoft.com/office/drawing/2014/main" id="{DD7D30F9-D6F2-4153-9C1C-8F1FF9CE4B38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704" y="2976"/>
              <a:ext cx="816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/>
            <a:lstStyle/>
            <a:p>
              <a:pPr eaLnBrk="0" hangingPunct="0"/>
              <a:r>
                <a:rPr lang="en-US" altLang="es-ES" sz="1400">
                  <a:latin typeface="Arial Narrow" panose="020B0606020202030204" pitchFamily="34" charset="0"/>
                </a:rPr>
                <a:t>Laurence Lebihan</a:t>
              </a:r>
            </a:p>
            <a:p>
              <a:pPr eaLnBrk="0" hangingPunct="0"/>
              <a:r>
                <a:rPr lang="en-US" altLang="es-ES" sz="1400">
                  <a:latin typeface="Arial Narrow" panose="020B0606020202030204" pitchFamily="34" charset="0"/>
                </a:rPr>
                <a:t>Georg Pipps</a:t>
              </a:r>
            </a:p>
            <a:p>
              <a:pPr eaLnBrk="0" hangingPunct="0"/>
              <a:r>
                <a:rPr lang="en-US" altLang="es-ES" sz="1400">
                  <a:latin typeface="Arial Narrow" panose="020B0606020202030204" pitchFamily="34" charset="0"/>
                </a:rPr>
                <a:t>Horst Kloss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0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0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/>
      <p:bldP spid="10245" grpId="0" animBg="1"/>
      <p:bldP spid="10246" grpId="0" animBg="1"/>
      <p:bldP spid="10247" grpId="0" animBg="1"/>
      <p:bldP spid="10248" grpId="0" animBg="1"/>
      <p:bldP spid="10249" grpId="0" animBg="1"/>
      <p:bldP spid="10250" grpId="0" animBg="1"/>
      <p:bldP spid="10251" grpId="0" animBg="1"/>
      <p:bldP spid="10252" grpId="0" animBg="1"/>
      <p:bldP spid="10253" grpId="0" animBg="1"/>
      <p:bldP spid="10261" grpId="0"/>
      <p:bldP spid="10262" grpId="0"/>
      <p:bldP spid="10263" grpId="0"/>
      <p:bldP spid="10264" grpId="0" animBg="1"/>
      <p:bldP spid="10266" grpId="0" animBg="1"/>
      <p:bldP spid="10267" grpId="0" animBg="1"/>
      <p:bldP spid="10268" grpId="0" animBg="1"/>
      <p:bldP spid="10269" grpId="0" animBg="1"/>
      <p:bldP spid="10270" grpId="0" animBg="1"/>
      <p:bldP spid="10271" grpId="0" animBg="1"/>
      <p:bldP spid="10272" grpId="0" animBg="1"/>
      <p:bldP spid="10273" grpId="0" animBg="1"/>
      <p:bldP spid="1027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6">
            <a:extLst>
              <a:ext uri="{FF2B5EF4-FFF2-40B4-BE49-F238E27FC236}">
                <a16:creationId xmlns:a16="http://schemas.microsoft.com/office/drawing/2014/main" id="{1E87C24F-D782-4644-B2A5-B421D31A6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863" y="1752600"/>
            <a:ext cx="4724400" cy="5334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51FD0235-E4CF-4C0B-B763-2CFB51850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863" y="5410200"/>
            <a:ext cx="4724400" cy="5334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AEE5016D-B9E1-4214-918A-46D32A2B17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Modificación y eliminación de vistas</a:t>
            </a:r>
            <a:endParaRPr lang="en-US" altLang="es-E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CB88555-6492-49B2-ADAE-B4C5E656ED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0925" y="1485900"/>
            <a:ext cx="7194550" cy="4656138"/>
          </a:xfrm>
        </p:spPr>
        <p:txBody>
          <a:bodyPr/>
          <a:lstStyle/>
          <a:p>
            <a:r>
              <a:rPr lang="en-US" altLang="es-ES" dirty="0" err="1">
                <a:solidFill>
                  <a:srgbClr val="000000"/>
                </a:solidFill>
              </a:rPr>
              <a:t>Alteración</a:t>
            </a:r>
            <a:r>
              <a:rPr lang="en-US" altLang="es-ES" dirty="0">
                <a:solidFill>
                  <a:srgbClr val="000000"/>
                </a:solidFill>
              </a:rPr>
              <a:t> de vistas</a:t>
            </a:r>
            <a:endParaRPr lang="en-US" altLang="es-ES" dirty="0"/>
          </a:p>
          <a:p>
            <a:endParaRPr lang="en-US" altLang="es-ES" dirty="0"/>
          </a:p>
          <a:p>
            <a:endParaRPr lang="en-US" altLang="es-ES" dirty="0"/>
          </a:p>
          <a:p>
            <a:endParaRPr lang="en-US" altLang="es-ES" dirty="0"/>
          </a:p>
          <a:p>
            <a:endParaRPr lang="en-US" altLang="es-ES" dirty="0"/>
          </a:p>
          <a:p>
            <a:pPr lvl="1"/>
            <a:r>
              <a:rPr lang="en-US" altLang="es-ES" dirty="0" err="1">
                <a:solidFill>
                  <a:srgbClr val="000000"/>
                </a:solidFill>
              </a:rPr>
              <a:t>Conserva</a:t>
            </a:r>
            <a:r>
              <a:rPr lang="en-US" altLang="es-ES" dirty="0">
                <a:solidFill>
                  <a:srgbClr val="000000"/>
                </a:solidFill>
              </a:rPr>
              <a:t> los </a:t>
            </a:r>
            <a:r>
              <a:rPr lang="en-US" altLang="es-ES" dirty="0" err="1">
                <a:solidFill>
                  <a:srgbClr val="000000"/>
                </a:solidFill>
              </a:rPr>
              <a:t>permisos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dirty="0" err="1">
                <a:solidFill>
                  <a:srgbClr val="000000"/>
                </a:solidFill>
              </a:rPr>
              <a:t>asignados</a:t>
            </a:r>
            <a:endParaRPr lang="en-US" altLang="es-ES" dirty="0"/>
          </a:p>
          <a:p>
            <a:pPr lvl="1"/>
            <a:r>
              <a:rPr lang="en-US" altLang="es-ES" dirty="0" err="1">
                <a:solidFill>
                  <a:srgbClr val="000000"/>
                </a:solidFill>
              </a:rPr>
              <a:t>Hace</a:t>
            </a:r>
            <a:r>
              <a:rPr lang="en-US" altLang="es-ES" dirty="0">
                <a:solidFill>
                  <a:srgbClr val="000000"/>
                </a:solidFill>
              </a:rPr>
              <a:t> que la </a:t>
            </a:r>
            <a:r>
              <a:rPr lang="en-US" altLang="es-ES" dirty="0" err="1">
                <a:solidFill>
                  <a:srgbClr val="000000"/>
                </a:solidFill>
              </a:rPr>
              <a:t>instrucción</a:t>
            </a:r>
            <a:r>
              <a:rPr lang="en-US" altLang="es-ES" dirty="0">
                <a:solidFill>
                  <a:srgbClr val="000000"/>
                </a:solidFill>
              </a:rPr>
              <a:t> SELECT y las </a:t>
            </a:r>
            <a:r>
              <a:rPr lang="en-US" altLang="es-ES" dirty="0" err="1">
                <a:solidFill>
                  <a:srgbClr val="000000"/>
                </a:solidFill>
              </a:rPr>
              <a:t>opciones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dirty="0" err="1">
                <a:solidFill>
                  <a:srgbClr val="000000"/>
                </a:solidFill>
              </a:rPr>
              <a:t>reemplacen</a:t>
            </a:r>
            <a:r>
              <a:rPr lang="en-US" altLang="es-ES" dirty="0">
                <a:solidFill>
                  <a:srgbClr val="000000"/>
                </a:solidFill>
              </a:rPr>
              <a:t> la </a:t>
            </a:r>
            <a:r>
              <a:rPr lang="en-US" altLang="es-ES" dirty="0" err="1">
                <a:solidFill>
                  <a:srgbClr val="000000"/>
                </a:solidFill>
              </a:rPr>
              <a:t>definición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dirty="0" err="1">
                <a:solidFill>
                  <a:srgbClr val="000000"/>
                </a:solidFill>
              </a:rPr>
              <a:t>existente</a:t>
            </a:r>
            <a:endParaRPr lang="en-US" altLang="es-ES" dirty="0"/>
          </a:p>
          <a:p>
            <a:r>
              <a:rPr lang="en-US" altLang="es-ES" dirty="0" err="1">
                <a:solidFill>
                  <a:srgbClr val="000000"/>
                </a:solidFill>
              </a:rPr>
              <a:t>Eliminación</a:t>
            </a:r>
            <a:r>
              <a:rPr lang="en-US" altLang="es-ES" dirty="0">
                <a:solidFill>
                  <a:srgbClr val="000000"/>
                </a:solidFill>
              </a:rPr>
              <a:t> de vistas</a:t>
            </a: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1CFC039B-4260-40C4-8017-5E4903D70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981200"/>
            <a:ext cx="502920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 wrap="none"/>
          <a:lstStyle>
            <a:lvl1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96000"/>
              </a:lnSpc>
            </a:pPr>
            <a:r>
              <a:rPr lang="es-ES" altLang="es-ES" sz="1600" noProof="1">
                <a:latin typeface="Lucida Sans Typewriter" panose="020B0509030504030204" pitchFamily="49" charset="0"/>
              </a:rPr>
              <a:t>USE </a:t>
            </a:r>
            <a:r>
              <a:rPr lang="en-US" altLang="es-ES" sz="1600" dirty="0">
                <a:latin typeface="Lucida Sans Typewriter" panose="020B0509030504030204" pitchFamily="49" charset="0"/>
              </a:rPr>
              <a:t>Northwind</a:t>
            </a:r>
            <a:endParaRPr lang="en-US" altLang="es-ES" sz="1600" noProof="1">
              <a:latin typeface="Lucida Sans Typewriter" panose="020B0509030504030204" pitchFamily="49" charset="0"/>
            </a:endParaRPr>
          </a:p>
          <a:p>
            <a:pPr eaLnBrk="0" hangingPunct="0">
              <a:lnSpc>
                <a:spcPct val="96000"/>
              </a:lnSpc>
            </a:pPr>
            <a:r>
              <a:rPr lang="en-US" altLang="es-ES" sz="1600" noProof="1">
                <a:latin typeface="Lucida Sans Typewriter" panose="020B0509030504030204" pitchFamily="49" charset="0"/>
              </a:rPr>
              <a:t>GO</a:t>
            </a:r>
          </a:p>
          <a:p>
            <a:pPr eaLnBrk="0" hangingPunct="0">
              <a:lnSpc>
                <a:spcPct val="96000"/>
              </a:lnSpc>
            </a:pPr>
            <a:r>
              <a:rPr lang="en-US" altLang="es-ES" sz="1600" noProof="1">
                <a:latin typeface="Lucida Sans Typewriter" panose="020B0509030504030204" pitchFamily="49" charset="0"/>
              </a:rPr>
              <a:t>ALTER VIEW dbo.</a:t>
            </a:r>
            <a:r>
              <a:rPr lang="en-US" altLang="es-ES" sz="1600" dirty="0" err="1">
                <a:latin typeface="Lucida Sans Typewriter" panose="020B0509030504030204" pitchFamily="49" charset="0"/>
              </a:rPr>
              <a:t>EmployeeView</a:t>
            </a:r>
            <a:endParaRPr lang="en-US" altLang="es-ES" sz="1600" noProof="1">
              <a:latin typeface="Lucida Sans Typewriter" panose="020B0509030504030204" pitchFamily="49" charset="0"/>
            </a:endParaRPr>
          </a:p>
          <a:p>
            <a:pPr eaLnBrk="0" hangingPunct="0">
              <a:lnSpc>
                <a:spcPct val="96000"/>
              </a:lnSpc>
            </a:pPr>
            <a:r>
              <a:rPr lang="en-US" altLang="es-ES" sz="1600" noProof="1">
                <a:latin typeface="Lucida Sans Typewriter" panose="020B0509030504030204" pitchFamily="49" charset="0"/>
              </a:rPr>
              <a:t>AS </a:t>
            </a:r>
          </a:p>
          <a:p>
            <a:pPr eaLnBrk="0" hangingPunct="0">
              <a:lnSpc>
                <a:spcPct val="96000"/>
              </a:lnSpc>
            </a:pPr>
            <a:r>
              <a:rPr lang="en-US" altLang="es-ES" sz="1600" noProof="1">
                <a:latin typeface="Lucida Sans Typewriter" panose="020B0509030504030204" pitchFamily="49" charset="0"/>
              </a:rPr>
              <a:t>SELECT </a:t>
            </a:r>
            <a:r>
              <a:rPr lang="en-US" altLang="es-ES" sz="1600" dirty="0" err="1">
                <a:latin typeface="Lucida Sans Typewriter" panose="020B0509030504030204" pitchFamily="49" charset="0"/>
              </a:rPr>
              <a:t>LastName</a:t>
            </a:r>
            <a:r>
              <a:rPr lang="en-US" altLang="es-ES" sz="1600" noProof="1">
                <a:latin typeface="Lucida Sans Typewriter" panose="020B0509030504030204" pitchFamily="49" charset="0"/>
              </a:rPr>
              <a:t>, </a:t>
            </a:r>
            <a:r>
              <a:rPr lang="en-US" altLang="es-ES" sz="1600" dirty="0">
                <a:latin typeface="Lucida Sans Typewriter" panose="020B0509030504030204" pitchFamily="49" charset="0"/>
              </a:rPr>
              <a:t>FirstName</a:t>
            </a:r>
            <a:r>
              <a:rPr lang="en-US" altLang="es-ES" sz="1600" noProof="1">
                <a:latin typeface="Lucida Sans Typewriter" panose="020B0509030504030204" pitchFamily="49" charset="0"/>
              </a:rPr>
              <a:t>, </a:t>
            </a:r>
            <a:r>
              <a:rPr lang="en-US" altLang="es-ES" sz="1600" dirty="0">
                <a:latin typeface="Lucida Sans Typewriter" panose="020B0509030504030204" pitchFamily="49" charset="0"/>
              </a:rPr>
              <a:t>Extension</a:t>
            </a:r>
            <a:endParaRPr lang="en-US" altLang="es-ES" sz="1600" noProof="1">
              <a:latin typeface="Lucida Sans Typewriter" panose="020B0509030504030204" pitchFamily="49" charset="0"/>
            </a:endParaRPr>
          </a:p>
          <a:p>
            <a:pPr eaLnBrk="0" hangingPunct="0">
              <a:lnSpc>
                <a:spcPct val="96000"/>
              </a:lnSpc>
            </a:pPr>
            <a:r>
              <a:rPr lang="en-US" altLang="es-ES" sz="1600" noProof="1">
                <a:latin typeface="Lucida Sans Typewriter" panose="020B0509030504030204" pitchFamily="49" charset="0"/>
              </a:rPr>
              <a:t>FROM </a:t>
            </a:r>
            <a:r>
              <a:rPr lang="en-US" altLang="es-ES" sz="1600" dirty="0">
                <a:latin typeface="Lucida Sans Typewriter" panose="020B0509030504030204" pitchFamily="49" charset="0"/>
              </a:rPr>
              <a:t>Employees</a:t>
            </a:r>
            <a:endParaRPr lang="en-US" altLang="es-ES" sz="1600" noProof="1">
              <a:latin typeface="Lucida Sans Typewriter" panose="020B0509030504030204" pitchFamily="49" charset="0"/>
            </a:endParaRP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9A0AD27F-505B-4F3C-A38F-7CB4023CB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700" y="5613400"/>
            <a:ext cx="3800475" cy="48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 wrap="none"/>
          <a:lstStyle>
            <a:lvl1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96000"/>
              </a:lnSpc>
            </a:pPr>
            <a:r>
              <a:rPr lang="es-ES" altLang="es-ES" sz="1600" noProof="1">
                <a:latin typeface="Lucida Sans Typewriter" panose="020B0509030504030204" pitchFamily="49" charset="0"/>
              </a:rPr>
              <a:t>DROP VIEW </a:t>
            </a:r>
            <a:r>
              <a:rPr lang="en-US" altLang="es-ES" sz="1600">
                <a:latin typeface="Lucida Sans Typewriter" panose="020B0509030504030204" pitchFamily="49" charset="0"/>
              </a:rPr>
              <a:t>dbo.ShipStatusView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46798D5-BA78-4DF4-B443-283BAC423F35}"/>
              </a:ext>
            </a:extLst>
          </p:cNvPr>
          <p:cNvSpPr txBox="1"/>
          <p:nvPr/>
        </p:nvSpPr>
        <p:spPr>
          <a:xfrm>
            <a:off x="648586" y="1485900"/>
            <a:ext cx="8304028" cy="5085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animBg="1"/>
      <p:bldP spid="11271" grpId="0" animBg="1"/>
      <p:bldP spid="11268" grpId="0" animBg="1"/>
      <p:bldP spid="1126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EE5016D-B9E1-4214-918A-46D32A2B17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Modificación y eliminación de vistas</a:t>
            </a:r>
            <a:endParaRPr lang="en-US" altLang="es-ES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246B4A2-8821-4173-BBD3-0CBFD4BD9F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701631"/>
              </p:ext>
            </p:extLst>
          </p:nvPr>
        </p:nvGraphicFramePr>
        <p:xfrm>
          <a:off x="628650" y="1221971"/>
          <a:ext cx="7886700" cy="4954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251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4181CEC-1858-4B84-B8C5-47D878E03D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E4181CEC-1858-4B84-B8C5-47D878E03D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E4181CEC-1858-4B84-B8C5-47D878E03D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D5EEC2F-5931-48CF-9160-2E4FD36C6C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6D5EEC2F-5931-48CF-9160-2E4FD36C6C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6D5EEC2F-5931-48CF-9160-2E4FD36C6C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374336-9CD9-428A-8B93-54A089342C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DF374336-9CD9-428A-8B93-54A089342C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DF374336-9CD9-428A-8B93-54A089342C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01D0464-5BD5-47C7-8633-34B208CA92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884094"/>
              </p:ext>
            </p:extLst>
          </p:nvPr>
        </p:nvGraphicFramePr>
        <p:xfrm>
          <a:off x="1035050" y="1137684"/>
          <a:ext cx="7194550" cy="4775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293" name="Rectangle 5">
            <a:extLst>
              <a:ext uri="{FF2B5EF4-FFF2-40B4-BE49-F238E27FC236}">
                <a16:creationId xmlns:a16="http://schemas.microsoft.com/office/drawing/2014/main" id="{65DE7E1A-2470-4179-A4DF-F05FA638D0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/>
              <a:t>Evitar </a:t>
            </a:r>
            <a:r>
              <a:rPr lang="es-ES_tradnl" altLang="es-ES"/>
              <a:t>la interrupción de las </a:t>
            </a:r>
            <a:r>
              <a:rPr lang="en-US" altLang="es-ES"/>
              <a:t>cadenas de pertenencia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CB4EDAB-C159-4441-A3AF-237E74D5B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586163"/>
            <a:ext cx="4894262" cy="8207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es-ES" sz="2000">
                <a:latin typeface="Lucida Sans Typewriter" panose="020B0509030504030204" pitchFamily="49" charset="0"/>
              </a:rPr>
              <a:t>GRANT SELECT ON view2 TO pierre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BBB16E2-D0F9-407D-AB0A-2133E6831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5189538"/>
            <a:ext cx="4913312" cy="822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es-ES" sz="2000">
                <a:latin typeface="Lucida Sans Typewriter" panose="020B0509030504030204" pitchFamily="49" charset="0"/>
              </a:rPr>
              <a:t>SELECT * FROM maria.view2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369121E7-7F6C-4232-9967-253139C624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5050" y="1625600"/>
            <a:ext cx="7194550" cy="4287838"/>
          </a:xfrm>
        </p:spPr>
        <p:txBody>
          <a:bodyPr/>
          <a:lstStyle/>
          <a:p>
            <a:r>
              <a:rPr lang="en-US" altLang="es-ES" dirty="0" err="1"/>
              <a:t>Objetos</a:t>
            </a:r>
            <a:r>
              <a:rPr lang="en-US" altLang="es-ES" dirty="0"/>
              <a:t> </a:t>
            </a:r>
            <a:r>
              <a:rPr lang="en-US" altLang="es-ES" dirty="0" err="1"/>
              <a:t>dependientes</a:t>
            </a:r>
            <a:r>
              <a:rPr lang="en-US" altLang="es-ES" dirty="0"/>
              <a:t> con</a:t>
            </a:r>
            <a:br>
              <a:rPr lang="en-US" altLang="es-ES" dirty="0"/>
            </a:br>
            <a:r>
              <a:rPr lang="en-US" altLang="es-ES" dirty="0" err="1"/>
              <a:t>propietarios</a:t>
            </a:r>
            <a:r>
              <a:rPr lang="en-US" altLang="es-ES" dirty="0"/>
              <a:t> </a:t>
            </a:r>
            <a:r>
              <a:rPr lang="en-US" altLang="es-ES" dirty="0" err="1"/>
              <a:t>distintos</a:t>
            </a:r>
            <a:endParaRPr lang="en-US" altLang="es-ES" dirty="0"/>
          </a:p>
          <a:p>
            <a:r>
              <a:rPr lang="es-ES_tradnl" altLang="es-ES" dirty="0"/>
              <a:t>Ejemplo</a:t>
            </a:r>
            <a:r>
              <a:rPr lang="en-US" altLang="es-ES" dirty="0"/>
              <a:t>: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s-ES" dirty="0"/>
              <a:t>Maria e</a:t>
            </a:r>
            <a:r>
              <a:rPr lang="es-ES_tradnl" altLang="es-ES" dirty="0" err="1"/>
              <a:t>jecuta</a:t>
            </a:r>
            <a:r>
              <a:rPr lang="en-US" altLang="es-ES" dirty="0"/>
              <a:t>: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s-ES" dirty="0"/>
          </a:p>
          <a:p>
            <a:pPr lvl="1">
              <a:buFont typeface="Wingdings" panose="05000000000000000000" pitchFamily="2" charset="2"/>
              <a:buNone/>
            </a:pPr>
            <a:endParaRPr lang="en-US" altLang="es-ES" dirty="0"/>
          </a:p>
          <a:p>
            <a:pPr lvl="1">
              <a:buFont typeface="Wingdings" panose="05000000000000000000" pitchFamily="2" charset="2"/>
              <a:buNone/>
            </a:pPr>
            <a:endParaRPr lang="en-US" altLang="es-ES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s-ES" dirty="0"/>
              <a:t>Pierre </a:t>
            </a:r>
            <a:r>
              <a:rPr lang="es-ES_tradnl" altLang="es-ES" dirty="0"/>
              <a:t>ejecuta</a:t>
            </a:r>
            <a:r>
              <a:rPr lang="en-US" altLang="es-ES" dirty="0"/>
              <a:t>:</a:t>
            </a:r>
            <a:br>
              <a:rPr lang="en-US" altLang="es-ES" dirty="0"/>
            </a:br>
            <a:br>
              <a:rPr lang="en-US" altLang="es-ES" dirty="0"/>
            </a:br>
            <a:endParaRPr lang="en-US" altLang="es-ES" dirty="0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65DE7E1A-2470-4179-A4DF-F05FA638D0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/>
              <a:t>Evitar </a:t>
            </a:r>
            <a:r>
              <a:rPr lang="es-ES_tradnl" altLang="es-ES"/>
              <a:t>la interrupción de las </a:t>
            </a:r>
            <a:r>
              <a:rPr lang="en-US" altLang="es-ES"/>
              <a:t>cadenas de pertenencia</a:t>
            </a:r>
          </a:p>
        </p:txBody>
      </p:sp>
      <p:grpSp>
        <p:nvGrpSpPr>
          <p:cNvPr id="12303" name="Group 15">
            <a:extLst>
              <a:ext uri="{FF2B5EF4-FFF2-40B4-BE49-F238E27FC236}">
                <a16:creationId xmlns:a16="http://schemas.microsoft.com/office/drawing/2014/main" id="{D1D14398-ACA7-49FB-B496-3277F754C1B9}"/>
              </a:ext>
            </a:extLst>
          </p:cNvPr>
          <p:cNvGrpSpPr>
            <a:grpSpLocks/>
          </p:cNvGrpSpPr>
          <p:nvPr/>
        </p:nvGrpSpPr>
        <p:grpSpPr bwMode="auto">
          <a:xfrm>
            <a:off x="6034088" y="1676400"/>
            <a:ext cx="2447925" cy="3808413"/>
            <a:chOff x="3801" y="1056"/>
            <a:chExt cx="1542" cy="2399"/>
          </a:xfrm>
        </p:grpSpPr>
        <p:sp>
          <p:nvSpPr>
            <p:cNvPr id="12295" name="Rectangle 7">
              <a:extLst>
                <a:ext uri="{FF2B5EF4-FFF2-40B4-BE49-F238E27FC236}">
                  <a16:creationId xmlns:a16="http://schemas.microsoft.com/office/drawing/2014/main" id="{0EDBEF36-D7DA-4973-829C-0DC8EA25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1" y="1056"/>
              <a:ext cx="1542" cy="2399"/>
            </a:xfrm>
            <a:prstGeom prst="rect">
              <a:avLst/>
            </a:prstGeom>
            <a:gradFill rotWithShape="0">
              <a:gsLst>
                <a:gs pos="0">
                  <a:srgbClr val="CCECFF">
                    <a:gamma/>
                    <a:tint val="0"/>
                    <a:invGamma/>
                  </a:srgbClr>
                </a:gs>
                <a:gs pos="100000">
                  <a:srgbClr val="CCECFF"/>
                </a:gs>
              </a:gsLst>
              <a:lin ang="5400000" scaled="1"/>
            </a:gradFill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GB" altLang="es-ES" b="1"/>
            </a:p>
          </p:txBody>
        </p:sp>
        <p:grpSp>
          <p:nvGrpSpPr>
            <p:cNvPr id="12301" name="Group 13">
              <a:extLst>
                <a:ext uri="{FF2B5EF4-FFF2-40B4-BE49-F238E27FC236}">
                  <a16:creationId xmlns:a16="http://schemas.microsoft.com/office/drawing/2014/main" id="{E15F01B5-0941-43E5-988E-73A8EBF195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296"/>
              <a:ext cx="1205" cy="1940"/>
              <a:chOff x="3931" y="1277"/>
              <a:chExt cx="1066" cy="1940"/>
            </a:xfrm>
          </p:grpSpPr>
          <p:sp>
            <p:nvSpPr>
              <p:cNvPr id="12296" name="AutoShape 8">
                <a:extLst>
                  <a:ext uri="{FF2B5EF4-FFF2-40B4-BE49-F238E27FC236}">
                    <a16:creationId xmlns:a16="http://schemas.microsoft.com/office/drawing/2014/main" id="{E600197D-EDB4-4913-BE23-4E3B99229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6" y="1277"/>
                <a:ext cx="1031" cy="383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s-ES" b="1"/>
                  <a:t>maria.view2</a:t>
                </a:r>
              </a:p>
            </p:txBody>
          </p:sp>
          <p:sp>
            <p:nvSpPr>
              <p:cNvPr id="12297" name="AutoShape 9">
                <a:extLst>
                  <a:ext uri="{FF2B5EF4-FFF2-40B4-BE49-F238E27FC236}">
                    <a16:creationId xmlns:a16="http://schemas.microsoft.com/office/drawing/2014/main" id="{9A988AC0-78D7-401F-83DC-6449E8F4E5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9" y="2055"/>
                <a:ext cx="1031" cy="383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s-ES" b="1"/>
                  <a:t>lucia.view1</a:t>
                </a:r>
              </a:p>
            </p:txBody>
          </p:sp>
          <p:sp>
            <p:nvSpPr>
              <p:cNvPr id="12298" name="AutoShape 10">
                <a:extLst>
                  <a:ext uri="{FF2B5EF4-FFF2-40B4-BE49-F238E27FC236}">
                    <a16:creationId xmlns:a16="http://schemas.microsoft.com/office/drawing/2014/main" id="{BED036F5-781D-4AFF-9750-C8C8F4798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2834"/>
                <a:ext cx="1031" cy="383"/>
              </a:xfrm>
              <a:prstGeom prst="cube">
                <a:avLst>
                  <a:gd name="adj" fmla="val 25000"/>
                </a:avLst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s-ES" b="1"/>
                  <a:t>lucia.table1</a:t>
                </a:r>
              </a:p>
            </p:txBody>
          </p:sp>
        </p:grpSp>
        <p:sp>
          <p:nvSpPr>
            <p:cNvPr id="12299" name="AutoShape 11">
              <a:extLst>
                <a:ext uri="{FF2B5EF4-FFF2-40B4-BE49-F238E27FC236}">
                  <a16:creationId xmlns:a16="http://schemas.microsoft.com/office/drawing/2014/main" id="{7E7F8652-E821-43C5-B0F2-24E1AD00C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728"/>
              <a:ext cx="331" cy="284"/>
            </a:xfrm>
            <a:prstGeom prst="downArrow">
              <a:avLst>
                <a:gd name="adj1" fmla="val 49852"/>
                <a:gd name="adj2" fmla="val 50352"/>
              </a:avLst>
            </a:prstGeom>
            <a:gradFill rotWithShape="0">
              <a:gsLst>
                <a:gs pos="0">
                  <a:schemeClr val="accent2">
                    <a:gamma/>
                    <a:tint val="29412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02" name="AutoShape 14">
              <a:extLst>
                <a:ext uri="{FF2B5EF4-FFF2-40B4-BE49-F238E27FC236}">
                  <a16:creationId xmlns:a16="http://schemas.microsoft.com/office/drawing/2014/main" id="{467EDE76-FD91-42AB-A88F-5CC49FC4C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496"/>
              <a:ext cx="331" cy="284"/>
            </a:xfrm>
            <a:prstGeom prst="downArrow">
              <a:avLst>
                <a:gd name="adj1" fmla="val 49852"/>
                <a:gd name="adj2" fmla="val 50352"/>
              </a:avLst>
            </a:prstGeom>
            <a:gradFill rotWithShape="0">
              <a:gsLst>
                <a:gs pos="0">
                  <a:schemeClr val="accent2">
                    <a:gamma/>
                    <a:tint val="29412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75942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nimBg="1"/>
      <p:bldP spid="1229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>
            <a:extLst>
              <a:ext uri="{FF2B5EF4-FFF2-40B4-BE49-F238E27FC236}">
                <a16:creationId xmlns:a16="http://schemas.microsoft.com/office/drawing/2014/main" id="{9D8B494D-D68B-4BD4-9EAC-A94DC51E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2971800"/>
            <a:ext cx="4724400" cy="5334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AECDEA46-F80F-4C06-9719-C603DFB108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Ocultación de la definición de las vistas</a:t>
            </a:r>
            <a:endParaRPr lang="en-US" altLang="es-E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A537C33-5893-42FA-B1AD-6D6C7CD259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221971"/>
            <a:ext cx="7324503" cy="4954992"/>
          </a:xfrm>
        </p:spPr>
        <p:txBody>
          <a:bodyPr/>
          <a:lstStyle/>
          <a:p>
            <a:r>
              <a:rPr lang="en-US" altLang="es-ES" dirty="0" err="1">
                <a:solidFill>
                  <a:srgbClr val="000000"/>
                </a:solidFill>
              </a:rPr>
              <a:t>Uso</a:t>
            </a:r>
            <a:r>
              <a:rPr lang="en-US" altLang="es-ES" dirty="0">
                <a:solidFill>
                  <a:srgbClr val="000000"/>
                </a:solidFill>
              </a:rPr>
              <a:t> de la </a:t>
            </a:r>
            <a:r>
              <a:rPr lang="en-US" altLang="es-ES" dirty="0" err="1">
                <a:solidFill>
                  <a:srgbClr val="000000"/>
                </a:solidFill>
              </a:rPr>
              <a:t>opción</a:t>
            </a:r>
            <a:r>
              <a:rPr lang="en-US" altLang="es-ES" dirty="0">
                <a:solidFill>
                  <a:srgbClr val="000000"/>
                </a:solidFill>
              </a:rPr>
              <a:t> WITH ENCRYPTION</a:t>
            </a:r>
            <a:endParaRPr lang="en-US" altLang="es-ES" dirty="0"/>
          </a:p>
          <a:p>
            <a:r>
              <a:rPr lang="en-US" altLang="es-ES" dirty="0">
                <a:solidFill>
                  <a:srgbClr val="000000"/>
                </a:solidFill>
              </a:rPr>
              <a:t>No </a:t>
            </a:r>
            <a:r>
              <a:rPr lang="en-US" altLang="es-ES" dirty="0" err="1">
                <a:solidFill>
                  <a:srgbClr val="000000"/>
                </a:solidFill>
              </a:rPr>
              <a:t>elimine</a:t>
            </a:r>
            <a:r>
              <a:rPr lang="en-US" altLang="es-ES" dirty="0">
                <a:solidFill>
                  <a:srgbClr val="000000"/>
                </a:solidFill>
              </a:rPr>
              <a:t> las entradas de la </a:t>
            </a:r>
            <a:r>
              <a:rPr lang="en-US" altLang="es-ES" dirty="0" err="1">
                <a:solidFill>
                  <a:srgbClr val="000000"/>
                </a:solidFill>
              </a:rPr>
              <a:t>tabla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dirty="0" err="1">
                <a:solidFill>
                  <a:srgbClr val="000000"/>
                </a:solidFill>
              </a:rPr>
              <a:t>syscomments</a:t>
            </a:r>
            <a:endParaRPr lang="en-US" altLang="es-ES" dirty="0">
              <a:solidFill>
                <a:srgbClr val="000000"/>
              </a:solidFill>
            </a:endParaRP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46321D14-299D-41BD-AB82-0AF7507E1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200400"/>
            <a:ext cx="7905750" cy="2852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 wrap="none"/>
          <a:lstStyle>
            <a:lvl1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96000"/>
              </a:lnSpc>
            </a:pPr>
            <a:r>
              <a:rPr lang="en-US" altLang="es-ES" sz="1600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USE Northwind</a:t>
            </a:r>
          </a:p>
          <a:p>
            <a:pPr eaLnBrk="0" hangingPunct="0">
              <a:lnSpc>
                <a:spcPct val="96000"/>
              </a:lnSpc>
            </a:pPr>
            <a:r>
              <a:rPr lang="en-US" altLang="es-ES" sz="1600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GO</a:t>
            </a:r>
          </a:p>
          <a:p>
            <a:pPr eaLnBrk="0" hangingPunct="0">
              <a:lnSpc>
                <a:spcPct val="96000"/>
              </a:lnSpc>
            </a:pPr>
            <a:r>
              <a:rPr lang="en-US" altLang="es-ES" sz="1600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CREATE VIEW </a:t>
            </a:r>
            <a:r>
              <a:rPr lang="en-US" altLang="es-ES" sz="1600" dirty="0" err="1">
                <a:latin typeface="Lucida Sans Typewriter" panose="020B0509030504030204" pitchFamily="49" charset="0"/>
                <a:cs typeface="Times New Roman" panose="02020603050405020304" pitchFamily="18" charset="0"/>
              </a:rPr>
              <a:t>dbo</a:t>
            </a:r>
            <a:r>
              <a:rPr lang="en-US" altLang="es-ES" sz="1600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.[Order Subtotals]</a:t>
            </a:r>
            <a:br>
              <a:rPr lang="en-US" altLang="es-ES" sz="1600" dirty="0">
                <a:latin typeface="Lucida Sans Typewriter" panose="020B0509030504030204" pitchFamily="49" charset="0"/>
                <a:cs typeface="Times New Roman" panose="02020603050405020304" pitchFamily="18" charset="0"/>
              </a:rPr>
            </a:br>
            <a:r>
              <a:rPr lang="en-US" altLang="es-ES" sz="1600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   WITH ENCRYPTION</a:t>
            </a:r>
          </a:p>
          <a:p>
            <a:pPr eaLnBrk="0" hangingPunct="0">
              <a:lnSpc>
                <a:spcPct val="96000"/>
              </a:lnSpc>
            </a:pPr>
            <a:r>
              <a:rPr lang="en-US" altLang="es-ES" sz="1600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AS</a:t>
            </a:r>
          </a:p>
          <a:p>
            <a:pPr eaLnBrk="0" hangingPunct="0">
              <a:lnSpc>
                <a:spcPct val="96000"/>
              </a:lnSpc>
            </a:pPr>
            <a:r>
              <a:rPr lang="en-US" altLang="es-ES" sz="1600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SELECT </a:t>
            </a:r>
            <a:r>
              <a:rPr lang="en-US" altLang="es-ES" sz="1600" dirty="0" err="1">
                <a:latin typeface="Lucida Sans Typewriter" panose="020B0509030504030204" pitchFamily="49" charset="0"/>
                <a:cs typeface="Times New Roman" panose="02020603050405020304" pitchFamily="18" charset="0"/>
              </a:rPr>
              <a:t>OrderID</a:t>
            </a:r>
            <a:r>
              <a:rPr lang="en-US" altLang="es-ES" sz="1600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,</a:t>
            </a:r>
            <a:br>
              <a:rPr lang="en-US" altLang="es-ES" sz="1600" dirty="0">
                <a:latin typeface="Lucida Sans Typewriter" panose="020B0509030504030204" pitchFamily="49" charset="0"/>
                <a:cs typeface="Times New Roman" panose="02020603050405020304" pitchFamily="18" charset="0"/>
              </a:rPr>
            </a:br>
            <a:r>
              <a:rPr lang="en-US" altLang="es-ES" sz="1600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 Sum(CONVERT(money,(</a:t>
            </a:r>
            <a:r>
              <a:rPr lang="en-US" altLang="es-ES" sz="1600" dirty="0" err="1">
                <a:latin typeface="Lucida Sans Typewriter" panose="020B0509030504030204" pitchFamily="49" charset="0"/>
                <a:cs typeface="Times New Roman" panose="02020603050405020304" pitchFamily="18" charset="0"/>
              </a:rPr>
              <a:t>UnitPrice</a:t>
            </a:r>
            <a:r>
              <a:rPr lang="en-US" altLang="es-ES" sz="1600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*Quantity*(1-Discount)/100))*100)</a:t>
            </a:r>
            <a:br>
              <a:rPr lang="en-US" altLang="es-ES" sz="1600" dirty="0">
                <a:latin typeface="Lucida Sans Typewriter" panose="020B0509030504030204" pitchFamily="49" charset="0"/>
                <a:cs typeface="Times New Roman" panose="02020603050405020304" pitchFamily="18" charset="0"/>
              </a:rPr>
            </a:br>
            <a:r>
              <a:rPr lang="en-US" altLang="es-ES" sz="1600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   AS Subtotal</a:t>
            </a:r>
          </a:p>
          <a:p>
            <a:pPr eaLnBrk="0" hangingPunct="0">
              <a:lnSpc>
                <a:spcPct val="96000"/>
              </a:lnSpc>
            </a:pPr>
            <a:r>
              <a:rPr lang="en-US" altLang="es-ES" sz="1600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FROM [Order Details]</a:t>
            </a:r>
          </a:p>
          <a:p>
            <a:pPr eaLnBrk="0" hangingPunct="0">
              <a:lnSpc>
                <a:spcPct val="96000"/>
              </a:lnSpc>
            </a:pPr>
            <a:r>
              <a:rPr lang="en-US" altLang="es-ES" sz="1600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GROUP BY </a:t>
            </a:r>
            <a:r>
              <a:rPr lang="en-US" altLang="es-ES" sz="1600" dirty="0" err="1">
                <a:latin typeface="Lucida Sans Typewriter" panose="020B0509030504030204" pitchFamily="49" charset="0"/>
                <a:cs typeface="Times New Roman" panose="02020603050405020304" pitchFamily="18" charset="0"/>
              </a:rPr>
              <a:t>OrderID</a:t>
            </a:r>
            <a:endParaRPr lang="en-US" altLang="es-ES" sz="1600" dirty="0">
              <a:latin typeface="Lucida Sans Typewriter" panose="020B0509030504030204" pitchFamily="49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96000"/>
              </a:lnSpc>
            </a:pPr>
            <a:r>
              <a:rPr lang="en-US" altLang="es-ES" sz="1600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GO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nimBg="1"/>
      <p:bldP spid="143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6">
            <a:extLst>
              <a:ext uri="{FF2B5EF4-FFF2-40B4-BE49-F238E27FC236}">
                <a16:creationId xmlns:a16="http://schemas.microsoft.com/office/drawing/2014/main" id="{61AF1AC4-C00A-4A73-8B1E-41B1329EC1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s-ES"/>
              <a:t>Modificación de datos mediante vistas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9DFA06A6-D5B3-41C6-A73F-C5F2B12EAB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s-ES"/>
              <a:t>No pueden afectar a más de una tabla subyacente</a:t>
            </a:r>
          </a:p>
          <a:p>
            <a:r>
              <a:rPr lang="en-US" altLang="es-ES"/>
              <a:t>No pueden afectar a ciertas columnas</a:t>
            </a:r>
          </a:p>
          <a:p>
            <a:r>
              <a:rPr lang="en-US" altLang="es-ES"/>
              <a:t>Pueden provocar errores si afectan a columnas a las que la vista no hace referencia </a:t>
            </a:r>
          </a:p>
          <a:p>
            <a:r>
              <a:rPr lang="en-US" altLang="es-ES"/>
              <a:t>Se comprueba si se ha especificado WITH CHECK OPTION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6">
            <a:extLst>
              <a:ext uri="{FF2B5EF4-FFF2-40B4-BE49-F238E27FC236}">
                <a16:creationId xmlns:a16="http://schemas.microsoft.com/office/drawing/2014/main" id="{61AF1AC4-C00A-4A73-8B1E-41B1329EC1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s-ES" dirty="0" err="1"/>
              <a:t>Modificación</a:t>
            </a:r>
            <a:r>
              <a:rPr lang="en-US" altLang="es-ES" dirty="0"/>
              <a:t> de </a:t>
            </a:r>
            <a:r>
              <a:rPr lang="en-US" altLang="es-ES" dirty="0" err="1"/>
              <a:t>datos</a:t>
            </a:r>
            <a:r>
              <a:rPr lang="en-US" altLang="es-ES" dirty="0"/>
              <a:t> </a:t>
            </a:r>
            <a:r>
              <a:rPr lang="en-US" altLang="es-ES" dirty="0" err="1"/>
              <a:t>mediante</a:t>
            </a:r>
            <a:r>
              <a:rPr lang="en-US" altLang="es-ES" dirty="0"/>
              <a:t> vistas - TAREA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9DFA06A6-D5B3-41C6-A73F-C5F2B12EAB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221970"/>
            <a:ext cx="7886700" cy="5519071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altLang="es-ES" dirty="0" err="1"/>
              <a:t>Crear</a:t>
            </a:r>
            <a:r>
              <a:rPr lang="en-US" altLang="es-ES" dirty="0"/>
              <a:t> Script </a:t>
            </a:r>
            <a:r>
              <a:rPr lang="en-US" altLang="es-ES" dirty="0" err="1"/>
              <a:t>conteniendo</a:t>
            </a:r>
            <a:r>
              <a:rPr lang="en-US" altLang="es-ES" dirty="0"/>
              <a:t>:</a:t>
            </a:r>
          </a:p>
          <a:p>
            <a:pPr lvl="1"/>
            <a:r>
              <a:rPr lang="en-US" altLang="es-ES" dirty="0" err="1"/>
              <a:t>Comandos</a:t>
            </a:r>
            <a:r>
              <a:rPr lang="en-US" altLang="es-ES" dirty="0"/>
              <a:t> DDL:</a:t>
            </a:r>
          </a:p>
          <a:p>
            <a:pPr lvl="2"/>
            <a:r>
              <a:rPr lang="en-US" altLang="es-ES" dirty="0" err="1"/>
              <a:t>Creación</a:t>
            </a:r>
            <a:r>
              <a:rPr lang="en-US" altLang="es-ES" dirty="0"/>
              <a:t> de </a:t>
            </a:r>
            <a:r>
              <a:rPr lang="en-US" altLang="es-ES" dirty="0" err="1"/>
              <a:t>Tabla</a:t>
            </a:r>
            <a:r>
              <a:rPr lang="en-US" altLang="es-ES" dirty="0"/>
              <a:t> </a:t>
            </a:r>
            <a:r>
              <a:rPr lang="en-US" altLang="es-ES" dirty="0" err="1"/>
              <a:t>Empleado</a:t>
            </a:r>
            <a:r>
              <a:rPr lang="en-US" altLang="es-ES" dirty="0"/>
              <a:t> con los </a:t>
            </a:r>
            <a:r>
              <a:rPr lang="en-US" altLang="es-ES" dirty="0" err="1"/>
              <a:t>campos</a:t>
            </a:r>
            <a:r>
              <a:rPr lang="en-US" altLang="es-ES" dirty="0"/>
              <a:t>:</a:t>
            </a:r>
          </a:p>
          <a:p>
            <a:pPr lvl="3"/>
            <a:r>
              <a:rPr lang="en-US" altLang="es-ES" dirty="0"/>
              <a:t>Id</a:t>
            </a:r>
          </a:p>
          <a:p>
            <a:pPr lvl="3"/>
            <a:r>
              <a:rPr lang="en-US" altLang="es-ES" dirty="0" err="1"/>
              <a:t>Nombre</a:t>
            </a:r>
            <a:endParaRPr lang="en-US" altLang="es-ES" dirty="0"/>
          </a:p>
          <a:p>
            <a:pPr lvl="3"/>
            <a:r>
              <a:rPr lang="en-US" altLang="es-ES" dirty="0" err="1"/>
              <a:t>Fecha</a:t>
            </a:r>
            <a:r>
              <a:rPr lang="en-US" altLang="es-ES" dirty="0"/>
              <a:t> </a:t>
            </a:r>
            <a:r>
              <a:rPr lang="en-US" altLang="es-ES" dirty="0" err="1"/>
              <a:t>Creación</a:t>
            </a:r>
            <a:r>
              <a:rPr lang="en-US" altLang="es-ES" dirty="0"/>
              <a:t>  (Default </a:t>
            </a:r>
            <a:r>
              <a:rPr lang="en-US" altLang="es-ES" dirty="0" err="1"/>
              <a:t>Fecha</a:t>
            </a:r>
            <a:r>
              <a:rPr lang="en-US" altLang="es-ES" dirty="0"/>
              <a:t> y Hora actual)</a:t>
            </a:r>
          </a:p>
          <a:p>
            <a:pPr lvl="2"/>
            <a:r>
              <a:rPr lang="en-US" altLang="es-ES" dirty="0" err="1"/>
              <a:t>Crear</a:t>
            </a:r>
            <a:r>
              <a:rPr lang="en-US" altLang="es-ES" dirty="0"/>
              <a:t> SP de </a:t>
            </a:r>
            <a:r>
              <a:rPr lang="en-US" altLang="es-ES" dirty="0" err="1"/>
              <a:t>inserción</a:t>
            </a:r>
            <a:r>
              <a:rPr lang="en-US" altLang="es-ES" dirty="0"/>
              <a:t>/</a:t>
            </a:r>
            <a:r>
              <a:rPr lang="en-US" altLang="es-ES" dirty="0" err="1"/>
              <a:t>Actualización</a:t>
            </a:r>
            <a:endParaRPr lang="en-US" altLang="es-ES" dirty="0"/>
          </a:p>
          <a:p>
            <a:pPr lvl="3"/>
            <a:r>
              <a:rPr lang="en-US" altLang="es-ES" dirty="0" err="1"/>
              <a:t>Agregar</a:t>
            </a:r>
            <a:r>
              <a:rPr lang="en-US" altLang="es-ES" dirty="0"/>
              <a:t> </a:t>
            </a:r>
            <a:r>
              <a:rPr lang="en-US" altLang="es-ES" dirty="0" err="1"/>
              <a:t>Registros</a:t>
            </a:r>
            <a:r>
              <a:rPr lang="en-US" altLang="es-ES" dirty="0"/>
              <a:t> (por medio del SP)</a:t>
            </a:r>
          </a:p>
          <a:p>
            <a:pPr lvl="2"/>
            <a:r>
              <a:rPr lang="en-US" altLang="es-ES" dirty="0" err="1"/>
              <a:t>Crear</a:t>
            </a:r>
            <a:r>
              <a:rPr lang="en-US" altLang="es-ES" dirty="0"/>
              <a:t> </a:t>
            </a:r>
            <a:r>
              <a:rPr lang="en-US" altLang="es-ES" dirty="0" err="1"/>
              <a:t>Tabla</a:t>
            </a:r>
            <a:r>
              <a:rPr lang="en-US" altLang="es-ES" dirty="0"/>
              <a:t> </a:t>
            </a:r>
            <a:r>
              <a:rPr lang="en-US" altLang="es-ES" dirty="0" err="1"/>
              <a:t>Cliente</a:t>
            </a:r>
            <a:r>
              <a:rPr lang="en-US" altLang="es-ES" dirty="0"/>
              <a:t>:</a:t>
            </a:r>
          </a:p>
          <a:p>
            <a:pPr lvl="3"/>
            <a:r>
              <a:rPr lang="en-US" altLang="es-ES" dirty="0"/>
              <a:t>Id</a:t>
            </a:r>
          </a:p>
          <a:p>
            <a:pPr lvl="3"/>
            <a:r>
              <a:rPr lang="en-US" altLang="es-ES" dirty="0" err="1"/>
              <a:t>Nombre</a:t>
            </a:r>
            <a:endParaRPr lang="en-US" altLang="es-ES" dirty="0"/>
          </a:p>
          <a:p>
            <a:pPr lvl="3"/>
            <a:r>
              <a:rPr lang="en-US" altLang="es-ES" dirty="0" err="1"/>
              <a:t>Teléfono</a:t>
            </a:r>
            <a:endParaRPr lang="en-US" altLang="es-ES" dirty="0"/>
          </a:p>
          <a:p>
            <a:pPr lvl="3"/>
            <a:r>
              <a:rPr lang="en-US" altLang="es-ES" dirty="0" err="1"/>
              <a:t>Fecha</a:t>
            </a:r>
            <a:r>
              <a:rPr lang="en-US" altLang="es-ES" dirty="0"/>
              <a:t> </a:t>
            </a:r>
            <a:r>
              <a:rPr lang="en-US" altLang="es-ES" dirty="0" err="1"/>
              <a:t>Creación</a:t>
            </a:r>
            <a:endParaRPr lang="en-US" altLang="es-ES" dirty="0"/>
          </a:p>
          <a:p>
            <a:pPr lvl="2"/>
            <a:r>
              <a:rPr lang="en-US" altLang="es-ES" dirty="0" err="1"/>
              <a:t>Crear</a:t>
            </a:r>
            <a:r>
              <a:rPr lang="en-US" altLang="es-ES" dirty="0"/>
              <a:t> Vista para </a:t>
            </a:r>
            <a:r>
              <a:rPr lang="en-US" altLang="es-ES" dirty="0" err="1"/>
              <a:t>tabla</a:t>
            </a:r>
            <a:r>
              <a:rPr lang="en-US" altLang="es-ES" dirty="0"/>
              <a:t> </a:t>
            </a:r>
            <a:r>
              <a:rPr lang="en-US" altLang="es-ES" dirty="0" err="1"/>
              <a:t>Empleado</a:t>
            </a:r>
            <a:r>
              <a:rPr lang="en-US" altLang="es-ES" dirty="0"/>
              <a:t> y </a:t>
            </a:r>
            <a:r>
              <a:rPr lang="en-US" altLang="es-ES" dirty="0" err="1"/>
              <a:t>Clientes</a:t>
            </a:r>
            <a:endParaRPr lang="en-US" altLang="es-ES" dirty="0"/>
          </a:p>
          <a:p>
            <a:pPr lvl="2"/>
            <a:r>
              <a:rPr lang="en-US" altLang="es-ES" dirty="0" err="1"/>
              <a:t>Escribir</a:t>
            </a:r>
            <a:r>
              <a:rPr lang="en-US" altLang="es-ES" dirty="0"/>
              <a:t> DML </a:t>
            </a:r>
            <a:r>
              <a:rPr lang="en-US" altLang="es-ES" dirty="0" err="1"/>
              <a:t>donde</a:t>
            </a:r>
            <a:r>
              <a:rPr lang="en-US" altLang="es-ES" dirty="0"/>
              <a:t> </a:t>
            </a:r>
            <a:r>
              <a:rPr lang="en-US" altLang="es-ES" dirty="0" err="1"/>
              <a:t>inserte</a:t>
            </a:r>
            <a:r>
              <a:rPr lang="en-US" altLang="es-ES" dirty="0"/>
              <a:t> </a:t>
            </a:r>
            <a:r>
              <a:rPr lang="en-US" altLang="es-ES" dirty="0" err="1"/>
              <a:t>registros</a:t>
            </a:r>
            <a:r>
              <a:rPr lang="en-US" altLang="es-ES" dirty="0"/>
              <a:t> a la </a:t>
            </a:r>
            <a:r>
              <a:rPr lang="en-US" altLang="es-ES" dirty="0" err="1"/>
              <a:t>tabla</a:t>
            </a:r>
            <a:r>
              <a:rPr lang="en-US" altLang="es-ES" dirty="0"/>
              <a:t> </a:t>
            </a:r>
            <a:r>
              <a:rPr lang="en-US" altLang="es-ES" dirty="0" err="1"/>
              <a:t>Cliente</a:t>
            </a:r>
            <a:r>
              <a:rPr lang="en-US" altLang="es-ES" dirty="0"/>
              <a:t> por medio de la Vista de </a:t>
            </a:r>
            <a:r>
              <a:rPr lang="en-US" altLang="es-ES" dirty="0" err="1"/>
              <a:t>Empleado</a:t>
            </a:r>
            <a:endParaRPr lang="en-US" altLang="es-ES" dirty="0"/>
          </a:p>
          <a:p>
            <a:pPr lvl="2"/>
            <a:r>
              <a:rPr lang="en-US" altLang="es-ES" dirty="0" err="1"/>
              <a:t>Escribir</a:t>
            </a:r>
            <a:r>
              <a:rPr lang="en-US" altLang="es-ES" dirty="0"/>
              <a:t> DML </a:t>
            </a:r>
            <a:r>
              <a:rPr lang="en-US" altLang="es-ES" dirty="0" err="1"/>
              <a:t>donde</a:t>
            </a:r>
            <a:r>
              <a:rPr lang="en-US" altLang="es-ES" dirty="0"/>
              <a:t> </a:t>
            </a:r>
            <a:r>
              <a:rPr lang="en-US" altLang="es-ES" dirty="0" err="1"/>
              <a:t>actualice</a:t>
            </a:r>
            <a:r>
              <a:rPr lang="en-US" altLang="es-ES" dirty="0"/>
              <a:t> table </a:t>
            </a:r>
            <a:r>
              <a:rPr lang="en-US" altLang="es-ES" dirty="0" err="1"/>
              <a:t>Cliente</a:t>
            </a:r>
            <a:r>
              <a:rPr lang="en-US" altLang="es-ES" dirty="0"/>
              <a:t> por medio de </a:t>
            </a:r>
            <a:r>
              <a:rPr lang="en-US" altLang="es-ES" dirty="0" err="1"/>
              <a:t>su</a:t>
            </a:r>
            <a:r>
              <a:rPr lang="en-US" altLang="es-ES" dirty="0"/>
              <a:t> Vista</a:t>
            </a:r>
          </a:p>
        </p:txBody>
      </p:sp>
    </p:spTree>
    <p:extLst>
      <p:ext uri="{BB962C8B-B14F-4D97-AF65-F5344CB8AC3E}">
        <p14:creationId xmlns:p14="http://schemas.microsoft.com/office/powerpoint/2010/main" val="98544320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6">
            <a:extLst>
              <a:ext uri="{FF2B5EF4-FFF2-40B4-BE49-F238E27FC236}">
                <a16:creationId xmlns:a16="http://schemas.microsoft.com/office/drawing/2014/main" id="{61AF1AC4-C00A-4A73-8B1E-41B1329EC1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" dirty="0"/>
              <a:t>Dado los siguientes enunciados: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9DFA06A6-D5B3-41C6-A73F-C5F2B12EAB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221970"/>
            <a:ext cx="7886700" cy="5519071"/>
          </a:xfrm>
          <a:noFill/>
          <a:ln/>
        </p:spPr>
        <p:txBody>
          <a:bodyPr>
            <a:normAutofit/>
          </a:bodyPr>
          <a:lstStyle/>
          <a:p>
            <a:pPr lvl="0"/>
            <a:r>
              <a:rPr lang="es-ES" dirty="0"/>
              <a:t>Identificar las tablas</a:t>
            </a:r>
          </a:p>
          <a:p>
            <a:pPr lvl="0"/>
            <a:r>
              <a:rPr lang="es-ES" dirty="0"/>
              <a:t>Identificar los campos</a:t>
            </a:r>
          </a:p>
          <a:p>
            <a:pPr lvl="0"/>
            <a:r>
              <a:rPr lang="es-ES" dirty="0"/>
              <a:t>Identificar el tipo de dato</a:t>
            </a:r>
          </a:p>
          <a:p>
            <a:pPr lvl="0"/>
            <a:r>
              <a:rPr lang="es-ES" dirty="0"/>
              <a:t>Identificar la llave primaria</a:t>
            </a:r>
          </a:p>
          <a:p>
            <a:pPr lvl="0"/>
            <a:r>
              <a:rPr lang="es-ES" dirty="0"/>
              <a:t>Identificar las relaciones de las tablas</a:t>
            </a:r>
          </a:p>
          <a:p>
            <a:pPr lvl="0"/>
            <a:r>
              <a:rPr lang="es-ES" dirty="0"/>
              <a:t>Elaborar el script que permita generar:</a:t>
            </a:r>
          </a:p>
          <a:p>
            <a:pPr lvl="1"/>
            <a:r>
              <a:rPr lang="es-ES" dirty="0"/>
              <a:t>DB y Tablas</a:t>
            </a:r>
          </a:p>
          <a:p>
            <a:pPr lvl="1"/>
            <a:r>
              <a:rPr lang="es-ES" dirty="0"/>
              <a:t>Vistas de las Tablas</a:t>
            </a:r>
          </a:p>
          <a:p>
            <a:pPr lvl="1"/>
            <a:r>
              <a:rPr lang="es-ES" dirty="0"/>
              <a:t>SP donde utilice:</a:t>
            </a:r>
          </a:p>
          <a:p>
            <a:pPr lvl="2"/>
            <a:r>
              <a:rPr lang="es-ES" dirty="0"/>
              <a:t>Vistas para operaciones CRUD</a:t>
            </a:r>
          </a:p>
          <a:p>
            <a:pPr lvl="2"/>
            <a:r>
              <a:rPr lang="es-ES" dirty="0"/>
              <a:t>Manejo de Excepciones</a:t>
            </a:r>
          </a:p>
        </p:txBody>
      </p:sp>
    </p:spTree>
    <p:extLst>
      <p:ext uri="{BB962C8B-B14F-4D97-AF65-F5344CB8AC3E}">
        <p14:creationId xmlns:p14="http://schemas.microsoft.com/office/powerpoint/2010/main" val="271819282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6">
            <a:extLst>
              <a:ext uri="{FF2B5EF4-FFF2-40B4-BE49-F238E27FC236}">
                <a16:creationId xmlns:a16="http://schemas.microsoft.com/office/drawing/2014/main" id="{61AF1AC4-C00A-4A73-8B1E-41B1329EC1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s-ES" dirty="0" err="1"/>
              <a:t>Ejercicio</a:t>
            </a:r>
            <a:r>
              <a:rPr lang="en-US" altLang="es-ES" dirty="0"/>
              <a:t> Nº 1 – </a:t>
            </a:r>
            <a:r>
              <a:rPr lang="es-ES" dirty="0"/>
              <a:t>Se desea almacenar la información de los contactos</a:t>
            </a:r>
            <a:endParaRPr lang="en-US" altLang="es-ES" dirty="0"/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9DFA06A6-D5B3-41C6-A73F-C5F2B12EAB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221970"/>
            <a:ext cx="7886700" cy="5519071"/>
          </a:xfrm>
          <a:noFill/>
          <a:ln/>
        </p:spPr>
        <p:txBody>
          <a:bodyPr>
            <a:normAutofit fontScale="92500"/>
          </a:bodyPr>
          <a:lstStyle/>
          <a:p>
            <a:r>
              <a:rPr lang="es-ES" dirty="0"/>
              <a:t>Estos van a tener un ID único</a:t>
            </a:r>
          </a:p>
          <a:p>
            <a:r>
              <a:rPr lang="es-ES" dirty="0"/>
              <a:t>Se debe indicar el departamento de origen (Managua, Masaya...)</a:t>
            </a:r>
          </a:p>
          <a:p>
            <a:r>
              <a:rPr lang="es-ES" dirty="0"/>
              <a:t>Los contactos pueden tener varios correos y teléfonos.</a:t>
            </a:r>
          </a:p>
          <a:p>
            <a:r>
              <a:rPr lang="es-ES" dirty="0"/>
              <a:t>Se debe identificar la compañía de comunicaciones (Claro, Tigo, </a:t>
            </a:r>
            <a:r>
              <a:rPr lang="es-ES" dirty="0" err="1"/>
              <a:t>Cootel</a:t>
            </a:r>
            <a:r>
              <a:rPr lang="es-ES" dirty="0"/>
              <a:t>) al momento de registrar un teléfono convencional o celular</a:t>
            </a:r>
          </a:p>
          <a:p>
            <a:r>
              <a:rPr lang="es-ES" dirty="0"/>
              <a:t>Se debe clasificar los contactos:  amigo, </a:t>
            </a:r>
            <a:r>
              <a:rPr lang="es-ES" dirty="0" err="1"/>
              <a:t>colega,familia</a:t>
            </a:r>
            <a:r>
              <a:rPr lang="es-ES" dirty="0"/>
              <a:t>...</a:t>
            </a:r>
          </a:p>
          <a:p>
            <a:r>
              <a:rPr lang="es-ES" dirty="0"/>
              <a:t>Se desea registrar su nombre, apellidos, fecha de nacimiento, dirección, estado civil, género, lugar de trabajo, cargo, </a:t>
            </a:r>
            <a:r>
              <a:rPr lang="es-ES" dirty="0" err="1"/>
              <a:t>instagram</a:t>
            </a:r>
            <a:r>
              <a:rPr lang="es-ES" dirty="0"/>
              <a:t>, </a:t>
            </a:r>
            <a:r>
              <a:rPr lang="es-ES" dirty="0" err="1"/>
              <a:t>website</a:t>
            </a:r>
            <a:r>
              <a:rPr lang="es-ES" dirty="0"/>
              <a:t>, título</a:t>
            </a:r>
          </a:p>
          <a:p>
            <a:r>
              <a:rPr lang="es-ES" dirty="0"/>
              <a:t>El Estado Civil, de notarlo con una letra, en la vista utilizar reemplazar la letra por la palabra completa</a:t>
            </a:r>
          </a:p>
        </p:txBody>
      </p:sp>
    </p:spTree>
    <p:extLst>
      <p:ext uri="{BB962C8B-B14F-4D97-AF65-F5344CB8AC3E}">
        <p14:creationId xmlns:p14="http://schemas.microsoft.com/office/powerpoint/2010/main" val="119474914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84FE689-086F-47EF-8B2B-A8E3D74EC7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Introducción</a:t>
            </a:r>
            <a:endParaRPr lang="en-US" altLang="es-E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1DFB768-02FA-40E8-9826-3C394226B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Introducción a las vistas</a:t>
            </a:r>
            <a:endParaRPr lang="en-US" altLang="es-ES"/>
          </a:p>
          <a:p>
            <a:r>
              <a:rPr lang="en-US" altLang="es-ES">
                <a:solidFill>
                  <a:srgbClr val="000000"/>
                </a:solidFill>
              </a:rPr>
              <a:t>Ventajas de las vistas</a:t>
            </a:r>
            <a:endParaRPr lang="en-US" altLang="es-ES"/>
          </a:p>
          <a:p>
            <a:r>
              <a:rPr lang="en-US" altLang="es-ES">
                <a:solidFill>
                  <a:srgbClr val="000000"/>
                </a:solidFill>
              </a:rPr>
              <a:t>Definición de vistas</a:t>
            </a:r>
            <a:endParaRPr lang="en-US" altLang="es-ES"/>
          </a:p>
          <a:p>
            <a:r>
              <a:rPr lang="en-US" altLang="es-ES">
                <a:solidFill>
                  <a:srgbClr val="000000"/>
                </a:solidFill>
              </a:rPr>
              <a:t>Modificación de datos mediante vistas</a:t>
            </a:r>
            <a:endParaRPr lang="en-US" altLang="es-ES"/>
          </a:p>
          <a:p>
            <a:r>
              <a:rPr lang="en-US" altLang="es-ES">
                <a:solidFill>
                  <a:srgbClr val="000000"/>
                </a:solidFill>
              </a:rPr>
              <a:t>Optimización del rendimiento mediante vistas</a:t>
            </a:r>
          </a:p>
          <a:p>
            <a:r>
              <a:rPr lang="en-US" altLang="es-ES">
                <a:solidFill>
                  <a:srgbClr val="000000"/>
                </a:solidFill>
              </a:rPr>
              <a:t>Práctica:</a:t>
            </a:r>
            <a:r>
              <a:rPr lang="en-US" altLang="es-ES"/>
              <a:t> </a:t>
            </a:r>
            <a:r>
              <a:rPr lang="en-US" altLang="es-ES">
                <a:solidFill>
                  <a:srgbClr val="000000"/>
                </a:solidFill>
              </a:rPr>
              <a:t>Implementación de vistas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6">
            <a:extLst>
              <a:ext uri="{FF2B5EF4-FFF2-40B4-BE49-F238E27FC236}">
                <a16:creationId xmlns:a16="http://schemas.microsoft.com/office/drawing/2014/main" id="{61AF1AC4-C00A-4A73-8B1E-41B1329EC1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s-ES" sz="2800" dirty="0" err="1"/>
              <a:t>Ejercicio</a:t>
            </a:r>
            <a:r>
              <a:rPr lang="en-US" altLang="es-ES" sz="2800" dirty="0"/>
              <a:t> Nº </a:t>
            </a:r>
            <a:r>
              <a:rPr lang="es-ES" altLang="es-ES" sz="2800" dirty="0"/>
              <a:t>2 – </a:t>
            </a:r>
            <a:r>
              <a:rPr lang="es-NI" sz="2800" dirty="0"/>
              <a:t>Deseamos crear un sistema que recoja la organización de una universidad</a:t>
            </a:r>
            <a:endParaRPr lang="en-US" altLang="es-ES" sz="2800" dirty="0"/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9DFA06A6-D5B3-41C6-A73F-C5F2B12EAB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221970"/>
            <a:ext cx="7886700" cy="5519071"/>
          </a:xfrm>
          <a:noFill/>
          <a:ln/>
        </p:spPr>
        <p:txBody>
          <a:bodyPr>
            <a:normAutofit fontScale="92500"/>
          </a:bodyPr>
          <a:lstStyle/>
          <a:p>
            <a:r>
              <a:rPr lang="es-NI" dirty="0"/>
              <a:t>Los departamentos pueden estar en una sola facultad o ser </a:t>
            </a:r>
            <a:r>
              <a:rPr lang="es-NI" dirty="0" err="1"/>
              <a:t>interfacultativos</a:t>
            </a:r>
            <a:r>
              <a:rPr lang="es-NI" dirty="0"/>
              <a:t>, agrupando en este caso cátedras que pertenecen a facultades distintas.</a:t>
            </a:r>
          </a:p>
          <a:p>
            <a:r>
              <a:rPr lang="es-NI" dirty="0"/>
              <a:t>Una cátedra se encuentra en un único departamento.</a:t>
            </a:r>
          </a:p>
          <a:p>
            <a:r>
              <a:rPr lang="es-NI" dirty="0"/>
              <a:t>Una cátedra pertenece a una sola facultad.</a:t>
            </a:r>
          </a:p>
          <a:p>
            <a:r>
              <a:rPr lang="es-NI" dirty="0"/>
              <a:t>Un profesor está siempre asignado a un único departamento y adscrito a una o varias cátedras, pudiendo cambiar de cátedra pero no de departamento, interesa la fecha en que un profesor es adscrito a una cátedra.</a:t>
            </a:r>
          </a:p>
          <a:p>
            <a:r>
              <a:rPr lang="es-NI" dirty="0"/>
              <a:t>Existen áreas de conocimiento, y todo departamento tendrá una única área de conocimiento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083009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6">
            <a:extLst>
              <a:ext uri="{FF2B5EF4-FFF2-40B4-BE49-F238E27FC236}">
                <a16:creationId xmlns:a16="http://schemas.microsoft.com/office/drawing/2014/main" id="{61AF1AC4-C00A-4A73-8B1E-41B1329EC1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s-ES" sz="2800" dirty="0" err="1"/>
              <a:t>Ejercicio</a:t>
            </a:r>
            <a:r>
              <a:rPr lang="en-US" altLang="es-ES" sz="2800" dirty="0"/>
              <a:t> Nº </a:t>
            </a:r>
            <a:r>
              <a:rPr lang="es-ES" altLang="es-ES" sz="2800" dirty="0"/>
              <a:t>3 – </a:t>
            </a:r>
            <a:r>
              <a:rPr lang="es-NI" sz="2800" dirty="0"/>
              <a:t>Se elaborar un sistema de información de las reservas de una empresa dedicada al alquiler de automóviles</a:t>
            </a:r>
            <a:endParaRPr lang="en-US" altLang="es-ES" sz="2800" dirty="0"/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9DFA06A6-D5B3-41C6-A73F-C5F2B12EAB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221970"/>
            <a:ext cx="7886700" cy="5519071"/>
          </a:xfrm>
          <a:noFill/>
          <a:ln/>
        </p:spPr>
        <p:txBody>
          <a:bodyPr>
            <a:normAutofit fontScale="92500"/>
          </a:bodyPr>
          <a:lstStyle/>
          <a:p>
            <a:r>
              <a:rPr lang="es-NI" dirty="0"/>
              <a:t>Un determinado cliente puede tener en un momento dado varias reservas. </a:t>
            </a:r>
          </a:p>
          <a:p>
            <a:r>
              <a:rPr lang="es-NI" dirty="0"/>
              <a:t>Una reserva la realiza un único cliente, pero puede involucrar a varios coches.</a:t>
            </a:r>
          </a:p>
          <a:p>
            <a:r>
              <a:rPr lang="es-NI" dirty="0"/>
              <a:t>Es importante registrar la fecha de comienzo de la reserva y la de terminación</a:t>
            </a:r>
          </a:p>
          <a:p>
            <a:r>
              <a:rPr lang="es-NI" dirty="0"/>
              <a:t>Todo coche tiene siempre asignado un determinado garaje, que no puede cambiar. </a:t>
            </a:r>
          </a:p>
          <a:p>
            <a:r>
              <a:rPr lang="es-NI" dirty="0"/>
              <a:t>Cada reserva se realiza en una determinada agencia. </a:t>
            </a:r>
          </a:p>
          <a:p>
            <a:r>
              <a:rPr lang="es-NI" dirty="0"/>
              <a:t>En la base de datos pueden existir clientes que no hayan hecho ninguna reserva. </a:t>
            </a:r>
          </a:p>
          <a:p>
            <a:r>
              <a:rPr lang="es-NI" dirty="0"/>
              <a:t>Todas las entidades tiene una clave alfanumérica que las identifica unívocamente.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766809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6">
            <a:extLst>
              <a:ext uri="{FF2B5EF4-FFF2-40B4-BE49-F238E27FC236}">
                <a16:creationId xmlns:a16="http://schemas.microsoft.com/office/drawing/2014/main" id="{61AF1AC4-C00A-4A73-8B1E-41B1329EC1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" altLang="es-ES" sz="2800" dirty="0"/>
              <a:t>Exposición</a:t>
            </a:r>
            <a:endParaRPr lang="en-US" altLang="es-ES" sz="2800" dirty="0"/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9DFA06A6-D5B3-41C6-A73F-C5F2B12EAB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221970"/>
            <a:ext cx="7886700" cy="5519071"/>
          </a:xfrm>
          <a:noFill/>
          <a:ln/>
        </p:spPr>
        <p:txBody>
          <a:bodyPr>
            <a:normAutofit/>
          </a:bodyPr>
          <a:lstStyle/>
          <a:p>
            <a:r>
              <a:rPr lang="es-NI" dirty="0"/>
              <a:t>Elaborar Presentación en PowerPoint</a:t>
            </a:r>
          </a:p>
          <a:p>
            <a:r>
              <a:rPr lang="es-NI" dirty="0"/>
              <a:t>Entregar Documento en Word</a:t>
            </a:r>
          </a:p>
          <a:p>
            <a:r>
              <a:rPr lang="es-NI" dirty="0"/>
              <a:t>Temas:</a:t>
            </a:r>
          </a:p>
          <a:p>
            <a:pPr lvl="1"/>
            <a:r>
              <a:rPr lang="es-NI" dirty="0" err="1"/>
              <a:t>Common</a:t>
            </a:r>
            <a:r>
              <a:rPr lang="es-NI" dirty="0"/>
              <a:t> Tables </a:t>
            </a:r>
            <a:r>
              <a:rPr lang="es-NI" dirty="0" err="1"/>
              <a:t>Expressions</a:t>
            </a:r>
            <a:r>
              <a:rPr lang="es-NI" dirty="0"/>
              <a:t> (CTE)</a:t>
            </a:r>
          </a:p>
          <a:p>
            <a:pPr lvl="1"/>
            <a:r>
              <a:rPr lang="es-NI" dirty="0"/>
              <a:t>Tables </a:t>
            </a:r>
            <a:r>
              <a:rPr lang="es-NI" dirty="0" err="1"/>
              <a:t>Values</a:t>
            </a:r>
            <a:r>
              <a:rPr lang="es-NI" dirty="0"/>
              <a:t> </a:t>
            </a:r>
            <a:r>
              <a:rPr lang="es-NI" dirty="0" err="1"/>
              <a:t>Functions</a:t>
            </a:r>
            <a:r>
              <a:rPr lang="es-NI" dirty="0"/>
              <a:t> (TVF)</a:t>
            </a:r>
          </a:p>
          <a:p>
            <a:r>
              <a:rPr lang="es-NI"/>
              <a:t>Elaborar Ejemplos de Cada Caso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866068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BE62F-F950-462E-8B19-1FBAE5687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Muchas 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4B559E-A2D5-4412-B01F-66DAAF54F2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06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8" name="Rectangle 24">
            <a:extLst>
              <a:ext uri="{FF2B5EF4-FFF2-40B4-BE49-F238E27FC236}">
                <a16:creationId xmlns:a16="http://schemas.microsoft.com/office/drawing/2014/main" id="{289C2D1B-8BDE-4ED5-89BE-EE55FC6E3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2743200"/>
            <a:ext cx="4724400" cy="5334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08343DC7-15A8-48F7-83D9-63BB005FE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Introducción a las vistas</a:t>
            </a:r>
            <a:endParaRPr lang="en-US" altLang="es-E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CA5FBDE-15F0-42F2-B9F9-3FEC10D11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678363"/>
            <a:ext cx="4267200" cy="423862"/>
          </a:xfrm>
          <a:prstGeom prst="rect">
            <a:avLst/>
          </a:prstGeom>
          <a:gradFill rotWithShape="0">
            <a:gsLst>
              <a:gs pos="0">
                <a:srgbClr val="3399FF"/>
              </a:gs>
              <a:gs pos="100000">
                <a:srgbClr val="3333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es-ES" sz="20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EmployeeView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DFF3DB6-A788-45B0-B87F-0DE4323CD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102225"/>
            <a:ext cx="2098675" cy="352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es-ES" sz="1800" i="1">
                <a:latin typeface="Arial" panose="020B0604020202020204" pitchFamily="34" charset="0"/>
              </a:rPr>
              <a:t> Lastname 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2FBC810E-FE93-4226-96D4-D2A99A6DC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5102225"/>
            <a:ext cx="2168525" cy="352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es-ES" sz="1800" i="1">
                <a:latin typeface="Arial" panose="020B0604020202020204" pitchFamily="34" charset="0"/>
              </a:rPr>
              <a:t> Firstname</a:t>
            </a: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5AEE6A30-CCDB-4505-8DEF-DD5F0CEA7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454650"/>
            <a:ext cx="2098675" cy="917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eaLnBrk="0" hangingPunct="0"/>
            <a:r>
              <a:rPr lang="en-US" altLang="es-ES" sz="1800">
                <a:latin typeface="Arial" panose="020B0604020202020204" pitchFamily="34" charset="0"/>
              </a:rPr>
              <a:t>Davolio </a:t>
            </a:r>
          </a:p>
          <a:p>
            <a:pPr eaLnBrk="0" hangingPunct="0"/>
            <a:r>
              <a:rPr lang="en-US" altLang="es-ES" sz="1800">
                <a:latin typeface="Arial" panose="020B0604020202020204" pitchFamily="34" charset="0"/>
              </a:rPr>
              <a:t>Fuller </a:t>
            </a:r>
          </a:p>
          <a:p>
            <a:pPr eaLnBrk="0" hangingPunct="0"/>
            <a:r>
              <a:rPr lang="en-US" altLang="es-ES" sz="1800">
                <a:latin typeface="Arial" panose="020B0604020202020204" pitchFamily="34" charset="0"/>
              </a:rPr>
              <a:t>Leverling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599F9EF1-5DE8-4EBE-9C42-FF17D2CBE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5454650"/>
            <a:ext cx="2168525" cy="917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/>
          <a:lstStyle/>
          <a:p>
            <a:pPr eaLnBrk="0" hangingPunct="0"/>
            <a:r>
              <a:rPr lang="en-US" altLang="es-ES" sz="1800">
                <a:latin typeface="Arial" panose="020B0604020202020204" pitchFamily="34" charset="0"/>
              </a:rPr>
              <a:t>Nancy </a:t>
            </a:r>
          </a:p>
          <a:p>
            <a:pPr eaLnBrk="0" hangingPunct="0"/>
            <a:r>
              <a:rPr lang="en-US" altLang="es-ES" sz="1800">
                <a:latin typeface="Arial" panose="020B0604020202020204" pitchFamily="34" charset="0"/>
              </a:rPr>
              <a:t>Andrew </a:t>
            </a:r>
          </a:p>
          <a:p>
            <a:pPr eaLnBrk="0" hangingPunct="0"/>
            <a:r>
              <a:rPr lang="en-US" altLang="es-ES" sz="1800">
                <a:latin typeface="Arial" panose="020B0604020202020204" pitchFamily="34" charset="0"/>
              </a:rPr>
              <a:t>Janet</a:t>
            </a:r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FB84BFCD-AB6C-4EAA-8C93-24E6DFD89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6669088" cy="423863"/>
          </a:xfrm>
          <a:prstGeom prst="rect">
            <a:avLst/>
          </a:prstGeom>
          <a:gradFill rotWithShape="0">
            <a:gsLst>
              <a:gs pos="0">
                <a:srgbClr val="3399FF"/>
              </a:gs>
              <a:gs pos="100000">
                <a:srgbClr val="3333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es-ES" sz="20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Employees</a:t>
            </a:r>
          </a:p>
        </p:txBody>
      </p:sp>
      <p:sp>
        <p:nvSpPr>
          <p:cNvPr id="6155" name="Rectangle 11">
            <a:extLst>
              <a:ext uri="{FF2B5EF4-FFF2-40B4-BE49-F238E27FC236}">
                <a16:creationId xmlns:a16="http://schemas.microsoft.com/office/drawing/2014/main" id="{4F15F34B-B5AC-4643-B2C1-D660E9A24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566863"/>
            <a:ext cx="1524000" cy="352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es-ES" sz="1800" i="1">
                <a:latin typeface="Arial" panose="020B0604020202020204" pitchFamily="34" charset="0"/>
              </a:rPr>
              <a:t>EmployeeID</a:t>
            </a:r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5C497CA0-2502-483B-93F3-997815D85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566863"/>
            <a:ext cx="1582738" cy="352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es-ES" sz="1800" i="1">
                <a:latin typeface="Arial" panose="020B0604020202020204" pitchFamily="34" charset="0"/>
              </a:rPr>
              <a:t> LastName </a:t>
            </a:r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id="{38887BF6-1E21-43AD-977C-599707A5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138" y="1566863"/>
            <a:ext cx="2349500" cy="352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es-ES" sz="1800" i="1">
                <a:latin typeface="Arial" panose="020B0604020202020204" pitchFamily="34" charset="0"/>
              </a:rPr>
              <a:t>Firstname</a:t>
            </a:r>
          </a:p>
        </p:txBody>
      </p:sp>
      <p:sp>
        <p:nvSpPr>
          <p:cNvPr id="6158" name="Rectangle 14">
            <a:extLst>
              <a:ext uri="{FF2B5EF4-FFF2-40B4-BE49-F238E27FC236}">
                <a16:creationId xmlns:a16="http://schemas.microsoft.com/office/drawing/2014/main" id="{54768A90-A1F0-4C63-BC26-646A5C18D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638" y="1566863"/>
            <a:ext cx="1212850" cy="352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es-ES" sz="1800" i="1">
                <a:latin typeface="Arial" panose="020B0604020202020204" pitchFamily="34" charset="0"/>
              </a:rPr>
              <a:t>Title</a:t>
            </a:r>
          </a:p>
        </p:txBody>
      </p:sp>
      <p:sp>
        <p:nvSpPr>
          <p:cNvPr id="6159" name="Rectangle 15">
            <a:extLst>
              <a:ext uri="{FF2B5EF4-FFF2-40B4-BE49-F238E27FC236}">
                <a16:creationId xmlns:a16="http://schemas.microsoft.com/office/drawing/2014/main" id="{5B97F91C-8AFF-48E2-BDAA-F94E1D7D4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19288"/>
            <a:ext cx="1524000" cy="917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/>
          <a:lstStyle/>
          <a:p>
            <a:pPr eaLnBrk="0" hangingPunct="0"/>
            <a:r>
              <a:rPr lang="en-US" altLang="es-ES" sz="1800">
                <a:latin typeface="Arial" panose="020B0604020202020204" pitchFamily="34" charset="0"/>
              </a:rPr>
              <a:t>1</a:t>
            </a:r>
          </a:p>
          <a:p>
            <a:pPr eaLnBrk="0" hangingPunct="0"/>
            <a:r>
              <a:rPr lang="en-US" altLang="es-ES" sz="1800">
                <a:latin typeface="Arial" panose="020B0604020202020204" pitchFamily="34" charset="0"/>
              </a:rPr>
              <a:t>2</a:t>
            </a:r>
          </a:p>
          <a:p>
            <a:pPr eaLnBrk="0" hangingPunct="0"/>
            <a:r>
              <a:rPr lang="en-US" altLang="es-ES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160" name="Rectangle 16">
            <a:extLst>
              <a:ext uri="{FF2B5EF4-FFF2-40B4-BE49-F238E27FC236}">
                <a16:creationId xmlns:a16="http://schemas.microsoft.com/office/drawing/2014/main" id="{F4816ECF-4237-4EE7-A8C6-30582A9BD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919288"/>
            <a:ext cx="1582738" cy="917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/>
          <a:lstStyle/>
          <a:p>
            <a:pPr eaLnBrk="0" hangingPunct="0"/>
            <a:r>
              <a:rPr lang="en-US" altLang="es-ES" sz="1800">
                <a:latin typeface="Arial" panose="020B0604020202020204" pitchFamily="34" charset="0"/>
              </a:rPr>
              <a:t>Davolio</a:t>
            </a:r>
          </a:p>
          <a:p>
            <a:pPr eaLnBrk="0" hangingPunct="0"/>
            <a:r>
              <a:rPr lang="en-US" altLang="es-ES" sz="1800">
                <a:latin typeface="Arial" panose="020B0604020202020204" pitchFamily="34" charset="0"/>
              </a:rPr>
              <a:t>Fuller</a:t>
            </a:r>
          </a:p>
          <a:p>
            <a:pPr eaLnBrk="0" hangingPunct="0"/>
            <a:r>
              <a:rPr lang="en-US" altLang="es-ES" sz="1800">
                <a:latin typeface="Arial" panose="020B0604020202020204" pitchFamily="34" charset="0"/>
              </a:rPr>
              <a:t>Leverling</a:t>
            </a:r>
          </a:p>
          <a:p>
            <a:pPr eaLnBrk="0" hangingPunct="0"/>
            <a:endParaRPr lang="en-US" altLang="es-ES" sz="1800">
              <a:latin typeface="Arial" panose="020B0604020202020204" pitchFamily="34" charset="0"/>
            </a:endParaRPr>
          </a:p>
        </p:txBody>
      </p:sp>
      <p:sp>
        <p:nvSpPr>
          <p:cNvPr id="6161" name="Rectangle 17">
            <a:extLst>
              <a:ext uri="{FF2B5EF4-FFF2-40B4-BE49-F238E27FC236}">
                <a16:creationId xmlns:a16="http://schemas.microsoft.com/office/drawing/2014/main" id="{CF0D0BBB-8D64-4B0E-AF5F-8E530B261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138" y="1919288"/>
            <a:ext cx="2349500" cy="917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/>
          <a:lstStyle/>
          <a:p>
            <a:pPr eaLnBrk="0" hangingPunct="0"/>
            <a:r>
              <a:rPr lang="en-US" altLang="es-ES" sz="1800">
                <a:latin typeface="Arial" panose="020B0604020202020204" pitchFamily="34" charset="0"/>
              </a:rPr>
              <a:t>Nancy</a:t>
            </a:r>
          </a:p>
          <a:p>
            <a:pPr eaLnBrk="0" hangingPunct="0"/>
            <a:r>
              <a:rPr lang="en-US" altLang="es-ES" sz="1800">
                <a:latin typeface="Arial" panose="020B0604020202020204" pitchFamily="34" charset="0"/>
              </a:rPr>
              <a:t>Andrew</a:t>
            </a:r>
          </a:p>
          <a:p>
            <a:pPr eaLnBrk="0" hangingPunct="0"/>
            <a:r>
              <a:rPr lang="en-US" altLang="es-ES" sz="1800">
                <a:latin typeface="Arial" panose="020B0604020202020204" pitchFamily="34" charset="0"/>
              </a:rPr>
              <a:t>Janet</a:t>
            </a:r>
          </a:p>
        </p:txBody>
      </p:sp>
      <p:sp>
        <p:nvSpPr>
          <p:cNvPr id="6162" name="Rectangle 18">
            <a:extLst>
              <a:ext uri="{FF2B5EF4-FFF2-40B4-BE49-F238E27FC236}">
                <a16:creationId xmlns:a16="http://schemas.microsoft.com/office/drawing/2014/main" id="{65EA9547-88EB-4135-AF80-251D5735D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638" y="1919288"/>
            <a:ext cx="1212850" cy="917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/>
          <a:lstStyle/>
          <a:p>
            <a:pPr eaLnBrk="0" hangingPunct="0"/>
            <a:r>
              <a:rPr lang="en-US" altLang="es-ES" sz="1800">
                <a:latin typeface="Arial" panose="020B0604020202020204" pitchFamily="34" charset="0"/>
              </a:rPr>
              <a:t>~~~</a:t>
            </a:r>
          </a:p>
          <a:p>
            <a:pPr eaLnBrk="0" hangingPunct="0"/>
            <a:r>
              <a:rPr lang="en-US" altLang="es-ES" sz="1800">
                <a:latin typeface="Arial" panose="020B0604020202020204" pitchFamily="34" charset="0"/>
              </a:rPr>
              <a:t>~~~</a:t>
            </a:r>
          </a:p>
          <a:p>
            <a:pPr eaLnBrk="0" hangingPunct="0"/>
            <a:r>
              <a:rPr lang="en-US" altLang="es-ES" sz="1800">
                <a:latin typeface="Arial" panose="020B0604020202020204" pitchFamily="34" charset="0"/>
              </a:rPr>
              <a:t>~~~</a:t>
            </a:r>
          </a:p>
        </p:txBody>
      </p:sp>
      <p:sp>
        <p:nvSpPr>
          <p:cNvPr id="6163" name="AutoShape 19">
            <a:extLst>
              <a:ext uri="{FF2B5EF4-FFF2-40B4-BE49-F238E27FC236}">
                <a16:creationId xmlns:a16="http://schemas.microsoft.com/office/drawing/2014/main" id="{03DC8427-B0F5-4450-B602-BB1EA4BC1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895600"/>
            <a:ext cx="454025" cy="1811338"/>
          </a:xfrm>
          <a:prstGeom prst="downArrow">
            <a:avLst>
              <a:gd name="adj1" fmla="val 57343"/>
              <a:gd name="adj2" fmla="val 122641"/>
            </a:avLst>
          </a:prstGeom>
          <a:gradFill rotWithShape="0">
            <a:gsLst>
              <a:gs pos="0">
                <a:schemeClr val="accent2">
                  <a:gamma/>
                  <a:tint val="27451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165" name="AutoShape 21">
            <a:extLst>
              <a:ext uri="{FF2B5EF4-FFF2-40B4-BE49-F238E27FC236}">
                <a16:creationId xmlns:a16="http://schemas.microsoft.com/office/drawing/2014/main" id="{2E5A2E14-3D6E-441C-A441-862864C59E3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943600" y="5334000"/>
            <a:ext cx="2286000" cy="776288"/>
          </a:xfrm>
          <a:prstGeom prst="rightArrow">
            <a:avLst>
              <a:gd name="adj1" fmla="val 51139"/>
              <a:gd name="adj2" fmla="val 105712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27451"/>
                  <a:invGamma/>
                </a:schemeClr>
              </a:gs>
            </a:gsLst>
            <a:lin ang="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E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Vista del usuario</a:t>
            </a:r>
            <a:endParaRPr lang="en-US" altLang="es-ES" sz="18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166" name="Text Box 22">
            <a:extLst>
              <a:ext uri="{FF2B5EF4-FFF2-40B4-BE49-F238E27FC236}">
                <a16:creationId xmlns:a16="http://schemas.microsoft.com/office/drawing/2014/main" id="{0DBA3265-33B3-4686-A9DE-85290AE70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971800"/>
            <a:ext cx="358140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 wrap="none"/>
          <a:lstStyle>
            <a:lvl1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96000"/>
              </a:lnSpc>
            </a:pPr>
            <a:r>
              <a:rPr lang="es-ES" altLang="es-ES" sz="1600" noProof="1">
                <a:latin typeface="Lucida Sans Typewriter" panose="020B0509030504030204" pitchFamily="49" charset="0"/>
              </a:rPr>
              <a:t>USE </a:t>
            </a:r>
            <a:r>
              <a:rPr lang="en-US" altLang="es-ES" sz="1600">
                <a:latin typeface="Lucida Sans Typewriter" panose="020B0509030504030204" pitchFamily="49" charset="0"/>
              </a:rPr>
              <a:t>Northwind</a:t>
            </a:r>
            <a:endParaRPr lang="en-US" altLang="es-ES" sz="1600" noProof="1">
              <a:latin typeface="Lucida Sans Typewriter" panose="020B0509030504030204" pitchFamily="49" charset="0"/>
            </a:endParaRPr>
          </a:p>
          <a:p>
            <a:pPr eaLnBrk="0" hangingPunct="0">
              <a:lnSpc>
                <a:spcPct val="96000"/>
              </a:lnSpc>
            </a:pPr>
            <a:r>
              <a:rPr lang="en-US" altLang="es-ES" sz="1600" noProof="1">
                <a:latin typeface="Lucida Sans Typewriter" panose="020B0509030504030204" pitchFamily="49" charset="0"/>
              </a:rPr>
              <a:t>GO</a:t>
            </a:r>
          </a:p>
          <a:p>
            <a:pPr eaLnBrk="0" hangingPunct="0">
              <a:lnSpc>
                <a:spcPct val="96000"/>
              </a:lnSpc>
            </a:pPr>
            <a:r>
              <a:rPr lang="en-US" altLang="es-ES" sz="1600" noProof="1">
                <a:latin typeface="Lucida Sans Typewriter" panose="020B0509030504030204" pitchFamily="49" charset="0"/>
              </a:rPr>
              <a:t>CREATE VIEW dbo.</a:t>
            </a:r>
            <a:r>
              <a:rPr lang="en-US" altLang="es-ES" sz="1600">
                <a:latin typeface="Lucida Sans Typewriter" panose="020B0509030504030204" pitchFamily="49" charset="0"/>
              </a:rPr>
              <a:t>Employee</a:t>
            </a:r>
            <a:r>
              <a:rPr lang="en-US" altLang="es-ES" sz="1600" noProof="1">
                <a:latin typeface="Lucida Sans Typewriter" panose="020B0509030504030204" pitchFamily="49" charset="0"/>
              </a:rPr>
              <a:t>View</a:t>
            </a:r>
          </a:p>
          <a:p>
            <a:pPr eaLnBrk="0" hangingPunct="0">
              <a:lnSpc>
                <a:spcPct val="96000"/>
              </a:lnSpc>
            </a:pPr>
            <a:r>
              <a:rPr lang="en-US" altLang="es-ES" sz="1600" noProof="1">
                <a:latin typeface="Lucida Sans Typewriter" panose="020B0509030504030204" pitchFamily="49" charset="0"/>
              </a:rPr>
              <a:t>AS </a:t>
            </a:r>
          </a:p>
          <a:p>
            <a:pPr eaLnBrk="0" hangingPunct="0">
              <a:lnSpc>
                <a:spcPct val="96000"/>
              </a:lnSpc>
            </a:pPr>
            <a:r>
              <a:rPr lang="en-US" altLang="es-ES" sz="1600" noProof="1">
                <a:latin typeface="Lucida Sans Typewriter" panose="020B0509030504030204" pitchFamily="49" charset="0"/>
              </a:rPr>
              <a:t>SELECT </a:t>
            </a:r>
            <a:r>
              <a:rPr lang="en-US" altLang="es-ES" sz="1600">
                <a:latin typeface="Lucida Sans Typewriter" panose="020B0509030504030204" pitchFamily="49" charset="0"/>
              </a:rPr>
              <a:t>LastName</a:t>
            </a:r>
            <a:r>
              <a:rPr lang="en-US" altLang="es-ES" sz="1600" noProof="1">
                <a:latin typeface="Lucida Sans Typewriter" panose="020B0509030504030204" pitchFamily="49" charset="0"/>
              </a:rPr>
              <a:t>, </a:t>
            </a:r>
            <a:r>
              <a:rPr lang="en-US" altLang="es-ES" sz="1600">
                <a:latin typeface="Lucida Sans Typewriter" panose="020B0509030504030204" pitchFamily="49" charset="0"/>
              </a:rPr>
              <a:t>Firstname</a:t>
            </a:r>
            <a:endParaRPr lang="en-US" altLang="es-ES" sz="1600" noProof="1">
              <a:latin typeface="Lucida Sans Typewriter" panose="020B0509030504030204" pitchFamily="49" charset="0"/>
            </a:endParaRPr>
          </a:p>
          <a:p>
            <a:pPr eaLnBrk="0" hangingPunct="0">
              <a:lnSpc>
                <a:spcPct val="96000"/>
              </a:lnSpc>
            </a:pPr>
            <a:r>
              <a:rPr lang="en-US" altLang="es-ES" sz="1600" noProof="1">
                <a:latin typeface="Lucida Sans Typewriter" panose="020B0509030504030204" pitchFamily="49" charset="0"/>
              </a:rPr>
              <a:t>FROM </a:t>
            </a:r>
            <a:r>
              <a:rPr lang="en-US" altLang="es-ES" sz="1600">
                <a:latin typeface="Lucida Sans Typewriter" panose="020B0509030504030204" pitchFamily="49" charset="0"/>
              </a:rPr>
              <a:t>Employees</a:t>
            </a:r>
            <a:endParaRPr lang="en-US" altLang="es-ES" sz="1600" noProof="1">
              <a:latin typeface="Lucida Sans Typewriter" panose="020B0509030504030204" pitchFamily="49" charset="0"/>
            </a:endParaRPr>
          </a:p>
        </p:txBody>
      </p:sp>
      <p:sp>
        <p:nvSpPr>
          <p:cNvPr id="6167" name="AutoShape 23">
            <a:extLst>
              <a:ext uri="{FF2B5EF4-FFF2-40B4-BE49-F238E27FC236}">
                <a16:creationId xmlns:a16="http://schemas.microsoft.com/office/drawing/2014/main" id="{D2C41327-1C8E-431B-961D-680E2F223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895600"/>
            <a:ext cx="454025" cy="1811338"/>
          </a:xfrm>
          <a:prstGeom prst="downArrow">
            <a:avLst>
              <a:gd name="adj1" fmla="val 57343"/>
              <a:gd name="adj2" fmla="val 122641"/>
            </a:avLst>
          </a:prstGeom>
          <a:gradFill rotWithShape="0">
            <a:gsLst>
              <a:gs pos="0">
                <a:schemeClr val="accent2">
                  <a:gamma/>
                  <a:tint val="27451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8" grpId="0" animBg="1"/>
      <p:bldP spid="6148" grpId="0" animBg="1"/>
      <p:bldP spid="6149" grpId="0" animBg="1"/>
      <p:bldP spid="6150" grpId="0" animBg="1"/>
      <p:bldP spid="6151" grpId="0" animBg="1"/>
      <p:bldP spid="6152" grpId="0" animBg="1"/>
      <p:bldP spid="6154" grpId="0" animBg="1"/>
      <p:bldP spid="6155" grpId="0" animBg="1"/>
      <p:bldP spid="6156" grpId="0" animBg="1"/>
      <p:bldP spid="6157" grpId="0" animBg="1"/>
      <p:bldP spid="6158" grpId="0" animBg="1"/>
      <p:bldP spid="6159" grpId="0" animBg="1"/>
      <p:bldP spid="6160" grpId="0" animBg="1"/>
      <p:bldP spid="6161" grpId="0" animBg="1"/>
      <p:bldP spid="6162" grpId="0" animBg="1"/>
      <p:bldP spid="6163" grpId="0" animBg="1"/>
      <p:bldP spid="6165" grpId="0" animBg="1"/>
      <p:bldP spid="6166" grpId="0" animBg="1"/>
      <p:bldP spid="616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CC20F26-FD00-43E3-A1D7-E9EEFF7D94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Ventajas de las vistas</a:t>
            </a:r>
            <a:endParaRPr lang="en-US" altLang="es-E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D007C6B-49CF-4986-B4BE-A421BA273B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0925" y="1477963"/>
            <a:ext cx="7194550" cy="4648200"/>
          </a:xfrm>
        </p:spPr>
        <p:txBody>
          <a:bodyPr/>
          <a:lstStyle/>
          <a:p>
            <a:r>
              <a:rPr lang="en-US" altLang="es-ES" sz="2000">
                <a:solidFill>
                  <a:srgbClr val="000000"/>
                </a:solidFill>
              </a:rPr>
              <a:t>Centrar el interés en los datos de los usuarios</a:t>
            </a:r>
            <a:endParaRPr lang="en-US" altLang="es-ES" sz="2000"/>
          </a:p>
          <a:p>
            <a:pPr lvl="1"/>
            <a:r>
              <a:rPr lang="en-US" altLang="es-ES" sz="2000">
                <a:solidFill>
                  <a:srgbClr val="000000"/>
                </a:solidFill>
              </a:rPr>
              <a:t>Centrarse sólo en los datos importantes o adecuados</a:t>
            </a:r>
            <a:endParaRPr lang="en-US" altLang="es-ES" sz="2000"/>
          </a:p>
          <a:p>
            <a:pPr lvl="1"/>
            <a:r>
              <a:rPr lang="en-US" altLang="es-ES" sz="2000">
                <a:solidFill>
                  <a:srgbClr val="000000"/>
                </a:solidFill>
              </a:rPr>
              <a:t>Limitar el acceso a los datos confidenciales</a:t>
            </a:r>
            <a:endParaRPr lang="en-US" altLang="es-ES" sz="2000"/>
          </a:p>
          <a:p>
            <a:r>
              <a:rPr lang="en-US" altLang="es-ES" sz="2000">
                <a:solidFill>
                  <a:srgbClr val="000000"/>
                </a:solidFill>
              </a:rPr>
              <a:t>Enmascarar la complejidad de la base de datos</a:t>
            </a:r>
            <a:endParaRPr lang="en-US" altLang="es-ES" sz="2000"/>
          </a:p>
          <a:p>
            <a:pPr lvl="1"/>
            <a:r>
              <a:rPr lang="en-US" altLang="es-ES" sz="2000">
                <a:solidFill>
                  <a:srgbClr val="000000"/>
                </a:solidFill>
              </a:rPr>
              <a:t>Ocultar el diseño de la base de datos compleja</a:t>
            </a:r>
            <a:endParaRPr lang="en-US" altLang="es-ES" sz="2000"/>
          </a:p>
          <a:p>
            <a:pPr lvl="1"/>
            <a:r>
              <a:rPr lang="en-US" altLang="es-ES" sz="2000">
                <a:solidFill>
                  <a:srgbClr val="000000"/>
                </a:solidFill>
              </a:rPr>
              <a:t>Simplificar las consultas complejas, incluyendo las consultas distribuidas a datos heterogéneos</a:t>
            </a:r>
            <a:endParaRPr lang="en-US" altLang="es-ES" sz="2000"/>
          </a:p>
          <a:p>
            <a:r>
              <a:rPr lang="en-US" altLang="es-ES" sz="2000">
                <a:solidFill>
                  <a:srgbClr val="000000"/>
                </a:solidFill>
              </a:rPr>
              <a:t>Simplificar la administración de los permisos de usuario</a:t>
            </a:r>
            <a:endParaRPr lang="en-US" altLang="es-ES" sz="2000"/>
          </a:p>
          <a:p>
            <a:r>
              <a:rPr lang="en-US" altLang="es-ES" sz="2000">
                <a:solidFill>
                  <a:srgbClr val="000000"/>
                </a:solidFill>
              </a:rPr>
              <a:t>Mejorar el rendimiento</a:t>
            </a:r>
            <a:endParaRPr lang="en-US" altLang="es-ES" sz="2000"/>
          </a:p>
          <a:p>
            <a:r>
              <a:rPr lang="en-US" altLang="es-ES" sz="2000">
                <a:solidFill>
                  <a:srgbClr val="000000"/>
                </a:solidFill>
              </a:rPr>
              <a:t>Organizar los datos para exportarse a otras aplicaciones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0E5E9F1-0904-4E91-AC06-C8EFB34B12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es-ES"/>
              <a:t> Definición de vistas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8504F53-DC23-4FBC-8FB0-9E558B3773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Creación de vistas</a:t>
            </a:r>
            <a:endParaRPr lang="en-US" altLang="es-ES"/>
          </a:p>
          <a:p>
            <a:r>
              <a:rPr lang="en-US" altLang="es-ES">
                <a:solidFill>
                  <a:srgbClr val="000000"/>
                </a:solidFill>
              </a:rPr>
              <a:t>Ejemplo:</a:t>
            </a:r>
            <a:r>
              <a:rPr lang="en-US" altLang="es-ES"/>
              <a:t> </a:t>
            </a:r>
            <a:r>
              <a:rPr lang="en-US" altLang="es-ES">
                <a:solidFill>
                  <a:srgbClr val="000000"/>
                </a:solidFill>
              </a:rPr>
              <a:t>Vista de tablas combinadas</a:t>
            </a:r>
            <a:endParaRPr lang="en-US" altLang="es-ES"/>
          </a:p>
          <a:p>
            <a:r>
              <a:rPr lang="en-US" altLang="es-ES">
                <a:solidFill>
                  <a:srgbClr val="000000"/>
                </a:solidFill>
              </a:rPr>
              <a:t>Modificación y eliminación de vistas</a:t>
            </a:r>
            <a:endParaRPr lang="en-US" altLang="es-ES"/>
          </a:p>
          <a:p>
            <a:r>
              <a:rPr lang="en-US" altLang="es-ES">
                <a:solidFill>
                  <a:srgbClr val="000000"/>
                </a:solidFill>
              </a:rPr>
              <a:t>Evitar la interrupción de las cadenas de pertenencia</a:t>
            </a:r>
            <a:endParaRPr lang="en-US" altLang="es-ES"/>
          </a:p>
          <a:p>
            <a:r>
              <a:rPr lang="en-US" altLang="es-ES">
                <a:solidFill>
                  <a:srgbClr val="000000"/>
                </a:solidFill>
              </a:rPr>
              <a:t>Ubicación de la información de definición de vistas</a:t>
            </a:r>
            <a:endParaRPr lang="en-US" altLang="es-ES"/>
          </a:p>
          <a:p>
            <a:r>
              <a:rPr lang="en-US" altLang="es-ES">
                <a:solidFill>
                  <a:srgbClr val="000000"/>
                </a:solidFill>
              </a:rPr>
              <a:t>Ocultación de la definición de las vistas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0E5E9F1-0904-4E91-AC06-C8EFB34B12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 err="1"/>
              <a:t>Creación</a:t>
            </a:r>
            <a:r>
              <a:rPr lang="en-US" altLang="es-ES" dirty="0"/>
              <a:t> de Vistas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4D71D13D-65CF-4CFF-8629-D634815994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0445648"/>
              </p:ext>
            </p:extLst>
          </p:nvPr>
        </p:nvGraphicFramePr>
        <p:xfrm>
          <a:off x="628650" y="1221971"/>
          <a:ext cx="7886700" cy="4954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140EFA90-193C-4527-AF4A-C49CF03718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0654" y="4511628"/>
            <a:ext cx="6268525" cy="206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7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E394811-7221-4D3B-BA65-D9D3E2868A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9E394811-7221-4D3B-BA65-D9D3E2868A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9E394811-7221-4D3B-BA65-D9D3E2868A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2C1D7FC-8643-4010-A9C0-435EB54C9D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92C1D7FC-8643-4010-A9C0-435EB54C9D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graphicEl>
                                              <a:dgm id="{92C1D7FC-8643-4010-A9C0-435EB54C9D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C75B543-E392-4592-9900-828CC54C35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graphicEl>
                                              <a:dgm id="{5C75B543-E392-4592-9900-828CC54C35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graphicEl>
                                              <a:dgm id="{5C75B543-E392-4592-9900-828CC54C35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BAD60F4-F35B-46B9-AF8D-3F91C566D8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graphicEl>
                                              <a:dgm id="{7BAD60F4-F35B-46B9-AF8D-3F91C566D8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graphicEl>
                                              <a:dgm id="{7BAD60F4-F35B-46B9-AF8D-3F91C566D8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0E5E9F1-0904-4E91-AC06-C8EFB34B12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 err="1"/>
              <a:t>Creación</a:t>
            </a:r>
            <a:r>
              <a:rPr lang="en-US" altLang="es-ES" dirty="0"/>
              <a:t> de Vistas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4D71D13D-65CF-4CFF-8629-D634815994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316610"/>
              </p:ext>
            </p:extLst>
          </p:nvPr>
        </p:nvGraphicFramePr>
        <p:xfrm>
          <a:off x="628650" y="1221971"/>
          <a:ext cx="7886700" cy="4954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488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C36DA29-FFC2-4197-947D-7677B94539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6C36DA29-FFC2-4197-947D-7677B94539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6C36DA29-FFC2-4197-947D-7677B94539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AFAAE09-B1C1-44A7-A676-EFFA3D4AB2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DAFAAE09-B1C1-44A7-A676-EFFA3D4AB2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graphicEl>
                                              <a:dgm id="{DAFAAE09-B1C1-44A7-A676-EFFA3D4AB2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0E5E9F1-0904-4E91-AC06-C8EFB34B12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NI" sz="3200" dirty="0"/>
              <a:t>Restricciones en las definiciones de vistas</a:t>
            </a:r>
            <a:endParaRPr lang="en-US" altLang="es-ES" sz="3200" dirty="0"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4D71D13D-65CF-4CFF-8629-D634815994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6329939"/>
              </p:ext>
            </p:extLst>
          </p:nvPr>
        </p:nvGraphicFramePr>
        <p:xfrm>
          <a:off x="628650" y="1221971"/>
          <a:ext cx="7886700" cy="4954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84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5534DAD-9DC8-4870-976C-F045A2E9CD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C5534DAD-9DC8-4870-976C-F045A2E9CD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C5534DAD-9DC8-4870-976C-F045A2E9CD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A7F97AD-7D95-4013-9BE5-45B79F5D1A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DA7F97AD-7D95-4013-9BE5-45B79F5D1A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graphicEl>
                                              <a:dgm id="{DA7F97AD-7D95-4013-9BE5-45B79F5D1A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B1CEBDE-E3E7-404A-BD21-492EFF7848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graphicEl>
                                              <a:dgm id="{5B1CEBDE-E3E7-404A-BD21-492EFF7848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graphicEl>
                                              <a:dgm id="{5B1CEBDE-E3E7-404A-BD21-492EFF7848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3FF42B2-C204-40E3-804A-FB95072318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graphicEl>
                                              <a:dgm id="{C3FF42B2-C204-40E3-804A-FB95072318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graphicEl>
                                              <a:dgm id="{C3FF42B2-C204-40E3-804A-FB95072318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7B957B4-AB7F-4F21-87C2-7690190655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graphicEl>
                                              <a:dgm id="{77B957B4-AB7F-4F21-87C2-7690190655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graphicEl>
                                              <a:dgm id="{77B957B4-AB7F-4F21-87C2-7690190655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BD983A2-CFA5-4F59-97E2-B3D78D1EA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graphicEl>
                                              <a:dgm id="{6BD983A2-CFA5-4F59-97E2-B3D78D1EA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graphicEl>
                                              <a:dgm id="{6BD983A2-CFA5-4F59-97E2-B3D78D1EA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>
            <a:extLst>
              <a:ext uri="{FF2B5EF4-FFF2-40B4-BE49-F238E27FC236}">
                <a16:creationId xmlns:a16="http://schemas.microsoft.com/office/drawing/2014/main" id="{6575439A-350B-4B1C-A332-F94F1A465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1828800"/>
            <a:ext cx="4724400" cy="5334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168B20A8-6C22-4D4D-92EC-BA164A7D6E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>
                <a:solidFill>
                  <a:srgbClr val="000000"/>
                </a:solidFill>
              </a:rPr>
              <a:t>Creación de vistas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25FA1D0-9740-441F-8D59-FD779CC250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0925" y="1609725"/>
            <a:ext cx="7194550" cy="4287838"/>
          </a:xfrm>
        </p:spPr>
        <p:txBody>
          <a:bodyPr/>
          <a:lstStyle/>
          <a:p>
            <a:r>
              <a:rPr lang="en-US" altLang="es-ES" dirty="0" err="1">
                <a:solidFill>
                  <a:srgbClr val="000000"/>
                </a:solidFill>
              </a:rPr>
              <a:t>Creación</a:t>
            </a:r>
            <a:r>
              <a:rPr lang="en-US" altLang="es-ES" dirty="0">
                <a:solidFill>
                  <a:srgbClr val="000000"/>
                </a:solidFill>
              </a:rPr>
              <a:t> de una vista</a:t>
            </a:r>
            <a:endParaRPr lang="en-US" altLang="es-ES" dirty="0"/>
          </a:p>
          <a:p>
            <a:endParaRPr lang="en-US" altLang="es-ES" dirty="0"/>
          </a:p>
          <a:p>
            <a:endParaRPr lang="es-ES_tradnl" altLang="es-ES" dirty="0">
              <a:solidFill>
                <a:srgbClr val="000000"/>
              </a:solidFill>
            </a:endParaRPr>
          </a:p>
          <a:p>
            <a:endParaRPr lang="es-ES_tradnl" altLang="es-ES" dirty="0">
              <a:solidFill>
                <a:srgbClr val="000000"/>
              </a:solidFill>
            </a:endParaRPr>
          </a:p>
          <a:p>
            <a:endParaRPr lang="es-ES_tradnl" altLang="es-ES" dirty="0">
              <a:solidFill>
                <a:srgbClr val="000000"/>
              </a:solidFill>
            </a:endParaRPr>
          </a:p>
          <a:p>
            <a:r>
              <a:rPr lang="en-US" altLang="es-ES" dirty="0" err="1">
                <a:solidFill>
                  <a:srgbClr val="000000"/>
                </a:solidFill>
              </a:rPr>
              <a:t>Restricciones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dirty="0" err="1">
                <a:solidFill>
                  <a:srgbClr val="000000"/>
                </a:solidFill>
              </a:rPr>
              <a:t>en</a:t>
            </a:r>
            <a:r>
              <a:rPr lang="en-US" altLang="es-ES" dirty="0">
                <a:solidFill>
                  <a:srgbClr val="000000"/>
                </a:solidFill>
              </a:rPr>
              <a:t> las </a:t>
            </a:r>
            <a:r>
              <a:rPr lang="en-US" altLang="es-ES" dirty="0" err="1">
                <a:solidFill>
                  <a:srgbClr val="000000"/>
                </a:solidFill>
              </a:rPr>
              <a:t>definiciones</a:t>
            </a:r>
            <a:r>
              <a:rPr lang="en-US" altLang="es-ES" dirty="0">
                <a:solidFill>
                  <a:srgbClr val="000000"/>
                </a:solidFill>
              </a:rPr>
              <a:t> de vistas</a:t>
            </a:r>
            <a:endParaRPr lang="en-US" altLang="es-ES" dirty="0"/>
          </a:p>
          <a:p>
            <a:pPr lvl="1"/>
            <a:r>
              <a:rPr lang="en-US" altLang="es-ES" dirty="0">
                <a:solidFill>
                  <a:srgbClr val="000000"/>
                </a:solidFill>
              </a:rPr>
              <a:t>No se </a:t>
            </a:r>
            <a:r>
              <a:rPr lang="en-US" altLang="es-ES" dirty="0" err="1">
                <a:solidFill>
                  <a:srgbClr val="000000"/>
                </a:solidFill>
              </a:rPr>
              <a:t>puede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dirty="0" err="1">
                <a:solidFill>
                  <a:srgbClr val="000000"/>
                </a:solidFill>
              </a:rPr>
              <a:t>incluir</a:t>
            </a:r>
            <a:r>
              <a:rPr lang="en-US" altLang="es-ES" dirty="0">
                <a:solidFill>
                  <a:srgbClr val="000000"/>
                </a:solidFill>
              </a:rPr>
              <a:t> la </a:t>
            </a:r>
            <a:r>
              <a:rPr lang="en-US" altLang="es-ES" dirty="0" err="1">
                <a:solidFill>
                  <a:srgbClr val="000000"/>
                </a:solidFill>
              </a:rPr>
              <a:t>cláusula</a:t>
            </a:r>
            <a:r>
              <a:rPr lang="en-US" altLang="es-ES" dirty="0">
                <a:solidFill>
                  <a:srgbClr val="000000"/>
                </a:solidFill>
              </a:rPr>
              <a:t> ORDER BY</a:t>
            </a:r>
            <a:endParaRPr lang="en-US" altLang="es-ES" dirty="0"/>
          </a:p>
          <a:p>
            <a:pPr lvl="1"/>
            <a:r>
              <a:rPr lang="en-US" altLang="es-ES" dirty="0">
                <a:solidFill>
                  <a:srgbClr val="000000"/>
                </a:solidFill>
              </a:rPr>
              <a:t>No se </a:t>
            </a:r>
            <a:r>
              <a:rPr lang="en-US" altLang="es-ES" dirty="0" err="1">
                <a:solidFill>
                  <a:srgbClr val="000000"/>
                </a:solidFill>
              </a:rPr>
              <a:t>puede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dirty="0" err="1">
                <a:solidFill>
                  <a:srgbClr val="000000"/>
                </a:solidFill>
              </a:rPr>
              <a:t>incluir</a:t>
            </a:r>
            <a:r>
              <a:rPr lang="en-US" altLang="es-ES" dirty="0">
                <a:solidFill>
                  <a:srgbClr val="000000"/>
                </a:solidFill>
              </a:rPr>
              <a:t> la palabra clave INTO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6562B0F8-2480-4973-906D-5D6FD7FAC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57400"/>
            <a:ext cx="8129588" cy="205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 wrap="none"/>
          <a:lstStyle>
            <a:lvl1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96000"/>
              </a:lnSpc>
            </a:pPr>
            <a:endParaRPr lang="en-US" altLang="es-ES" sz="1600">
              <a:latin typeface="Lucida Sans Typewriter" panose="020B0509030504030204" pitchFamily="49" charset="0"/>
            </a:endParaRPr>
          </a:p>
          <a:p>
            <a:pPr eaLnBrk="0" hangingPunct="0">
              <a:lnSpc>
                <a:spcPct val="96000"/>
              </a:lnSpc>
            </a:pPr>
            <a:r>
              <a:rPr lang="en-US" altLang="es-ES" sz="1600">
                <a:solidFill>
                  <a:srgbClr val="000000"/>
                </a:solidFill>
                <a:latin typeface="Lucida Sans Typewriter" panose="020B0509030504030204" pitchFamily="49" charset="0"/>
              </a:rPr>
              <a:t>CREATE VIEW dbo.OrderSubtotalsView (OrderID, Subtotal)</a:t>
            </a:r>
            <a:endParaRPr lang="en-US" altLang="es-ES" sz="1600" noProof="1">
              <a:latin typeface="Lucida Sans Typewriter" panose="020B0509030504030204" pitchFamily="49" charset="0"/>
            </a:endParaRPr>
          </a:p>
          <a:p>
            <a:pPr eaLnBrk="0" hangingPunct="0">
              <a:lnSpc>
                <a:spcPct val="96000"/>
              </a:lnSpc>
            </a:pPr>
            <a:r>
              <a:rPr lang="en-US" altLang="es-ES" sz="1600">
                <a:solidFill>
                  <a:srgbClr val="000000"/>
                </a:solidFill>
                <a:latin typeface="Lucida Sans Typewriter" panose="020B0509030504030204" pitchFamily="49" charset="0"/>
              </a:rPr>
              <a:t>AS</a:t>
            </a:r>
            <a:endParaRPr lang="en-US" altLang="es-ES" sz="1600" noProof="1">
              <a:latin typeface="Lucida Sans Typewriter" panose="020B0509030504030204" pitchFamily="49" charset="0"/>
            </a:endParaRPr>
          </a:p>
          <a:p>
            <a:pPr eaLnBrk="0" hangingPunct="0">
              <a:lnSpc>
                <a:spcPct val="96000"/>
              </a:lnSpc>
            </a:pPr>
            <a:r>
              <a:rPr lang="en-US" altLang="es-ES" sz="1600">
                <a:solidFill>
                  <a:srgbClr val="000000"/>
                </a:solidFill>
                <a:latin typeface="Lucida Sans Typewriter" panose="020B0509030504030204" pitchFamily="49" charset="0"/>
              </a:rPr>
              <a:t>SELECT OD.OrderID,</a:t>
            </a:r>
            <a:endParaRPr lang="en-US" altLang="es-ES" sz="1600" noProof="1">
              <a:latin typeface="Lucida Sans Typewriter" panose="020B0509030504030204" pitchFamily="49" charset="0"/>
            </a:endParaRPr>
          </a:p>
          <a:p>
            <a:pPr eaLnBrk="0" hangingPunct="0">
              <a:lnSpc>
                <a:spcPct val="96000"/>
              </a:lnSpc>
            </a:pPr>
            <a:r>
              <a:rPr lang="en-US" altLang="es-ES" sz="1600">
                <a:latin typeface="Lucida Sans Typewriter" panose="020B0509030504030204" pitchFamily="49" charset="0"/>
              </a:rPr>
              <a:t> </a:t>
            </a:r>
            <a:r>
              <a:rPr lang="en-US" altLang="es-ES" sz="1600">
                <a:solidFill>
                  <a:srgbClr val="000000"/>
                </a:solidFill>
                <a:latin typeface="Lucida Sans Typewriter" panose="020B0509030504030204" pitchFamily="49" charset="0"/>
              </a:rPr>
              <a:t>SUM(CONVERT(money,(OD.UnitPrice*Quantity*(1-Discount)/100))*100)</a:t>
            </a:r>
            <a:endParaRPr lang="en-US" altLang="es-ES" sz="1600" noProof="1">
              <a:latin typeface="Lucida Sans Typewriter" panose="020B0509030504030204" pitchFamily="49" charset="0"/>
            </a:endParaRPr>
          </a:p>
          <a:p>
            <a:pPr eaLnBrk="0" hangingPunct="0">
              <a:lnSpc>
                <a:spcPct val="96000"/>
              </a:lnSpc>
            </a:pPr>
            <a:r>
              <a:rPr lang="en-US" altLang="es-ES" sz="1600">
                <a:solidFill>
                  <a:srgbClr val="000000"/>
                </a:solidFill>
                <a:latin typeface="Lucida Sans Typewriter" panose="020B0509030504030204" pitchFamily="49" charset="0"/>
              </a:rPr>
              <a:t>FROM [Order Details] OD</a:t>
            </a:r>
            <a:endParaRPr lang="en-US" altLang="es-ES" sz="1600" noProof="1">
              <a:latin typeface="Lucida Sans Typewriter" panose="020B0509030504030204" pitchFamily="49" charset="0"/>
            </a:endParaRPr>
          </a:p>
          <a:p>
            <a:pPr eaLnBrk="0" hangingPunct="0">
              <a:lnSpc>
                <a:spcPct val="96000"/>
              </a:lnSpc>
            </a:pPr>
            <a:r>
              <a:rPr lang="en-US" altLang="es-ES" sz="1600">
                <a:solidFill>
                  <a:srgbClr val="000000"/>
                </a:solidFill>
                <a:latin typeface="Lucida Sans Typewriter" panose="020B0509030504030204" pitchFamily="49" charset="0"/>
              </a:rPr>
              <a:t>GROUP BY OD.OrderID</a:t>
            </a:r>
            <a:endParaRPr lang="en-US" altLang="es-ES" sz="1600" noProof="1">
              <a:latin typeface="Lucida Sans Typewriter" panose="020B0509030504030204" pitchFamily="49" charset="0"/>
            </a:endParaRPr>
          </a:p>
          <a:p>
            <a:pPr eaLnBrk="0" hangingPunct="0">
              <a:lnSpc>
                <a:spcPct val="96000"/>
              </a:lnSpc>
            </a:pPr>
            <a:r>
              <a:rPr lang="en-US" altLang="es-ES" sz="1600">
                <a:solidFill>
                  <a:srgbClr val="000000"/>
                </a:solidFill>
                <a:latin typeface="Lucida Sans Typewriter" panose="020B0509030504030204" pitchFamily="49" charset="0"/>
              </a:rPr>
              <a:t>GO</a:t>
            </a:r>
            <a:endParaRPr lang="en-US" altLang="es-ES" sz="160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animBg="1"/>
      <p:bldP spid="922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3"/>
  <p:tag name="PPWINSEGMENT1START" val="1"/>
  <p:tag name="PPWINSEGMENT1LENGTH" val="7"/>
  <p:tag name="PPWINTOTALSEGMENTS" val="1"/>
  <p:tag name="PPWINSEGMENT1SOURCERTF" val="{\rtf1\ansi\deff0{\fonttbl{\f0\fcharset0 Arial Narrow;}}{\colortbl\red255\green255\blue255;}{\f0\fs32\i\shad\cf0 OrderID\par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3"/>
  <p:tag name="PPWINTOTALSEGMENT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3"/>
  <p:tag name="PPWINTOTALSEGMENT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3"/>
  <p:tag name="PPWINSEGMENT1START" val="1"/>
  <p:tag name="PPWINSEGMENT1LENGTH" val="11"/>
  <p:tag name="PPWINTOTALSEGMENTS" val="1"/>
  <p:tag name="PPWINSEGMENT1SOURCERTF" val="{\rtf1\ansi\deff0{\fonttbl{\f0\fcharset0 Arial Narrow;}}{\colortbl\red255\green255\blue255;}{\f0\fs32\i\shad\cf0 ShippedDate\par}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3"/>
  <p:tag name="PPWINTOTALSEGMENTS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3"/>
  <p:tag name="PPWINSEGMENT1START" val="1"/>
  <p:tag name="PPWINSEGMENT1LENGTH" val="11"/>
  <p:tag name="PPWINTOTALSEGMENTS" val="1"/>
  <p:tag name="PPWINSEGMENT1SOURCERTF" val="{\rtf1\ansi\deff0{\fonttbl{\f0\fcharset0 Arial Narrow;}}{\colortbl\red255\green255\blue255;}{\f0\fs32\i\shad\cf0 ContactName\par}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3"/>
  <p:tag name="PPWINSEGMENT1START" val="1"/>
  <p:tag name="PPWINSEGMENT1LENGTH" val="16"/>
  <p:tag name="PPWINSEGMENT2START" val="18"/>
  <p:tag name="PPWINSEGMENT2LENGTH" val="11"/>
  <p:tag name="PPWINSEGMENT3START" val="30"/>
  <p:tag name="PPWINSEGMENT3LENGTH" val="11"/>
  <p:tag name="PPWINTOTALSEGMENTS" val="3"/>
  <p:tag name="PPWINSEGMENT1SOURCERTF" val="{\rtf1\ansi\deff0{\fonttbl{\f0\fcharset0 Arial Narrow;}}{\colortbl\red0\green0\blue0;}{\f0\fs28\cf0 Laurence Lebihan\par}}"/>
  <p:tag name="PPWINSEGMENT2SOURCERTF" val="{\rtf1\ansi\deff0{\fonttbl{\f0\fcharset0 Arial Narrow;}}{\colortbl\red0\green0\blue0;}{\f0\fs28\cf0 Georg Pipps\par}}"/>
  <p:tag name="PPWINSEGMENT3SOURCERTF" val="{\rtf1\ansi\deff0{\fonttbl{\f0\fcharset0 Arial Narrow;}}{\colortbl\red0\green0\blue0;}{\f0\fs28\cf0 Horst Kloss\par}}"/>
</p:tagLst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1637</TotalTime>
  <Words>1491</Words>
  <Application>Microsoft Office PowerPoint</Application>
  <PresentationFormat>Presentación en pantalla (4:3)</PresentationFormat>
  <Paragraphs>296</Paragraphs>
  <Slides>23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1" baseType="lpstr">
      <vt:lpstr>Arial</vt:lpstr>
      <vt:lpstr>Arial Narrow</vt:lpstr>
      <vt:lpstr>Calibri</vt:lpstr>
      <vt:lpstr>Calibri Light</vt:lpstr>
      <vt:lpstr>Lucida Sans Typewriter</vt:lpstr>
      <vt:lpstr>Times New Roman</vt:lpstr>
      <vt:lpstr>Wingdings</vt:lpstr>
      <vt:lpstr>Tema de Office</vt:lpstr>
      <vt:lpstr>Vistas</vt:lpstr>
      <vt:lpstr>Introducción</vt:lpstr>
      <vt:lpstr>Introducción a las vistas</vt:lpstr>
      <vt:lpstr>Ventajas de las vistas</vt:lpstr>
      <vt:lpstr> Definición de vistas</vt:lpstr>
      <vt:lpstr>Creación de Vistas</vt:lpstr>
      <vt:lpstr>Creación de Vistas</vt:lpstr>
      <vt:lpstr>Restricciones en las definiciones de vistas</vt:lpstr>
      <vt:lpstr>Creación de vistas</vt:lpstr>
      <vt:lpstr>Ejemplo: Vista de tablas combinadas</vt:lpstr>
      <vt:lpstr>Modificación y eliminación de vistas</vt:lpstr>
      <vt:lpstr>Modificación y eliminación de vistas</vt:lpstr>
      <vt:lpstr>Evitar la interrupción de las cadenas de pertenencia</vt:lpstr>
      <vt:lpstr>Evitar la interrupción de las cadenas de pertenencia</vt:lpstr>
      <vt:lpstr>Ocultación de la definición de las vistas</vt:lpstr>
      <vt:lpstr>Modificación de datos mediante vistas</vt:lpstr>
      <vt:lpstr>Modificación de datos mediante vistas - TAREA</vt:lpstr>
      <vt:lpstr>Dado los siguientes enunciados:</vt:lpstr>
      <vt:lpstr>Ejercicio Nº 1 – Se desea almacenar la información de los contactos</vt:lpstr>
      <vt:lpstr>Ejercicio Nº 2 – Deseamos crear un sistema que recoja la organización de una universidad</vt:lpstr>
      <vt:lpstr>Ejercicio Nº 3 – Se elaborar un sistema de información de las reservas de una empresa dedicada al alquiler de automóviles</vt:lpstr>
      <vt:lpstr>Exposición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Daniel Ernesto  Bojorge Boniche</cp:lastModifiedBy>
  <cp:revision>153</cp:revision>
  <dcterms:created xsi:type="dcterms:W3CDTF">2020-06-09T21:06:55Z</dcterms:created>
  <dcterms:modified xsi:type="dcterms:W3CDTF">2021-07-04T16:30:06Z</dcterms:modified>
</cp:coreProperties>
</file>