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347" r:id="rId5"/>
    <p:sldId id="274" r:id="rId6"/>
    <p:sldId id="275" r:id="rId7"/>
    <p:sldId id="276" r:id="rId8"/>
    <p:sldId id="264" r:id="rId9"/>
    <p:sldId id="348" r:id="rId10"/>
    <p:sldId id="349" r:id="rId11"/>
    <p:sldId id="277" r:id="rId12"/>
    <p:sldId id="350" r:id="rId13"/>
    <p:sldId id="278" r:id="rId14"/>
    <p:sldId id="279" r:id="rId15"/>
    <p:sldId id="265" r:id="rId16"/>
    <p:sldId id="351" r:id="rId17"/>
    <p:sldId id="346" r:id="rId18"/>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C0A19-2958-490D-868D-35A5E361E959}" type="doc">
      <dgm:prSet loTypeId="urn:microsoft.com/office/officeart/2005/8/layout/vList2" loCatId="list" qsTypeId="urn:microsoft.com/office/officeart/2005/8/quickstyle/3d1" qsCatId="3D" csTypeId="urn:microsoft.com/office/officeart/2005/8/colors/colorful5" csCatId="colorful"/>
      <dgm:spPr/>
      <dgm:t>
        <a:bodyPr/>
        <a:lstStyle/>
        <a:p>
          <a:endParaRPr lang="es-ES"/>
        </a:p>
      </dgm:t>
    </dgm:pt>
    <dgm:pt modelId="{079D7475-D1DA-4C5D-8395-91E53E56E578}">
      <dgm:prSet/>
      <dgm:spPr/>
      <dgm:t>
        <a:bodyPr/>
        <a:lstStyle/>
        <a:p>
          <a:r>
            <a:rPr lang="es-NI"/>
            <a:t>Las subconsultas se deben incluir entre paréntesis. </a:t>
          </a:r>
          <a:endParaRPr lang="es-ES"/>
        </a:p>
      </dgm:t>
    </dgm:pt>
    <dgm:pt modelId="{682F9D13-CFD0-4A34-BB1B-94F35D9107BC}" type="parTrans" cxnId="{B8A068EF-E629-4CB1-BDD0-C043C83E3C39}">
      <dgm:prSet/>
      <dgm:spPr/>
      <dgm:t>
        <a:bodyPr/>
        <a:lstStyle/>
        <a:p>
          <a:endParaRPr lang="es-ES"/>
        </a:p>
      </dgm:t>
    </dgm:pt>
    <dgm:pt modelId="{30504A29-721D-4AC5-8C57-F69E56B6BC8C}" type="sibTrans" cxnId="{B8A068EF-E629-4CB1-BDD0-C043C83E3C39}">
      <dgm:prSet/>
      <dgm:spPr/>
      <dgm:t>
        <a:bodyPr/>
        <a:lstStyle/>
        <a:p>
          <a:endParaRPr lang="es-ES"/>
        </a:p>
      </dgm:t>
    </dgm:pt>
    <dgm:pt modelId="{FEACB394-09AA-45D7-AC76-2E821CF4F706}">
      <dgm:prSet/>
      <dgm:spPr/>
      <dgm:t>
        <a:bodyPr/>
        <a:lstStyle/>
        <a:p>
          <a:r>
            <a:rPr lang="es-NI"/>
            <a:t>Se pueden utilizar subconsultas en lugar de una expresión siempre y cuando se devuelva un solo valor o una lista de valores. Se pueden utilizar subconsultas que devuelvan un conjunto de registros de varias columnas en lugar de una tabla o para realizar la misma función que una combinación. </a:t>
          </a:r>
          <a:endParaRPr lang="es-ES"/>
        </a:p>
      </dgm:t>
    </dgm:pt>
    <dgm:pt modelId="{62E06D98-CC7D-4443-81BD-191978B759C8}" type="parTrans" cxnId="{A9DAFFA6-E7E7-4606-9A73-A770363B8A7A}">
      <dgm:prSet/>
      <dgm:spPr/>
      <dgm:t>
        <a:bodyPr/>
        <a:lstStyle/>
        <a:p>
          <a:endParaRPr lang="es-ES"/>
        </a:p>
      </dgm:t>
    </dgm:pt>
    <dgm:pt modelId="{5ED06443-11D6-4DD9-8F16-E01265DBEEEA}" type="sibTrans" cxnId="{A9DAFFA6-E7E7-4606-9A73-A770363B8A7A}">
      <dgm:prSet/>
      <dgm:spPr/>
      <dgm:t>
        <a:bodyPr/>
        <a:lstStyle/>
        <a:p>
          <a:endParaRPr lang="es-ES"/>
        </a:p>
      </dgm:t>
    </dgm:pt>
    <dgm:pt modelId="{25F33314-2B1F-4FE0-ACC4-4A816F437F1E}">
      <dgm:prSet/>
      <dgm:spPr/>
      <dgm:t>
        <a:bodyPr/>
        <a:lstStyle/>
        <a:p>
          <a:r>
            <a:rPr lang="es-NI"/>
            <a:t>No se pueden utilizar subconsultas que recuperen columnas con tipos de datos text e image. </a:t>
          </a:r>
          <a:endParaRPr lang="es-ES"/>
        </a:p>
      </dgm:t>
    </dgm:pt>
    <dgm:pt modelId="{AE93981C-D3FE-4EC8-B893-ECAF16426DA5}" type="parTrans" cxnId="{82E587DC-69D1-4D89-A449-D290B0909E4D}">
      <dgm:prSet/>
      <dgm:spPr/>
      <dgm:t>
        <a:bodyPr/>
        <a:lstStyle/>
        <a:p>
          <a:endParaRPr lang="es-ES"/>
        </a:p>
      </dgm:t>
    </dgm:pt>
    <dgm:pt modelId="{EFEEAEAA-9A4F-4DCB-BCB1-061984A025D4}" type="sibTrans" cxnId="{82E587DC-69D1-4D89-A449-D290B0909E4D}">
      <dgm:prSet/>
      <dgm:spPr/>
      <dgm:t>
        <a:bodyPr/>
        <a:lstStyle/>
        <a:p>
          <a:endParaRPr lang="es-ES"/>
        </a:p>
      </dgm:t>
    </dgm:pt>
    <dgm:pt modelId="{5174CD9A-3802-4DA8-8EFE-F8F927758AF5}">
      <dgm:prSet/>
      <dgm:spPr/>
      <dgm:t>
        <a:bodyPr/>
        <a:lstStyle/>
        <a:p>
          <a:r>
            <a:rPr lang="es-NI"/>
            <a:t>Puede tener subconsultas dentro de subconsultas, con una anidación de hasta 32 niveles. El límite varía según la cantidad de memoria disponible y la complejidad de las otras expresiones de la consulta. Las consultas individuales pueden no admitir una anidación de hasta 32 niveles. </a:t>
          </a:r>
          <a:endParaRPr lang="es-ES"/>
        </a:p>
      </dgm:t>
    </dgm:pt>
    <dgm:pt modelId="{3D164830-FAF6-4C05-B975-F3928B0FC35D}" type="parTrans" cxnId="{694C9536-BA50-41E9-8825-32F2D75BA24B}">
      <dgm:prSet/>
      <dgm:spPr/>
      <dgm:t>
        <a:bodyPr/>
        <a:lstStyle/>
        <a:p>
          <a:endParaRPr lang="es-ES"/>
        </a:p>
      </dgm:t>
    </dgm:pt>
    <dgm:pt modelId="{9603996C-7F05-4AB8-B4DA-33ABA5936502}" type="sibTrans" cxnId="{694C9536-BA50-41E9-8825-32F2D75BA24B}">
      <dgm:prSet/>
      <dgm:spPr/>
      <dgm:t>
        <a:bodyPr/>
        <a:lstStyle/>
        <a:p>
          <a:endParaRPr lang="es-ES"/>
        </a:p>
      </dgm:t>
    </dgm:pt>
    <dgm:pt modelId="{DE9EDC6C-0FD7-4D0B-B2BC-FA1D51437419}" type="pres">
      <dgm:prSet presAssocID="{25EC0A19-2958-490D-868D-35A5E361E959}" presName="linear" presStyleCnt="0">
        <dgm:presLayoutVars>
          <dgm:animLvl val="lvl"/>
          <dgm:resizeHandles val="exact"/>
        </dgm:presLayoutVars>
      </dgm:prSet>
      <dgm:spPr/>
    </dgm:pt>
    <dgm:pt modelId="{41C07269-CDDE-4D3F-9FA9-DC053C4AE5BF}" type="pres">
      <dgm:prSet presAssocID="{079D7475-D1DA-4C5D-8395-91E53E56E578}" presName="parentText" presStyleLbl="node1" presStyleIdx="0" presStyleCnt="4">
        <dgm:presLayoutVars>
          <dgm:chMax val="0"/>
          <dgm:bulletEnabled val="1"/>
        </dgm:presLayoutVars>
      </dgm:prSet>
      <dgm:spPr/>
    </dgm:pt>
    <dgm:pt modelId="{15D790DA-520E-42A6-8175-2311F9D8B9E0}" type="pres">
      <dgm:prSet presAssocID="{30504A29-721D-4AC5-8C57-F69E56B6BC8C}" presName="spacer" presStyleCnt="0"/>
      <dgm:spPr/>
    </dgm:pt>
    <dgm:pt modelId="{3A8F3794-3392-4659-88C1-E0CFB77968E1}" type="pres">
      <dgm:prSet presAssocID="{FEACB394-09AA-45D7-AC76-2E821CF4F706}" presName="parentText" presStyleLbl="node1" presStyleIdx="1" presStyleCnt="4">
        <dgm:presLayoutVars>
          <dgm:chMax val="0"/>
          <dgm:bulletEnabled val="1"/>
        </dgm:presLayoutVars>
      </dgm:prSet>
      <dgm:spPr/>
    </dgm:pt>
    <dgm:pt modelId="{EB0E8AA2-4971-41FF-AEF8-DD5376108C87}" type="pres">
      <dgm:prSet presAssocID="{5ED06443-11D6-4DD9-8F16-E01265DBEEEA}" presName="spacer" presStyleCnt="0"/>
      <dgm:spPr/>
    </dgm:pt>
    <dgm:pt modelId="{DE1C4D9C-3905-4D67-B976-EFE61E645F61}" type="pres">
      <dgm:prSet presAssocID="{25F33314-2B1F-4FE0-ACC4-4A816F437F1E}" presName="parentText" presStyleLbl="node1" presStyleIdx="2" presStyleCnt="4">
        <dgm:presLayoutVars>
          <dgm:chMax val="0"/>
          <dgm:bulletEnabled val="1"/>
        </dgm:presLayoutVars>
      </dgm:prSet>
      <dgm:spPr/>
    </dgm:pt>
    <dgm:pt modelId="{D303B4BC-66CE-4CD4-81C6-F44636ED838E}" type="pres">
      <dgm:prSet presAssocID="{EFEEAEAA-9A4F-4DCB-BCB1-061984A025D4}" presName="spacer" presStyleCnt="0"/>
      <dgm:spPr/>
    </dgm:pt>
    <dgm:pt modelId="{382BF514-130B-4663-9AD4-06D1982A19BD}" type="pres">
      <dgm:prSet presAssocID="{5174CD9A-3802-4DA8-8EFE-F8F927758AF5}" presName="parentText" presStyleLbl="node1" presStyleIdx="3" presStyleCnt="4">
        <dgm:presLayoutVars>
          <dgm:chMax val="0"/>
          <dgm:bulletEnabled val="1"/>
        </dgm:presLayoutVars>
      </dgm:prSet>
      <dgm:spPr/>
    </dgm:pt>
  </dgm:ptLst>
  <dgm:cxnLst>
    <dgm:cxn modelId="{694C9536-BA50-41E9-8825-32F2D75BA24B}" srcId="{25EC0A19-2958-490D-868D-35A5E361E959}" destId="{5174CD9A-3802-4DA8-8EFE-F8F927758AF5}" srcOrd="3" destOrd="0" parTransId="{3D164830-FAF6-4C05-B975-F3928B0FC35D}" sibTransId="{9603996C-7F05-4AB8-B4DA-33ABA5936502}"/>
    <dgm:cxn modelId="{6F34B067-7E01-41EC-B105-E4B9C86C751A}" type="presOf" srcId="{25EC0A19-2958-490D-868D-35A5E361E959}" destId="{DE9EDC6C-0FD7-4D0B-B2BC-FA1D51437419}" srcOrd="0" destOrd="0" presId="urn:microsoft.com/office/officeart/2005/8/layout/vList2"/>
    <dgm:cxn modelId="{B289AB81-1BE9-45E0-A1F0-870A5D1CE09E}" type="presOf" srcId="{5174CD9A-3802-4DA8-8EFE-F8F927758AF5}" destId="{382BF514-130B-4663-9AD4-06D1982A19BD}" srcOrd="0" destOrd="0" presId="urn:microsoft.com/office/officeart/2005/8/layout/vList2"/>
    <dgm:cxn modelId="{1359F590-DAF4-420A-923A-19825B556AB5}" type="presOf" srcId="{079D7475-D1DA-4C5D-8395-91E53E56E578}" destId="{41C07269-CDDE-4D3F-9FA9-DC053C4AE5BF}" srcOrd="0" destOrd="0" presId="urn:microsoft.com/office/officeart/2005/8/layout/vList2"/>
    <dgm:cxn modelId="{A9DAFFA6-E7E7-4606-9A73-A770363B8A7A}" srcId="{25EC0A19-2958-490D-868D-35A5E361E959}" destId="{FEACB394-09AA-45D7-AC76-2E821CF4F706}" srcOrd="1" destOrd="0" parTransId="{62E06D98-CC7D-4443-81BD-191978B759C8}" sibTransId="{5ED06443-11D6-4DD9-8F16-E01265DBEEEA}"/>
    <dgm:cxn modelId="{A34AE3AC-2D40-47B8-AFA9-BCD34B9450D5}" type="presOf" srcId="{FEACB394-09AA-45D7-AC76-2E821CF4F706}" destId="{3A8F3794-3392-4659-88C1-E0CFB77968E1}" srcOrd="0" destOrd="0" presId="urn:microsoft.com/office/officeart/2005/8/layout/vList2"/>
    <dgm:cxn modelId="{3B809AAE-9821-4122-8598-45BAE681143C}" type="presOf" srcId="{25F33314-2B1F-4FE0-ACC4-4A816F437F1E}" destId="{DE1C4D9C-3905-4D67-B976-EFE61E645F61}" srcOrd="0" destOrd="0" presId="urn:microsoft.com/office/officeart/2005/8/layout/vList2"/>
    <dgm:cxn modelId="{82E587DC-69D1-4D89-A449-D290B0909E4D}" srcId="{25EC0A19-2958-490D-868D-35A5E361E959}" destId="{25F33314-2B1F-4FE0-ACC4-4A816F437F1E}" srcOrd="2" destOrd="0" parTransId="{AE93981C-D3FE-4EC8-B893-ECAF16426DA5}" sibTransId="{EFEEAEAA-9A4F-4DCB-BCB1-061984A025D4}"/>
    <dgm:cxn modelId="{B8A068EF-E629-4CB1-BDD0-C043C83E3C39}" srcId="{25EC0A19-2958-490D-868D-35A5E361E959}" destId="{079D7475-D1DA-4C5D-8395-91E53E56E578}" srcOrd="0" destOrd="0" parTransId="{682F9D13-CFD0-4A34-BB1B-94F35D9107BC}" sibTransId="{30504A29-721D-4AC5-8C57-F69E56B6BC8C}"/>
    <dgm:cxn modelId="{A5CF29E0-6B09-4E3E-9A94-8554D83D73FE}" type="presParOf" srcId="{DE9EDC6C-0FD7-4D0B-B2BC-FA1D51437419}" destId="{41C07269-CDDE-4D3F-9FA9-DC053C4AE5BF}" srcOrd="0" destOrd="0" presId="urn:microsoft.com/office/officeart/2005/8/layout/vList2"/>
    <dgm:cxn modelId="{7D3A7EF1-7EB1-4FF1-9E04-AAA816EA71BE}" type="presParOf" srcId="{DE9EDC6C-0FD7-4D0B-B2BC-FA1D51437419}" destId="{15D790DA-520E-42A6-8175-2311F9D8B9E0}" srcOrd="1" destOrd="0" presId="urn:microsoft.com/office/officeart/2005/8/layout/vList2"/>
    <dgm:cxn modelId="{AF78AFCF-60B7-4ADC-AE59-A7CE49DFEF4A}" type="presParOf" srcId="{DE9EDC6C-0FD7-4D0B-B2BC-FA1D51437419}" destId="{3A8F3794-3392-4659-88C1-E0CFB77968E1}" srcOrd="2" destOrd="0" presId="urn:microsoft.com/office/officeart/2005/8/layout/vList2"/>
    <dgm:cxn modelId="{F8947EB2-8C7E-468C-8839-4223A64C6F6D}" type="presParOf" srcId="{DE9EDC6C-0FD7-4D0B-B2BC-FA1D51437419}" destId="{EB0E8AA2-4971-41FF-AEF8-DD5376108C87}" srcOrd="3" destOrd="0" presId="urn:microsoft.com/office/officeart/2005/8/layout/vList2"/>
    <dgm:cxn modelId="{16E276D1-D657-4648-8C1A-55864C4602B8}" type="presParOf" srcId="{DE9EDC6C-0FD7-4D0B-B2BC-FA1D51437419}" destId="{DE1C4D9C-3905-4D67-B976-EFE61E645F61}" srcOrd="4" destOrd="0" presId="urn:microsoft.com/office/officeart/2005/8/layout/vList2"/>
    <dgm:cxn modelId="{DB7A1BC3-4D3B-4538-9DEE-7AED3CEFB31F}" type="presParOf" srcId="{DE9EDC6C-0FD7-4D0B-B2BC-FA1D51437419}" destId="{D303B4BC-66CE-4CD4-81C6-F44636ED838E}" srcOrd="5" destOrd="0" presId="urn:microsoft.com/office/officeart/2005/8/layout/vList2"/>
    <dgm:cxn modelId="{94643BA9-8D72-49ED-ABBD-E8BAE3AA4839}" type="presParOf" srcId="{DE9EDC6C-0FD7-4D0B-B2BC-FA1D51437419}" destId="{382BF514-130B-4663-9AD4-06D1982A19B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248D5F-A6D0-4264-B8BA-0BFAD67C3920}" type="doc">
      <dgm:prSet loTypeId="urn:microsoft.com/office/officeart/2005/8/layout/vList2" loCatId="list" qsTypeId="urn:microsoft.com/office/officeart/2005/8/quickstyle/3d1" qsCatId="3D" csTypeId="urn:microsoft.com/office/officeart/2005/8/colors/colorful5" csCatId="colorful" phldr="1"/>
      <dgm:spPr/>
      <dgm:t>
        <a:bodyPr/>
        <a:lstStyle/>
        <a:p>
          <a:endParaRPr lang="es-ES"/>
        </a:p>
      </dgm:t>
    </dgm:pt>
    <dgm:pt modelId="{6ECC14E7-EEA4-4005-87DF-ADB5A9A3DA08}">
      <dgm:prSet/>
      <dgm:spPr/>
      <dgm:t>
        <a:bodyPr/>
        <a:lstStyle/>
        <a:p>
          <a:r>
            <a:rPr lang="es-NI" dirty="0"/>
            <a:t>Cuando crea una subconsulta correlacionada, las subconsultas internas se evalúan repetidamente, una vez por cada fila de la consulta externa:</a:t>
          </a:r>
          <a:endParaRPr lang="es-ES" dirty="0"/>
        </a:p>
      </dgm:t>
    </dgm:pt>
    <dgm:pt modelId="{5FB1B371-7914-4934-B316-DA1ADEDC5440}" type="parTrans" cxnId="{563B6AE5-C088-46F2-A65B-CD5643F0552F}">
      <dgm:prSet/>
      <dgm:spPr/>
      <dgm:t>
        <a:bodyPr/>
        <a:lstStyle/>
        <a:p>
          <a:endParaRPr lang="es-ES"/>
        </a:p>
      </dgm:t>
    </dgm:pt>
    <dgm:pt modelId="{1F31DE9C-78F1-4DA9-99D5-F56D47400896}" type="sibTrans" cxnId="{563B6AE5-C088-46F2-A65B-CD5643F0552F}">
      <dgm:prSet/>
      <dgm:spPr/>
      <dgm:t>
        <a:bodyPr/>
        <a:lstStyle/>
        <a:p>
          <a:endParaRPr lang="es-ES"/>
        </a:p>
      </dgm:t>
    </dgm:pt>
    <dgm:pt modelId="{8390E0A7-4CC9-4F1A-82C2-2EA8D6622B85}">
      <dgm:prSet/>
      <dgm:spPr/>
      <dgm:t>
        <a:bodyPr/>
        <a:lstStyle/>
        <a:p>
          <a:r>
            <a:rPr lang="es-NI" dirty="0"/>
            <a:t>SQL Server ejecuta la consulta interna por cada fila que selecciona la consulta externa. </a:t>
          </a:r>
          <a:endParaRPr lang="es-ES" dirty="0"/>
        </a:p>
      </dgm:t>
    </dgm:pt>
    <dgm:pt modelId="{271EBD95-9E90-46E2-9EF4-F077D981DFCC}" type="parTrans" cxnId="{9A5313F9-16A8-4E21-AD8B-C5A1E972D44E}">
      <dgm:prSet/>
      <dgm:spPr/>
      <dgm:t>
        <a:bodyPr/>
        <a:lstStyle/>
        <a:p>
          <a:endParaRPr lang="es-ES"/>
        </a:p>
      </dgm:t>
    </dgm:pt>
    <dgm:pt modelId="{8CB96EFB-CF95-416D-938A-AE6A6CA91439}" type="sibTrans" cxnId="{9A5313F9-16A8-4E21-AD8B-C5A1E972D44E}">
      <dgm:prSet/>
      <dgm:spPr/>
      <dgm:t>
        <a:bodyPr/>
        <a:lstStyle/>
        <a:p>
          <a:endParaRPr lang="es-ES"/>
        </a:p>
      </dgm:t>
    </dgm:pt>
    <dgm:pt modelId="{C96F634F-BCF0-4DB7-8469-6DAB4B017022}">
      <dgm:prSet/>
      <dgm:spPr/>
      <dgm:t>
        <a:bodyPr/>
        <a:lstStyle/>
        <a:p>
          <a:r>
            <a:rPr lang="es-NI" dirty="0"/>
            <a:t>SQL Server compara los resultados de la subconsulta con los resultados externos a ella. </a:t>
          </a:r>
          <a:endParaRPr lang="es-ES" dirty="0"/>
        </a:p>
      </dgm:t>
    </dgm:pt>
    <dgm:pt modelId="{6FAD91D0-F657-4EC8-ACB2-C4220017A9FE}" type="parTrans" cxnId="{2AC93769-2C6D-4B23-86F6-D87473F6EBAF}">
      <dgm:prSet/>
      <dgm:spPr/>
      <dgm:t>
        <a:bodyPr/>
        <a:lstStyle/>
        <a:p>
          <a:endParaRPr lang="es-ES"/>
        </a:p>
      </dgm:t>
    </dgm:pt>
    <dgm:pt modelId="{4EC60CCF-85CD-4510-8EC0-C17B23340E2B}" type="sibTrans" cxnId="{2AC93769-2C6D-4B23-86F6-D87473F6EBAF}">
      <dgm:prSet/>
      <dgm:spPr/>
      <dgm:t>
        <a:bodyPr/>
        <a:lstStyle/>
        <a:p>
          <a:endParaRPr lang="es-ES"/>
        </a:p>
      </dgm:t>
    </dgm:pt>
    <dgm:pt modelId="{13A4E1C7-8481-4F5D-A80B-70025A14358D}">
      <dgm:prSet/>
      <dgm:spPr/>
      <dgm:t>
        <a:bodyPr/>
        <a:lstStyle/>
        <a:p>
          <a:r>
            <a:rPr lang="es-NI" dirty="0"/>
            <a:t>Puede utilizar una subconsulta correlacionada como una expresión dinámica que cambia en cada fila de una consulta externa.</a:t>
          </a:r>
          <a:endParaRPr lang="es-ES" dirty="0"/>
        </a:p>
      </dgm:t>
    </dgm:pt>
    <dgm:pt modelId="{2652252F-7E0D-4B47-84DE-E2FB33BA6700}" type="parTrans" cxnId="{6BF7B848-1C9E-4F1A-9AF4-57329EB839F6}">
      <dgm:prSet/>
      <dgm:spPr/>
      <dgm:t>
        <a:bodyPr/>
        <a:lstStyle/>
        <a:p>
          <a:endParaRPr lang="es-ES"/>
        </a:p>
      </dgm:t>
    </dgm:pt>
    <dgm:pt modelId="{9C6B4076-EA00-4542-A9BD-98B0E2B88DE9}" type="sibTrans" cxnId="{6BF7B848-1C9E-4F1A-9AF4-57329EB839F6}">
      <dgm:prSet/>
      <dgm:spPr/>
      <dgm:t>
        <a:bodyPr/>
        <a:lstStyle/>
        <a:p>
          <a:endParaRPr lang="es-ES"/>
        </a:p>
      </dgm:t>
    </dgm:pt>
    <dgm:pt modelId="{9603F49E-6185-4B30-A3D5-A4F71508F8F8}">
      <dgm:prSet/>
      <dgm:spPr/>
      <dgm:t>
        <a:bodyPr/>
        <a:lstStyle/>
        <a:p>
          <a:r>
            <a:rPr lang="es-NI" dirty="0"/>
            <a:t>Las subconsultas correlacionadas se pueden reconocer fácilmente. La columna de una tabla dentro de la subconsulta se compara con la columna de una tabla externa a la subconsulta. </a:t>
          </a:r>
          <a:endParaRPr lang="es-ES" dirty="0"/>
        </a:p>
      </dgm:t>
    </dgm:pt>
    <dgm:pt modelId="{08302BE0-E225-499C-A76C-0095F381302D}" type="parTrans" cxnId="{3B4AF734-7D01-4C03-BFD0-6D3827D61810}">
      <dgm:prSet/>
      <dgm:spPr/>
      <dgm:t>
        <a:bodyPr/>
        <a:lstStyle/>
        <a:p>
          <a:endParaRPr lang="es-ES"/>
        </a:p>
      </dgm:t>
    </dgm:pt>
    <dgm:pt modelId="{F6EBEF87-0499-4E93-947D-1E07481EC290}" type="sibTrans" cxnId="{3B4AF734-7D01-4C03-BFD0-6D3827D61810}">
      <dgm:prSet/>
      <dgm:spPr/>
      <dgm:t>
        <a:bodyPr/>
        <a:lstStyle/>
        <a:p>
          <a:endParaRPr lang="es-ES"/>
        </a:p>
      </dgm:t>
    </dgm:pt>
    <dgm:pt modelId="{FB015CBB-701B-43BC-8181-CDE8AC928501}" type="pres">
      <dgm:prSet presAssocID="{43248D5F-A6D0-4264-B8BA-0BFAD67C3920}" presName="linear" presStyleCnt="0">
        <dgm:presLayoutVars>
          <dgm:animLvl val="lvl"/>
          <dgm:resizeHandles val="exact"/>
        </dgm:presLayoutVars>
      </dgm:prSet>
      <dgm:spPr/>
    </dgm:pt>
    <dgm:pt modelId="{97E66EB5-2CD4-4D4E-ADB6-C817F8B72E02}" type="pres">
      <dgm:prSet presAssocID="{13A4E1C7-8481-4F5D-A80B-70025A14358D}" presName="parentText" presStyleLbl="node1" presStyleIdx="0" presStyleCnt="3">
        <dgm:presLayoutVars>
          <dgm:chMax val="0"/>
          <dgm:bulletEnabled val="1"/>
        </dgm:presLayoutVars>
      </dgm:prSet>
      <dgm:spPr/>
    </dgm:pt>
    <dgm:pt modelId="{C932B001-DA89-4598-958D-79BB29924F29}" type="pres">
      <dgm:prSet presAssocID="{9C6B4076-EA00-4542-A9BD-98B0E2B88DE9}" presName="spacer" presStyleCnt="0"/>
      <dgm:spPr/>
    </dgm:pt>
    <dgm:pt modelId="{46EE6FEC-F860-41F7-99CF-A8BACC6C8B09}" type="pres">
      <dgm:prSet presAssocID="{6ECC14E7-EEA4-4005-87DF-ADB5A9A3DA08}" presName="parentText" presStyleLbl="node1" presStyleIdx="1" presStyleCnt="3">
        <dgm:presLayoutVars>
          <dgm:chMax val="0"/>
          <dgm:bulletEnabled val="1"/>
        </dgm:presLayoutVars>
      </dgm:prSet>
      <dgm:spPr/>
    </dgm:pt>
    <dgm:pt modelId="{9E8BE902-5D1F-42F4-97C1-3BE497D416B1}" type="pres">
      <dgm:prSet presAssocID="{6ECC14E7-EEA4-4005-87DF-ADB5A9A3DA08}" presName="childText" presStyleLbl="revTx" presStyleIdx="0" presStyleCnt="1">
        <dgm:presLayoutVars>
          <dgm:bulletEnabled val="1"/>
        </dgm:presLayoutVars>
      </dgm:prSet>
      <dgm:spPr/>
    </dgm:pt>
    <dgm:pt modelId="{12296DCB-59EC-465D-A6E3-EF26FC323CC4}" type="pres">
      <dgm:prSet presAssocID="{9603F49E-6185-4B30-A3D5-A4F71508F8F8}" presName="parentText" presStyleLbl="node1" presStyleIdx="2" presStyleCnt="3">
        <dgm:presLayoutVars>
          <dgm:chMax val="0"/>
          <dgm:bulletEnabled val="1"/>
        </dgm:presLayoutVars>
      </dgm:prSet>
      <dgm:spPr/>
    </dgm:pt>
  </dgm:ptLst>
  <dgm:cxnLst>
    <dgm:cxn modelId="{BB1A3112-4FFD-41CE-9866-ECD91727F553}" type="presOf" srcId="{C96F634F-BCF0-4DB7-8469-6DAB4B017022}" destId="{9E8BE902-5D1F-42F4-97C1-3BE497D416B1}" srcOrd="0" destOrd="1" presId="urn:microsoft.com/office/officeart/2005/8/layout/vList2"/>
    <dgm:cxn modelId="{10BFF125-B699-49E1-BDAD-6C77B97AA9A7}" type="presOf" srcId="{43248D5F-A6D0-4264-B8BA-0BFAD67C3920}" destId="{FB015CBB-701B-43BC-8181-CDE8AC928501}" srcOrd="0" destOrd="0" presId="urn:microsoft.com/office/officeart/2005/8/layout/vList2"/>
    <dgm:cxn modelId="{3B4AF734-7D01-4C03-BFD0-6D3827D61810}" srcId="{43248D5F-A6D0-4264-B8BA-0BFAD67C3920}" destId="{9603F49E-6185-4B30-A3D5-A4F71508F8F8}" srcOrd="2" destOrd="0" parTransId="{08302BE0-E225-499C-A76C-0095F381302D}" sibTransId="{F6EBEF87-0499-4E93-947D-1E07481EC290}"/>
    <dgm:cxn modelId="{DB75B762-04B5-4F04-A302-BC60505B3095}" type="presOf" srcId="{8390E0A7-4CC9-4F1A-82C2-2EA8D6622B85}" destId="{9E8BE902-5D1F-42F4-97C1-3BE497D416B1}" srcOrd="0" destOrd="0" presId="urn:microsoft.com/office/officeart/2005/8/layout/vList2"/>
    <dgm:cxn modelId="{6BF7B848-1C9E-4F1A-9AF4-57329EB839F6}" srcId="{43248D5F-A6D0-4264-B8BA-0BFAD67C3920}" destId="{13A4E1C7-8481-4F5D-A80B-70025A14358D}" srcOrd="0" destOrd="0" parTransId="{2652252F-7E0D-4B47-84DE-E2FB33BA6700}" sibTransId="{9C6B4076-EA00-4542-A9BD-98B0E2B88DE9}"/>
    <dgm:cxn modelId="{2AC93769-2C6D-4B23-86F6-D87473F6EBAF}" srcId="{6ECC14E7-EEA4-4005-87DF-ADB5A9A3DA08}" destId="{C96F634F-BCF0-4DB7-8469-6DAB4B017022}" srcOrd="1" destOrd="0" parTransId="{6FAD91D0-F657-4EC8-ACB2-C4220017A9FE}" sibTransId="{4EC60CCF-85CD-4510-8EC0-C17B23340E2B}"/>
    <dgm:cxn modelId="{3732B24C-6486-4955-8B9B-A7F371E9CF40}" type="presOf" srcId="{9603F49E-6185-4B30-A3D5-A4F71508F8F8}" destId="{12296DCB-59EC-465D-A6E3-EF26FC323CC4}" srcOrd="0" destOrd="0" presId="urn:microsoft.com/office/officeart/2005/8/layout/vList2"/>
    <dgm:cxn modelId="{03EDABC4-FA49-4ADD-AA86-A2AABB18E8F7}" type="presOf" srcId="{13A4E1C7-8481-4F5D-A80B-70025A14358D}" destId="{97E66EB5-2CD4-4D4E-ADB6-C817F8B72E02}" srcOrd="0" destOrd="0" presId="urn:microsoft.com/office/officeart/2005/8/layout/vList2"/>
    <dgm:cxn modelId="{B8A7D0E0-359E-490A-B2CB-6868AD81C494}" type="presOf" srcId="{6ECC14E7-EEA4-4005-87DF-ADB5A9A3DA08}" destId="{46EE6FEC-F860-41F7-99CF-A8BACC6C8B09}" srcOrd="0" destOrd="0" presId="urn:microsoft.com/office/officeart/2005/8/layout/vList2"/>
    <dgm:cxn modelId="{563B6AE5-C088-46F2-A65B-CD5643F0552F}" srcId="{43248D5F-A6D0-4264-B8BA-0BFAD67C3920}" destId="{6ECC14E7-EEA4-4005-87DF-ADB5A9A3DA08}" srcOrd="1" destOrd="0" parTransId="{5FB1B371-7914-4934-B316-DA1ADEDC5440}" sibTransId="{1F31DE9C-78F1-4DA9-99D5-F56D47400896}"/>
    <dgm:cxn modelId="{9A5313F9-16A8-4E21-AD8B-C5A1E972D44E}" srcId="{6ECC14E7-EEA4-4005-87DF-ADB5A9A3DA08}" destId="{8390E0A7-4CC9-4F1A-82C2-2EA8D6622B85}" srcOrd="0" destOrd="0" parTransId="{271EBD95-9E90-46E2-9EF4-F077D981DFCC}" sibTransId="{8CB96EFB-CF95-416D-938A-AE6A6CA91439}"/>
    <dgm:cxn modelId="{7B980FA2-E58D-4F2D-90E9-24CF447D5C65}" type="presParOf" srcId="{FB015CBB-701B-43BC-8181-CDE8AC928501}" destId="{97E66EB5-2CD4-4D4E-ADB6-C817F8B72E02}" srcOrd="0" destOrd="0" presId="urn:microsoft.com/office/officeart/2005/8/layout/vList2"/>
    <dgm:cxn modelId="{D7AEEC2F-4DC2-4DCA-BC22-3863C7A1D5D1}" type="presParOf" srcId="{FB015CBB-701B-43BC-8181-CDE8AC928501}" destId="{C932B001-DA89-4598-958D-79BB29924F29}" srcOrd="1" destOrd="0" presId="urn:microsoft.com/office/officeart/2005/8/layout/vList2"/>
    <dgm:cxn modelId="{9F34C81C-D3BA-468C-8DCB-21D8EA927E05}" type="presParOf" srcId="{FB015CBB-701B-43BC-8181-CDE8AC928501}" destId="{46EE6FEC-F860-41F7-99CF-A8BACC6C8B09}" srcOrd="2" destOrd="0" presId="urn:microsoft.com/office/officeart/2005/8/layout/vList2"/>
    <dgm:cxn modelId="{77547233-A06C-42EF-B78B-2BF151FD69C3}" type="presParOf" srcId="{FB015CBB-701B-43BC-8181-CDE8AC928501}" destId="{9E8BE902-5D1F-42F4-97C1-3BE497D416B1}" srcOrd="3" destOrd="0" presId="urn:microsoft.com/office/officeart/2005/8/layout/vList2"/>
    <dgm:cxn modelId="{CB6D01CA-64AE-45DC-A8D8-7912824FF4B3}" type="presParOf" srcId="{FB015CBB-701B-43BC-8181-CDE8AC928501}" destId="{12296DCB-59EC-465D-A6E3-EF26FC323CC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07269-CDDE-4D3F-9FA9-DC053C4AE5BF}">
      <dsp:nvSpPr>
        <dsp:cNvPr id="0" name=""/>
        <dsp:cNvSpPr/>
      </dsp:nvSpPr>
      <dsp:spPr>
        <a:xfrm>
          <a:off x="0" y="24965"/>
          <a:ext cx="7194550" cy="11977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a:t>Las subconsultas se deben incluir entre paréntesis. </a:t>
          </a:r>
          <a:endParaRPr lang="es-ES" sz="1700" kern="1200"/>
        </a:p>
      </dsp:txBody>
      <dsp:txXfrm>
        <a:off x="58469" y="83434"/>
        <a:ext cx="7077612" cy="1080812"/>
      </dsp:txXfrm>
    </dsp:sp>
    <dsp:sp modelId="{3A8F3794-3392-4659-88C1-E0CFB77968E1}">
      <dsp:nvSpPr>
        <dsp:cNvPr id="0" name=""/>
        <dsp:cNvSpPr/>
      </dsp:nvSpPr>
      <dsp:spPr>
        <a:xfrm>
          <a:off x="0" y="1271676"/>
          <a:ext cx="7194550" cy="1197750"/>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a:t>Se pueden utilizar subconsultas en lugar de una expresión siempre y cuando se devuelva un solo valor o una lista de valores. Se pueden utilizar subconsultas que devuelvan un conjunto de registros de varias columnas en lugar de una tabla o para realizar la misma función que una combinación. </a:t>
          </a:r>
          <a:endParaRPr lang="es-ES" sz="1700" kern="1200"/>
        </a:p>
      </dsp:txBody>
      <dsp:txXfrm>
        <a:off x="58469" y="1330145"/>
        <a:ext cx="7077612" cy="1080812"/>
      </dsp:txXfrm>
    </dsp:sp>
    <dsp:sp modelId="{DE1C4D9C-3905-4D67-B976-EFE61E645F61}">
      <dsp:nvSpPr>
        <dsp:cNvPr id="0" name=""/>
        <dsp:cNvSpPr/>
      </dsp:nvSpPr>
      <dsp:spPr>
        <a:xfrm>
          <a:off x="0" y="2518387"/>
          <a:ext cx="7194550" cy="1197750"/>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a:t>No se pueden utilizar subconsultas que recuperen columnas con tipos de datos text e image. </a:t>
          </a:r>
          <a:endParaRPr lang="es-ES" sz="1700" kern="1200"/>
        </a:p>
      </dsp:txBody>
      <dsp:txXfrm>
        <a:off x="58469" y="2576856"/>
        <a:ext cx="7077612" cy="1080812"/>
      </dsp:txXfrm>
    </dsp:sp>
    <dsp:sp modelId="{382BF514-130B-4663-9AD4-06D1982A19BD}">
      <dsp:nvSpPr>
        <dsp:cNvPr id="0" name=""/>
        <dsp:cNvSpPr/>
      </dsp:nvSpPr>
      <dsp:spPr>
        <a:xfrm>
          <a:off x="0" y="3765098"/>
          <a:ext cx="7194550" cy="119775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NI" sz="1700" kern="1200"/>
            <a:t>Puede tener subconsultas dentro de subconsultas, con una anidación de hasta 32 niveles. El límite varía según la cantidad de memoria disponible y la complejidad de las otras expresiones de la consulta. Las consultas individuales pueden no admitir una anidación de hasta 32 niveles. </a:t>
          </a:r>
          <a:endParaRPr lang="es-ES" sz="1700" kern="1200"/>
        </a:p>
      </dsp:txBody>
      <dsp:txXfrm>
        <a:off x="58469" y="3823567"/>
        <a:ext cx="7077612" cy="1080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66EB5-2CD4-4D4E-ADB6-C817F8B72E02}">
      <dsp:nvSpPr>
        <dsp:cNvPr id="0" name=""/>
        <dsp:cNvSpPr/>
      </dsp:nvSpPr>
      <dsp:spPr>
        <a:xfrm>
          <a:off x="0" y="64680"/>
          <a:ext cx="7886700" cy="1230693"/>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Puede utilizar una subconsulta correlacionada como una expresión dinámica que cambia en cada fila de una consulta externa.</a:t>
          </a:r>
          <a:endParaRPr lang="es-ES" sz="2200" kern="1200" dirty="0"/>
        </a:p>
      </dsp:txBody>
      <dsp:txXfrm>
        <a:off x="60077" y="124757"/>
        <a:ext cx="7766546" cy="1110539"/>
      </dsp:txXfrm>
    </dsp:sp>
    <dsp:sp modelId="{46EE6FEC-F860-41F7-99CF-A8BACC6C8B09}">
      <dsp:nvSpPr>
        <dsp:cNvPr id="0" name=""/>
        <dsp:cNvSpPr/>
      </dsp:nvSpPr>
      <dsp:spPr>
        <a:xfrm>
          <a:off x="0" y="1358734"/>
          <a:ext cx="7886700" cy="1230693"/>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Cuando crea una subconsulta correlacionada, las subconsultas internas se evalúan repetidamente, una vez por cada fila de la consulta externa:</a:t>
          </a:r>
          <a:endParaRPr lang="es-ES" sz="2200" kern="1200" dirty="0"/>
        </a:p>
      </dsp:txBody>
      <dsp:txXfrm>
        <a:off x="60077" y="1418811"/>
        <a:ext cx="7766546" cy="1110539"/>
      </dsp:txXfrm>
    </dsp:sp>
    <dsp:sp modelId="{9E8BE902-5D1F-42F4-97C1-3BE497D416B1}">
      <dsp:nvSpPr>
        <dsp:cNvPr id="0" name=""/>
        <dsp:cNvSpPr/>
      </dsp:nvSpPr>
      <dsp:spPr>
        <a:xfrm>
          <a:off x="0" y="2589427"/>
          <a:ext cx="7886700" cy="107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NI" sz="1700" kern="1200" dirty="0"/>
            <a:t>SQL Server ejecuta la consulta interna por cada fila que selecciona la consulta externa. </a:t>
          </a:r>
          <a:endParaRPr lang="es-ES" sz="1700" kern="1200" dirty="0"/>
        </a:p>
        <a:p>
          <a:pPr marL="171450" lvl="1" indent="-171450" algn="l" defTabSz="755650">
            <a:lnSpc>
              <a:spcPct val="90000"/>
            </a:lnSpc>
            <a:spcBef>
              <a:spcPct val="0"/>
            </a:spcBef>
            <a:spcAft>
              <a:spcPct val="20000"/>
            </a:spcAft>
            <a:buChar char="•"/>
          </a:pPr>
          <a:r>
            <a:rPr lang="es-NI" sz="1700" kern="1200" dirty="0"/>
            <a:t>SQL Server compara los resultados de la subconsulta con los resultados externos a ella. </a:t>
          </a:r>
          <a:endParaRPr lang="es-ES" sz="1700" kern="1200" dirty="0"/>
        </a:p>
      </dsp:txBody>
      <dsp:txXfrm>
        <a:off x="0" y="2589427"/>
        <a:ext cx="7886700" cy="1070190"/>
      </dsp:txXfrm>
    </dsp:sp>
    <dsp:sp modelId="{12296DCB-59EC-465D-A6E3-EF26FC323CC4}">
      <dsp:nvSpPr>
        <dsp:cNvPr id="0" name=""/>
        <dsp:cNvSpPr/>
      </dsp:nvSpPr>
      <dsp:spPr>
        <a:xfrm>
          <a:off x="0" y="3659617"/>
          <a:ext cx="7886700" cy="1230693"/>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NI" sz="2200" kern="1200" dirty="0"/>
            <a:t>Las subconsultas correlacionadas se pueden reconocer fácilmente. La columna de una tabla dentro de la subconsulta se compara con la columna de una tabla externa a la subconsulta. </a:t>
          </a:r>
          <a:endParaRPr lang="es-ES" sz="2200" kern="1200" dirty="0"/>
        </a:p>
      </dsp:txBody>
      <dsp:txXfrm>
        <a:off x="60077" y="3719694"/>
        <a:ext cx="7766546" cy="1110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19/06/2021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1F7983-FE4C-4FB3-A1AC-5BFE1133E523}"/>
              </a:ext>
            </a:extLst>
          </p:cNvPr>
          <p:cNvSpPr>
            <a:spLocks noGrp="1" noChangeArrowheads="1"/>
          </p:cNvSpPr>
          <p:nvPr>
            <p:ph type="sldNum" sz="quarter" idx="5"/>
          </p:nvPr>
        </p:nvSpPr>
        <p:spPr>
          <a:ln/>
        </p:spPr>
        <p:txBody>
          <a:bodyPr/>
          <a:lstStyle/>
          <a:p>
            <a:fld id="{47ED4DE6-4F62-436A-B4C2-100465E179D9}" type="slidenum">
              <a:rPr lang="en-US" altLang="es-ES"/>
              <a:pPr/>
              <a:t>2</a:t>
            </a:fld>
            <a:endParaRPr lang="en-US" altLang="es-ES"/>
          </a:p>
        </p:txBody>
      </p:sp>
      <p:sp>
        <p:nvSpPr>
          <p:cNvPr id="50178" name="Rectangle 1026">
            <a:extLst>
              <a:ext uri="{FF2B5EF4-FFF2-40B4-BE49-F238E27FC236}">
                <a16:creationId xmlns:a16="http://schemas.microsoft.com/office/drawing/2014/main" id="{EF959359-A492-4C38-88A1-4864FE2A41AD}"/>
              </a:ext>
            </a:extLst>
          </p:cNvPr>
          <p:cNvSpPr>
            <a:spLocks noGrp="1" noRot="1" noChangeAspect="1" noChangeArrowheads="1" noTextEdit="1"/>
          </p:cNvSpPr>
          <p:nvPr>
            <p:ph type="sldImg"/>
          </p:nvPr>
        </p:nvSpPr>
        <p:spPr>
          <a:ln/>
        </p:spPr>
      </p:sp>
      <p:sp>
        <p:nvSpPr>
          <p:cNvPr id="50179" name="Rectangle 1027">
            <a:extLst>
              <a:ext uri="{FF2B5EF4-FFF2-40B4-BE49-F238E27FC236}">
                <a16:creationId xmlns:a16="http://schemas.microsoft.com/office/drawing/2014/main" id="{E18F581C-98C1-4818-B7C9-ABBDDF52267F}"/>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C5F4AE-A31C-4345-8814-794B07B6D994}"/>
              </a:ext>
            </a:extLst>
          </p:cNvPr>
          <p:cNvSpPr>
            <a:spLocks noGrp="1" noChangeArrowheads="1"/>
          </p:cNvSpPr>
          <p:nvPr>
            <p:ph type="sldNum" sz="quarter" idx="5"/>
          </p:nvPr>
        </p:nvSpPr>
        <p:spPr>
          <a:ln/>
        </p:spPr>
        <p:txBody>
          <a:bodyPr/>
          <a:lstStyle/>
          <a:p>
            <a:fld id="{7E613502-AC1B-4FA8-9429-0545F7194C00}" type="slidenum">
              <a:rPr lang="en-US" altLang="es-ES"/>
              <a:pPr/>
              <a:t>11</a:t>
            </a:fld>
            <a:endParaRPr lang="en-US" altLang="es-ES"/>
          </a:p>
        </p:txBody>
      </p:sp>
      <p:sp>
        <p:nvSpPr>
          <p:cNvPr id="56322" name="Rectangle 2">
            <a:extLst>
              <a:ext uri="{FF2B5EF4-FFF2-40B4-BE49-F238E27FC236}">
                <a16:creationId xmlns:a16="http://schemas.microsoft.com/office/drawing/2014/main" id="{8635B5BC-176A-463E-875A-324CB3D2379E}"/>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E031EC25-F32A-4C94-BDD7-8B3837D35179}"/>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C5F4AE-A31C-4345-8814-794B07B6D994}"/>
              </a:ext>
            </a:extLst>
          </p:cNvPr>
          <p:cNvSpPr>
            <a:spLocks noGrp="1" noChangeArrowheads="1"/>
          </p:cNvSpPr>
          <p:nvPr>
            <p:ph type="sldNum" sz="quarter" idx="5"/>
          </p:nvPr>
        </p:nvSpPr>
        <p:spPr>
          <a:ln/>
        </p:spPr>
        <p:txBody>
          <a:bodyPr/>
          <a:lstStyle/>
          <a:p>
            <a:fld id="{7E613502-AC1B-4FA8-9429-0545F7194C00}" type="slidenum">
              <a:rPr lang="en-US" altLang="es-ES"/>
              <a:pPr/>
              <a:t>12</a:t>
            </a:fld>
            <a:endParaRPr lang="en-US" altLang="es-ES"/>
          </a:p>
        </p:txBody>
      </p:sp>
      <p:sp>
        <p:nvSpPr>
          <p:cNvPr id="56322" name="Rectangle 2">
            <a:extLst>
              <a:ext uri="{FF2B5EF4-FFF2-40B4-BE49-F238E27FC236}">
                <a16:creationId xmlns:a16="http://schemas.microsoft.com/office/drawing/2014/main" id="{8635B5BC-176A-463E-875A-324CB3D2379E}"/>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E031EC25-F32A-4C94-BDD7-8B3837D35179}"/>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25680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E046A9-4F1D-40FA-BD3C-8349DE7CB6A5}"/>
              </a:ext>
            </a:extLst>
          </p:cNvPr>
          <p:cNvSpPr>
            <a:spLocks noGrp="1" noChangeArrowheads="1"/>
          </p:cNvSpPr>
          <p:nvPr>
            <p:ph type="sldNum" sz="quarter" idx="5"/>
          </p:nvPr>
        </p:nvSpPr>
        <p:spPr>
          <a:ln/>
        </p:spPr>
        <p:txBody>
          <a:bodyPr/>
          <a:lstStyle/>
          <a:p>
            <a:fld id="{68B9A1F4-DB91-4AB8-9F70-D6536F00AC6E}" type="slidenum">
              <a:rPr lang="en-US" altLang="es-ES"/>
              <a:pPr/>
              <a:t>13</a:t>
            </a:fld>
            <a:endParaRPr lang="en-US" altLang="es-ES"/>
          </a:p>
        </p:txBody>
      </p:sp>
      <p:sp>
        <p:nvSpPr>
          <p:cNvPr id="57346" name="Rectangle 2">
            <a:extLst>
              <a:ext uri="{FF2B5EF4-FFF2-40B4-BE49-F238E27FC236}">
                <a16:creationId xmlns:a16="http://schemas.microsoft.com/office/drawing/2014/main" id="{056D2F92-BFC6-43FC-BD06-5EC9E84EDC4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E1BBA644-8B7B-446F-B4BC-949E7BD733E0}"/>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643E92-B7D1-4957-9B37-45B1A2FB69E1}"/>
              </a:ext>
            </a:extLst>
          </p:cNvPr>
          <p:cNvSpPr>
            <a:spLocks noGrp="1" noChangeArrowheads="1"/>
          </p:cNvSpPr>
          <p:nvPr>
            <p:ph type="sldNum" sz="quarter" idx="5"/>
          </p:nvPr>
        </p:nvSpPr>
        <p:spPr>
          <a:ln/>
        </p:spPr>
        <p:txBody>
          <a:bodyPr/>
          <a:lstStyle/>
          <a:p>
            <a:fld id="{AB7848ED-428E-490A-BC18-815E3CC9FAC8}" type="slidenum">
              <a:rPr lang="en-US" altLang="es-ES"/>
              <a:pPr/>
              <a:t>14</a:t>
            </a:fld>
            <a:endParaRPr lang="en-US" altLang="es-ES"/>
          </a:p>
        </p:txBody>
      </p:sp>
      <p:sp>
        <p:nvSpPr>
          <p:cNvPr id="58370" name="Rectangle 2">
            <a:extLst>
              <a:ext uri="{FF2B5EF4-FFF2-40B4-BE49-F238E27FC236}">
                <a16:creationId xmlns:a16="http://schemas.microsoft.com/office/drawing/2014/main" id="{7B6F57BB-745C-4C78-BB46-0505BDB9CAD5}"/>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1B9128AA-B66C-407A-BCDB-063508563534}"/>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6FFBE6-C7DD-453D-A427-4DF3B1ACCFDD}"/>
              </a:ext>
            </a:extLst>
          </p:cNvPr>
          <p:cNvSpPr>
            <a:spLocks noGrp="1" noChangeArrowheads="1"/>
          </p:cNvSpPr>
          <p:nvPr>
            <p:ph type="sldNum" sz="quarter" idx="5"/>
          </p:nvPr>
        </p:nvSpPr>
        <p:spPr>
          <a:ln/>
        </p:spPr>
        <p:txBody>
          <a:bodyPr/>
          <a:lstStyle/>
          <a:p>
            <a:fld id="{8AABF7F1-A2DD-49A9-B7F8-0185D0F2DFF1}" type="slidenum">
              <a:rPr lang="en-US" altLang="es-ES"/>
              <a:pPr/>
              <a:t>15</a:t>
            </a:fld>
            <a:endParaRPr lang="en-US" altLang="es-ES"/>
          </a:p>
        </p:txBody>
      </p:sp>
      <p:sp>
        <p:nvSpPr>
          <p:cNvPr id="59394" name="Rectangle 2">
            <a:extLst>
              <a:ext uri="{FF2B5EF4-FFF2-40B4-BE49-F238E27FC236}">
                <a16:creationId xmlns:a16="http://schemas.microsoft.com/office/drawing/2014/main" id="{28B53ACB-1597-44AF-ADE1-06AC1432FF6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6242C1E3-8BC0-4C92-9FC0-0B5F1984C510}"/>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6FFBE6-C7DD-453D-A427-4DF3B1ACCFDD}"/>
              </a:ext>
            </a:extLst>
          </p:cNvPr>
          <p:cNvSpPr>
            <a:spLocks noGrp="1" noChangeArrowheads="1"/>
          </p:cNvSpPr>
          <p:nvPr>
            <p:ph type="sldNum" sz="quarter" idx="5"/>
          </p:nvPr>
        </p:nvSpPr>
        <p:spPr>
          <a:ln/>
        </p:spPr>
        <p:txBody>
          <a:bodyPr/>
          <a:lstStyle/>
          <a:p>
            <a:fld id="{8AABF7F1-A2DD-49A9-B7F8-0185D0F2DFF1}" type="slidenum">
              <a:rPr lang="en-US" altLang="es-ES"/>
              <a:pPr/>
              <a:t>16</a:t>
            </a:fld>
            <a:endParaRPr lang="en-US" altLang="es-ES"/>
          </a:p>
        </p:txBody>
      </p:sp>
      <p:sp>
        <p:nvSpPr>
          <p:cNvPr id="59394" name="Rectangle 2">
            <a:extLst>
              <a:ext uri="{FF2B5EF4-FFF2-40B4-BE49-F238E27FC236}">
                <a16:creationId xmlns:a16="http://schemas.microsoft.com/office/drawing/2014/main" id="{28B53ACB-1597-44AF-ADE1-06AC1432FF6D}"/>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6242C1E3-8BC0-4C92-9FC0-0B5F1984C510}"/>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63779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C420D4-5431-4F49-AB02-5974735D3894}"/>
              </a:ext>
            </a:extLst>
          </p:cNvPr>
          <p:cNvSpPr>
            <a:spLocks noGrp="1" noChangeArrowheads="1"/>
          </p:cNvSpPr>
          <p:nvPr>
            <p:ph type="sldNum" sz="quarter" idx="5"/>
          </p:nvPr>
        </p:nvSpPr>
        <p:spPr>
          <a:ln/>
        </p:spPr>
        <p:txBody>
          <a:bodyPr/>
          <a:lstStyle/>
          <a:p>
            <a:fld id="{651A2449-C370-4C59-A6E6-C86D627DB5A2}" type="slidenum">
              <a:rPr lang="en-US" altLang="es-ES"/>
              <a:pPr/>
              <a:t>3</a:t>
            </a:fld>
            <a:endParaRPr lang="en-US" altLang="es-ES"/>
          </a:p>
        </p:txBody>
      </p:sp>
      <p:sp>
        <p:nvSpPr>
          <p:cNvPr id="51202" name="Rectangle 2">
            <a:extLst>
              <a:ext uri="{FF2B5EF4-FFF2-40B4-BE49-F238E27FC236}">
                <a16:creationId xmlns:a16="http://schemas.microsoft.com/office/drawing/2014/main" id="{169483D5-82A4-4C0B-92E9-7A57C0EDFBB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D90E3C90-D9F1-4C0C-BFC8-0BB29F3DD134}"/>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C420D4-5431-4F49-AB02-5974735D3894}"/>
              </a:ext>
            </a:extLst>
          </p:cNvPr>
          <p:cNvSpPr>
            <a:spLocks noGrp="1" noChangeArrowheads="1"/>
          </p:cNvSpPr>
          <p:nvPr>
            <p:ph type="sldNum" sz="quarter" idx="5"/>
          </p:nvPr>
        </p:nvSpPr>
        <p:spPr>
          <a:ln/>
        </p:spPr>
        <p:txBody>
          <a:bodyPr/>
          <a:lstStyle/>
          <a:p>
            <a:fld id="{651A2449-C370-4C59-A6E6-C86D627DB5A2}" type="slidenum">
              <a:rPr lang="en-US" altLang="es-ES"/>
              <a:pPr/>
              <a:t>4</a:t>
            </a:fld>
            <a:endParaRPr lang="en-US" altLang="es-ES"/>
          </a:p>
        </p:txBody>
      </p:sp>
      <p:sp>
        <p:nvSpPr>
          <p:cNvPr id="51202" name="Rectangle 2">
            <a:extLst>
              <a:ext uri="{FF2B5EF4-FFF2-40B4-BE49-F238E27FC236}">
                <a16:creationId xmlns:a16="http://schemas.microsoft.com/office/drawing/2014/main" id="{169483D5-82A4-4C0B-92E9-7A57C0EDFBB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D90E3C90-D9F1-4C0C-BFC8-0BB29F3DD134}"/>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19378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D279E6-A681-4664-93D6-FE2A05759B26}"/>
              </a:ext>
            </a:extLst>
          </p:cNvPr>
          <p:cNvSpPr>
            <a:spLocks noGrp="1" noChangeArrowheads="1"/>
          </p:cNvSpPr>
          <p:nvPr>
            <p:ph type="sldNum" sz="quarter" idx="5"/>
          </p:nvPr>
        </p:nvSpPr>
        <p:spPr>
          <a:ln/>
        </p:spPr>
        <p:txBody>
          <a:bodyPr/>
          <a:lstStyle/>
          <a:p>
            <a:fld id="{67CDE78C-CEDF-4361-AC93-E547E3ECBEF4}" type="slidenum">
              <a:rPr lang="en-US" altLang="es-ES"/>
              <a:pPr/>
              <a:t>5</a:t>
            </a:fld>
            <a:endParaRPr lang="en-US" altLang="es-ES"/>
          </a:p>
        </p:txBody>
      </p:sp>
      <p:sp>
        <p:nvSpPr>
          <p:cNvPr id="52226" name="Rectangle 1026">
            <a:extLst>
              <a:ext uri="{FF2B5EF4-FFF2-40B4-BE49-F238E27FC236}">
                <a16:creationId xmlns:a16="http://schemas.microsoft.com/office/drawing/2014/main" id="{68AE6188-7CF7-495E-B689-34BCF2A283B9}"/>
              </a:ext>
            </a:extLst>
          </p:cNvPr>
          <p:cNvSpPr>
            <a:spLocks noGrp="1" noRot="1" noChangeAspect="1" noChangeArrowheads="1" noTextEdit="1"/>
          </p:cNvSpPr>
          <p:nvPr>
            <p:ph type="sldImg"/>
          </p:nvPr>
        </p:nvSpPr>
        <p:spPr>
          <a:ln/>
        </p:spPr>
      </p:sp>
      <p:sp>
        <p:nvSpPr>
          <p:cNvPr id="52227" name="Rectangle 1027">
            <a:extLst>
              <a:ext uri="{FF2B5EF4-FFF2-40B4-BE49-F238E27FC236}">
                <a16:creationId xmlns:a16="http://schemas.microsoft.com/office/drawing/2014/main" id="{AFBA9CEC-3DEA-4121-ACBD-B4AC9834C876}"/>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41FAFA-6282-4C8E-8B41-5CACA54133D1}"/>
              </a:ext>
            </a:extLst>
          </p:cNvPr>
          <p:cNvSpPr>
            <a:spLocks noGrp="1" noChangeArrowheads="1"/>
          </p:cNvSpPr>
          <p:nvPr>
            <p:ph type="sldNum" sz="quarter" idx="5"/>
          </p:nvPr>
        </p:nvSpPr>
        <p:spPr>
          <a:ln/>
        </p:spPr>
        <p:txBody>
          <a:bodyPr/>
          <a:lstStyle/>
          <a:p>
            <a:fld id="{1098EAA8-8D67-4E5C-92BC-28458890CF67}" type="slidenum">
              <a:rPr lang="en-US" altLang="es-ES"/>
              <a:pPr/>
              <a:t>6</a:t>
            </a:fld>
            <a:endParaRPr lang="en-US" altLang="es-ES"/>
          </a:p>
        </p:txBody>
      </p:sp>
      <p:sp>
        <p:nvSpPr>
          <p:cNvPr id="53250" name="Rectangle 2">
            <a:extLst>
              <a:ext uri="{FF2B5EF4-FFF2-40B4-BE49-F238E27FC236}">
                <a16:creationId xmlns:a16="http://schemas.microsoft.com/office/drawing/2014/main" id="{39451542-2C26-4752-A5A9-162BF6FBBEE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9442791B-E1A5-4C4A-9020-263383E3E428}"/>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3D07F9-9111-4069-8418-10745C1C8B5B}"/>
              </a:ext>
            </a:extLst>
          </p:cNvPr>
          <p:cNvSpPr>
            <a:spLocks noGrp="1" noChangeArrowheads="1"/>
          </p:cNvSpPr>
          <p:nvPr>
            <p:ph type="sldNum" sz="quarter" idx="5"/>
          </p:nvPr>
        </p:nvSpPr>
        <p:spPr>
          <a:ln/>
        </p:spPr>
        <p:txBody>
          <a:bodyPr/>
          <a:lstStyle/>
          <a:p>
            <a:fld id="{15DE892F-A89D-421F-AA96-AD7182CD06E8}" type="slidenum">
              <a:rPr lang="en-US" altLang="es-ES"/>
              <a:pPr/>
              <a:t>7</a:t>
            </a:fld>
            <a:endParaRPr lang="en-US" altLang="es-ES"/>
          </a:p>
        </p:txBody>
      </p:sp>
      <p:sp>
        <p:nvSpPr>
          <p:cNvPr id="54274" name="Rectangle 2">
            <a:extLst>
              <a:ext uri="{FF2B5EF4-FFF2-40B4-BE49-F238E27FC236}">
                <a16:creationId xmlns:a16="http://schemas.microsoft.com/office/drawing/2014/main" id="{F1D118F3-7934-4138-963E-2CCC9500B0CA}"/>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3A48429-9F0B-4E88-BBED-6F41A66A059F}"/>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0FB920-84D5-4139-BDF5-5F683AEEEF61}"/>
              </a:ext>
            </a:extLst>
          </p:cNvPr>
          <p:cNvSpPr>
            <a:spLocks noGrp="1" noChangeArrowheads="1"/>
          </p:cNvSpPr>
          <p:nvPr>
            <p:ph type="sldNum" sz="quarter" idx="5"/>
          </p:nvPr>
        </p:nvSpPr>
        <p:spPr>
          <a:ln/>
        </p:spPr>
        <p:txBody>
          <a:bodyPr/>
          <a:lstStyle/>
          <a:p>
            <a:fld id="{07A58511-314E-4A22-8051-F707E0167B94}" type="slidenum">
              <a:rPr lang="en-US" altLang="es-ES"/>
              <a:pPr/>
              <a:t>8</a:t>
            </a:fld>
            <a:endParaRPr lang="en-US" altLang="es-ES"/>
          </a:p>
        </p:txBody>
      </p:sp>
      <p:sp>
        <p:nvSpPr>
          <p:cNvPr id="55298" name="Rectangle 2">
            <a:extLst>
              <a:ext uri="{FF2B5EF4-FFF2-40B4-BE49-F238E27FC236}">
                <a16:creationId xmlns:a16="http://schemas.microsoft.com/office/drawing/2014/main" id="{30C7FFF7-B082-4607-B51C-CA1426528CD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CC6A4274-D307-4187-8E27-B2B08271B534}"/>
              </a:ext>
            </a:extLst>
          </p:cNvPr>
          <p:cNvSpPr>
            <a:spLocks noGrp="1" noChangeArrowheads="1"/>
          </p:cNvSpPr>
          <p:nvPr>
            <p:ph type="body" idx="1"/>
          </p:nvPr>
        </p:nvSpPr>
        <p:spPr/>
        <p:txBody>
          <a:bodyPr/>
          <a:lstStyle/>
          <a:p>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0FB920-84D5-4139-BDF5-5F683AEEEF61}"/>
              </a:ext>
            </a:extLst>
          </p:cNvPr>
          <p:cNvSpPr>
            <a:spLocks noGrp="1" noChangeArrowheads="1"/>
          </p:cNvSpPr>
          <p:nvPr>
            <p:ph type="sldNum" sz="quarter" idx="5"/>
          </p:nvPr>
        </p:nvSpPr>
        <p:spPr>
          <a:ln/>
        </p:spPr>
        <p:txBody>
          <a:bodyPr/>
          <a:lstStyle/>
          <a:p>
            <a:fld id="{07A58511-314E-4A22-8051-F707E0167B94}" type="slidenum">
              <a:rPr lang="en-US" altLang="es-ES"/>
              <a:pPr/>
              <a:t>9</a:t>
            </a:fld>
            <a:endParaRPr lang="en-US" altLang="es-ES"/>
          </a:p>
        </p:txBody>
      </p:sp>
      <p:sp>
        <p:nvSpPr>
          <p:cNvPr id="55298" name="Rectangle 2">
            <a:extLst>
              <a:ext uri="{FF2B5EF4-FFF2-40B4-BE49-F238E27FC236}">
                <a16:creationId xmlns:a16="http://schemas.microsoft.com/office/drawing/2014/main" id="{30C7FFF7-B082-4607-B51C-CA1426528CD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CC6A4274-D307-4187-8E27-B2B08271B534}"/>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386813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0FB920-84D5-4139-BDF5-5F683AEEEF61}"/>
              </a:ext>
            </a:extLst>
          </p:cNvPr>
          <p:cNvSpPr>
            <a:spLocks noGrp="1" noChangeArrowheads="1"/>
          </p:cNvSpPr>
          <p:nvPr>
            <p:ph type="sldNum" sz="quarter" idx="5"/>
          </p:nvPr>
        </p:nvSpPr>
        <p:spPr>
          <a:ln/>
        </p:spPr>
        <p:txBody>
          <a:bodyPr/>
          <a:lstStyle/>
          <a:p>
            <a:fld id="{07A58511-314E-4A22-8051-F707E0167B94}" type="slidenum">
              <a:rPr lang="en-US" altLang="es-ES"/>
              <a:pPr/>
              <a:t>10</a:t>
            </a:fld>
            <a:endParaRPr lang="en-US" altLang="es-ES"/>
          </a:p>
        </p:txBody>
      </p:sp>
      <p:sp>
        <p:nvSpPr>
          <p:cNvPr id="55298" name="Rectangle 2">
            <a:extLst>
              <a:ext uri="{FF2B5EF4-FFF2-40B4-BE49-F238E27FC236}">
                <a16:creationId xmlns:a16="http://schemas.microsoft.com/office/drawing/2014/main" id="{30C7FFF7-B082-4607-B51C-CA1426528CD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CC6A4274-D307-4187-8E27-B2B08271B534}"/>
              </a:ext>
            </a:extLst>
          </p:cNvPr>
          <p:cNvSpPr>
            <a:spLocks noGrp="1" noChangeArrowheads="1"/>
          </p:cNvSpPr>
          <p:nvPr>
            <p:ph type="body" idx="1"/>
          </p:nvPr>
        </p:nvSpPr>
        <p:spPr/>
        <p:txBody>
          <a:bodyPr/>
          <a:lstStyle/>
          <a:p>
            <a:endParaRPr lang="es-ES" altLang="es-ES"/>
          </a:p>
        </p:txBody>
      </p:sp>
    </p:spTree>
    <p:extLst>
      <p:ext uri="{BB962C8B-B14F-4D97-AF65-F5344CB8AC3E}">
        <p14:creationId xmlns:p14="http://schemas.microsoft.com/office/powerpoint/2010/main" val="55132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19/6/2021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19/6/2021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19/6/2021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19/6/2021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19/6/2021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19/6/2021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altLang="es-ES" dirty="0" err="1">
                <a:solidFill>
                  <a:srgbClr val="000000"/>
                </a:solidFill>
                <a:latin typeface="Times New Roman" panose="02020603050405020304" pitchFamily="18" charset="0"/>
              </a:rPr>
              <a:t>Trabajo</a:t>
            </a:r>
            <a:r>
              <a:rPr lang="en-US" altLang="es-ES" dirty="0">
                <a:solidFill>
                  <a:srgbClr val="000000"/>
                </a:solidFill>
                <a:latin typeface="Times New Roman" panose="02020603050405020304" pitchFamily="18" charset="0"/>
              </a:rPr>
              <a:t> con </a:t>
            </a:r>
            <a:r>
              <a:rPr lang="en-US" altLang="es-ES" dirty="0" err="1">
                <a:solidFill>
                  <a:srgbClr val="000000"/>
                </a:solidFill>
                <a:latin typeface="Times New Roman" panose="02020603050405020304" pitchFamily="18" charset="0"/>
              </a:rPr>
              <a:t>subconsultas</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AFCB7C-74BF-4FAC-A080-C50F9E5667B3}"/>
              </a:ext>
            </a:extLst>
          </p:cNvPr>
          <p:cNvSpPr>
            <a:spLocks noGrp="1" noChangeArrowheads="1"/>
          </p:cNvSpPr>
          <p:nvPr>
            <p:ph type="title"/>
          </p:nvPr>
        </p:nvSpPr>
        <p:spPr/>
        <p:txBody>
          <a:bodyPr/>
          <a:lstStyle/>
          <a:p>
            <a:r>
              <a:rPr lang="en-US" altLang="es-ES" sz="2800" b="1" dirty="0" err="1">
                <a:solidFill>
                  <a:srgbClr val="000000"/>
                </a:solidFill>
              </a:rPr>
              <a:t>Evaluación</a:t>
            </a:r>
            <a:r>
              <a:rPr lang="en-US" altLang="es-ES" sz="2800" b="1" dirty="0">
                <a:solidFill>
                  <a:srgbClr val="000000"/>
                </a:solidFill>
              </a:rPr>
              <a:t> de una </a:t>
            </a:r>
            <a:r>
              <a:rPr lang="en-US" altLang="es-ES" sz="2800" b="1" dirty="0" err="1">
                <a:solidFill>
                  <a:srgbClr val="000000"/>
                </a:solidFill>
              </a:rPr>
              <a:t>subconsulta</a:t>
            </a:r>
            <a:r>
              <a:rPr lang="en-US" altLang="es-ES" sz="2800" b="1" dirty="0">
                <a:solidFill>
                  <a:srgbClr val="000000"/>
                </a:solidFill>
              </a:rPr>
              <a:t> </a:t>
            </a:r>
            <a:r>
              <a:rPr lang="en-US" altLang="es-ES" sz="2800" b="1" dirty="0" err="1">
                <a:solidFill>
                  <a:srgbClr val="000000"/>
                </a:solidFill>
              </a:rPr>
              <a:t>correlacionada</a:t>
            </a:r>
            <a:endParaRPr lang="en-US" altLang="en-US" sz="2800" b="1" dirty="0">
              <a:solidFill>
                <a:schemeClr val="tx1"/>
              </a:solidFill>
            </a:endParaRPr>
          </a:p>
        </p:txBody>
      </p:sp>
      <p:sp>
        <p:nvSpPr>
          <p:cNvPr id="24581" name="Rectangle 5">
            <a:extLst>
              <a:ext uri="{FF2B5EF4-FFF2-40B4-BE49-F238E27FC236}">
                <a16:creationId xmlns:a16="http://schemas.microsoft.com/office/drawing/2014/main" id="{C30FC53F-A06B-4C2F-BE36-8A101114D8CF}"/>
              </a:ext>
            </a:extLst>
          </p:cNvPr>
          <p:cNvSpPr>
            <a:spLocks noChangeArrowheads="1"/>
          </p:cNvSpPr>
          <p:nvPr/>
        </p:nvSpPr>
        <p:spPr bwMode="auto">
          <a:xfrm>
            <a:off x="390525" y="1259730"/>
            <a:ext cx="7991475" cy="1846659"/>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sz="1800" dirty="0"/>
              <a:t>USE </a:t>
            </a:r>
            <a:r>
              <a:rPr lang="en-US" sz="1800" dirty="0" err="1"/>
              <a:t>northwind</a:t>
            </a:r>
            <a:endParaRPr lang="en-US" sz="1800" dirty="0"/>
          </a:p>
          <a:p>
            <a:r>
              <a:rPr lang="en-US" sz="1800" dirty="0"/>
              <a:t>SELECT DISTINCT productid, quantity</a:t>
            </a:r>
          </a:p>
          <a:p>
            <a:r>
              <a:rPr lang="en-US" sz="1800" dirty="0"/>
              <a:t>         FROM [order details] AS ord1</a:t>
            </a:r>
          </a:p>
          <a:p>
            <a:r>
              <a:rPr lang="en-US" sz="1800" dirty="0"/>
              <a:t>         WHERE quantity = ( SELECT MAX(quantity)</a:t>
            </a:r>
          </a:p>
          <a:p>
            <a:r>
              <a:rPr lang="en-US" sz="1800" dirty="0"/>
              <a:t>                     FROM [order details] AS ord2</a:t>
            </a:r>
          </a:p>
          <a:p>
            <a:r>
              <a:rPr lang="en-US" sz="1800" dirty="0"/>
              <a:t>                     WHERE ord1.productid = ord2.productid)</a:t>
            </a:r>
            <a:endParaRPr lang="en-US" altLang="en-US" sz="1700" dirty="0">
              <a:latin typeface="Lucida Sans Typewriter" panose="020B0509030504030204" pitchFamily="49" charset="0"/>
            </a:endParaRPr>
          </a:p>
        </p:txBody>
      </p:sp>
      <p:sp>
        <p:nvSpPr>
          <p:cNvPr id="24583" name="Text Box 7">
            <a:extLst>
              <a:ext uri="{FF2B5EF4-FFF2-40B4-BE49-F238E27FC236}">
                <a16:creationId xmlns:a16="http://schemas.microsoft.com/office/drawing/2014/main" id="{7335A4F5-7660-4637-9273-607089CB05F8}"/>
              </a:ext>
            </a:extLst>
          </p:cNvPr>
          <p:cNvSpPr txBox="1">
            <a:spLocks noChangeArrowheads="1"/>
          </p:cNvSpPr>
          <p:nvPr/>
        </p:nvSpPr>
        <p:spPr bwMode="auto">
          <a:xfrm>
            <a:off x="390524" y="3429000"/>
            <a:ext cx="8254603" cy="1938992"/>
          </a:xfrm>
          <a:prstGeom prst="rect">
            <a:avLst/>
          </a:prstGeom>
          <a:solidFill>
            <a:srgbClr val="336699"/>
          </a:solidFill>
          <a:ln w="12700">
            <a:solidFill>
              <a:srgbClr val="336699"/>
            </a:solidFill>
            <a:miter lim="800000"/>
            <a:headEnd/>
            <a:tailEnd/>
          </a:ln>
          <a:effectLst>
            <a:outerShdw dist="107763" dir="2700000" algn="ctr" rotWithShape="0">
              <a:srgbClr val="CECECE"/>
            </a:outerShdw>
          </a:effectLst>
        </p:spPr>
        <p:txBody>
          <a:bodyPr wrap="square"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s-NI" sz="1800" dirty="0"/>
              <a:t>En este ejemplo se devuelve una lista de productos y el pedido mayor realizado hasta la fecha de cada producto de la tabla </a:t>
            </a:r>
            <a:r>
              <a:rPr lang="es-NI" sz="1800" dirty="0" err="1"/>
              <a:t>order</a:t>
            </a:r>
            <a:r>
              <a:rPr lang="es-NI" sz="1800" dirty="0"/>
              <a:t> </a:t>
            </a:r>
            <a:r>
              <a:rPr lang="es-NI" sz="1800" dirty="0" err="1"/>
              <a:t>details</a:t>
            </a:r>
            <a:r>
              <a:rPr lang="es-NI" sz="1800" dirty="0"/>
              <a:t>.</a:t>
            </a:r>
          </a:p>
          <a:p>
            <a:endParaRPr lang="es-NI" sz="1800" dirty="0"/>
          </a:p>
          <a:p>
            <a:r>
              <a:rPr lang="es-NI" sz="1800" dirty="0"/>
              <a:t>Observe que esta subconsulta correlacionada hace referencia a la misma tabla que la consulta externa; generalmente, el optimizador tratará esto como una autocombinación. </a:t>
            </a:r>
            <a:endParaRPr lang="en-US" altLang="en-US" sz="1800" b="1" dirty="0">
              <a:solidFill>
                <a:schemeClr val="bg1"/>
              </a:solidFill>
              <a:effectLst>
                <a:outerShdw blurRad="38100" dist="38100" dir="2700000" algn="tl">
                  <a:srgbClr val="000000"/>
                </a:outerShdw>
              </a:effectLst>
              <a:latin typeface="Arial" panose="020B0604020202020204" pitchFamily="34" charset="0"/>
            </a:endParaRPr>
          </a:p>
        </p:txBody>
      </p:sp>
      <p:sp>
        <p:nvSpPr>
          <p:cNvPr id="24619" name="Rectangle 43">
            <a:extLst>
              <a:ext uri="{FF2B5EF4-FFF2-40B4-BE49-F238E27FC236}">
                <a16:creationId xmlns:a16="http://schemas.microsoft.com/office/drawing/2014/main" id="{3C5E396E-E738-4F3A-946B-EAE082BBDB7A}"/>
              </a:ext>
            </a:extLst>
          </p:cNvPr>
          <p:cNvSpPr>
            <a:spLocks noChangeArrowheads="1"/>
          </p:cNvSpPr>
          <p:nvPr/>
        </p:nvSpPr>
        <p:spPr bwMode="auto">
          <a:xfrm>
            <a:off x="7086600" y="238844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endParaRPr lang="en-US" altLang="es-ES" sz="1800" b="1" dirty="0">
              <a:latin typeface="Arial" panose="020B0604020202020204" pitchFamily="34" charset="0"/>
            </a:endParaRPr>
          </a:p>
        </p:txBody>
      </p:sp>
      <p:pic>
        <p:nvPicPr>
          <p:cNvPr id="24" name="Picture 2" descr="Pregunta, Te Preocupes, Maravilla, Seguro, Confundido">
            <a:extLst>
              <a:ext uri="{FF2B5EF4-FFF2-40B4-BE49-F238E27FC236}">
                <a16:creationId xmlns:a16="http://schemas.microsoft.com/office/drawing/2014/main" id="{C221BAF3-A06A-4598-80CE-F1515946E2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58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additive="base">
                                        <p:cTn id="7" dur="500" fill="hold"/>
                                        <p:tgtEl>
                                          <p:spTgt spid="24581"/>
                                        </p:tgtEl>
                                        <p:attrNameLst>
                                          <p:attrName>ppt_x</p:attrName>
                                        </p:attrNameLst>
                                      </p:cBhvr>
                                      <p:tavLst>
                                        <p:tav tm="0">
                                          <p:val>
                                            <p:strVal val="#ppt_x"/>
                                          </p:val>
                                        </p:tav>
                                        <p:tav tm="100000">
                                          <p:val>
                                            <p:strVal val="#ppt_x"/>
                                          </p:val>
                                        </p:tav>
                                      </p:tavLst>
                                    </p:anim>
                                    <p:anim calcmode="lin" valueType="num">
                                      <p:cBhvr additive="base">
                                        <p:cTn id="8" dur="500" fill="hold"/>
                                        <p:tgtEl>
                                          <p:spTgt spid="245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19"/>
                                        </p:tgtEl>
                                        <p:attrNameLst>
                                          <p:attrName>style.visibility</p:attrName>
                                        </p:attrNameLst>
                                      </p:cBhvr>
                                      <p:to>
                                        <p:strVal val="visible"/>
                                      </p:to>
                                    </p:set>
                                    <p:anim calcmode="lin" valueType="num">
                                      <p:cBhvr additive="base">
                                        <p:cTn id="11" dur="500" fill="hold"/>
                                        <p:tgtEl>
                                          <p:spTgt spid="24619"/>
                                        </p:tgtEl>
                                        <p:attrNameLst>
                                          <p:attrName>ppt_x</p:attrName>
                                        </p:attrNameLst>
                                      </p:cBhvr>
                                      <p:tavLst>
                                        <p:tav tm="0">
                                          <p:val>
                                            <p:strVal val="#ppt_x"/>
                                          </p:val>
                                        </p:tav>
                                        <p:tav tm="100000">
                                          <p:val>
                                            <p:strVal val="#ppt_x"/>
                                          </p:val>
                                        </p:tav>
                                      </p:tavLst>
                                    </p:anim>
                                    <p:anim calcmode="lin" valueType="num">
                                      <p:cBhvr additive="base">
                                        <p:cTn id="12"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583"/>
                                        </p:tgtEl>
                                        <p:attrNameLst>
                                          <p:attrName>style.visibility</p:attrName>
                                        </p:attrNameLst>
                                      </p:cBhvr>
                                      <p:to>
                                        <p:strVal val="visible"/>
                                      </p:to>
                                    </p:set>
                                    <p:anim calcmode="lin" valueType="num">
                                      <p:cBhvr additive="base">
                                        <p:cTn id="17" dur="500" fill="hold"/>
                                        <p:tgtEl>
                                          <p:spTgt spid="24583"/>
                                        </p:tgtEl>
                                        <p:attrNameLst>
                                          <p:attrName>ppt_x</p:attrName>
                                        </p:attrNameLst>
                                      </p:cBhvr>
                                      <p:tavLst>
                                        <p:tav tm="0">
                                          <p:val>
                                            <p:strVal val="#ppt_x"/>
                                          </p:val>
                                        </p:tav>
                                        <p:tav tm="100000">
                                          <p:val>
                                            <p:strVal val="#ppt_x"/>
                                          </p:val>
                                        </p:tav>
                                      </p:tavLst>
                                    </p:anim>
                                    <p:anim calcmode="lin" valueType="num">
                                      <p:cBhvr additive="base">
                                        <p:cTn id="1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p:bldP spid="24583" grpId="0" animBg="1"/>
      <p:bldP spid="246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a:extLst>
              <a:ext uri="{FF2B5EF4-FFF2-40B4-BE49-F238E27FC236}">
                <a16:creationId xmlns:a16="http://schemas.microsoft.com/office/drawing/2014/main" id="{D05CE80B-A776-4457-B910-7C8EF74D199F}"/>
              </a:ext>
            </a:extLst>
          </p:cNvPr>
          <p:cNvSpPr>
            <a:spLocks noChangeArrowheads="1"/>
          </p:cNvSpPr>
          <p:nvPr/>
        </p:nvSpPr>
        <p:spPr bwMode="auto">
          <a:xfrm>
            <a:off x="3597275" y="3505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5058" name="Rectangle 2">
            <a:extLst>
              <a:ext uri="{FF2B5EF4-FFF2-40B4-BE49-F238E27FC236}">
                <a16:creationId xmlns:a16="http://schemas.microsoft.com/office/drawing/2014/main" id="{D5EF5806-FDD1-49DA-8D11-0188C8528C47}"/>
              </a:ext>
            </a:extLst>
          </p:cNvPr>
          <p:cNvSpPr>
            <a:spLocks noGrp="1" noChangeArrowheads="1"/>
          </p:cNvSpPr>
          <p:nvPr>
            <p:ph type="title"/>
          </p:nvPr>
        </p:nvSpPr>
        <p:spPr/>
        <p:txBody>
          <a:bodyPr/>
          <a:lstStyle/>
          <a:p>
            <a:r>
              <a:rPr lang="en-US" altLang="es-ES">
                <a:solidFill>
                  <a:srgbClr val="000000"/>
                </a:solidFill>
              </a:rPr>
              <a:t>Simulación de una cláusula JOIN</a:t>
            </a:r>
            <a:endParaRPr lang="en-US" altLang="es-ES"/>
          </a:p>
        </p:txBody>
      </p:sp>
      <p:sp>
        <p:nvSpPr>
          <p:cNvPr id="45059" name="Rectangle 3">
            <a:extLst>
              <a:ext uri="{FF2B5EF4-FFF2-40B4-BE49-F238E27FC236}">
                <a16:creationId xmlns:a16="http://schemas.microsoft.com/office/drawing/2014/main" id="{4C1B2978-B465-4637-8620-4D6017E2DDF4}"/>
              </a:ext>
            </a:extLst>
          </p:cNvPr>
          <p:cNvSpPr>
            <a:spLocks noGrp="1" noChangeArrowheads="1"/>
          </p:cNvSpPr>
          <p:nvPr>
            <p:ph type="body" idx="1"/>
          </p:nvPr>
        </p:nvSpPr>
        <p:spPr>
          <a:xfrm>
            <a:off x="974725" y="1056481"/>
            <a:ext cx="7194550" cy="2694781"/>
          </a:xfrm>
        </p:spPr>
        <p:txBody>
          <a:bodyPr>
            <a:normAutofit lnSpcReduction="10000"/>
          </a:bodyPr>
          <a:lstStyle/>
          <a:p>
            <a:r>
              <a:rPr lang="en-US" altLang="es-ES" dirty="0">
                <a:solidFill>
                  <a:srgbClr val="000000"/>
                </a:solidFill>
              </a:rPr>
              <a:t>Las </a:t>
            </a:r>
            <a:r>
              <a:rPr lang="en-US" altLang="es-ES" dirty="0" err="1">
                <a:solidFill>
                  <a:srgbClr val="000000"/>
                </a:solidFill>
              </a:rPr>
              <a:t>subconsultas</a:t>
            </a:r>
            <a:r>
              <a:rPr lang="en-US" altLang="es-ES" dirty="0">
                <a:solidFill>
                  <a:srgbClr val="000000"/>
                </a:solidFill>
              </a:rPr>
              <a:t> </a:t>
            </a:r>
            <a:r>
              <a:rPr lang="en-US" altLang="es-ES" dirty="0" err="1">
                <a:solidFill>
                  <a:srgbClr val="000000"/>
                </a:solidFill>
              </a:rPr>
              <a:t>correlacionadas</a:t>
            </a:r>
            <a:r>
              <a:rPr lang="en-US" altLang="es-ES" dirty="0">
                <a:solidFill>
                  <a:srgbClr val="000000"/>
                </a:solidFill>
              </a:rPr>
              <a:t> </a:t>
            </a:r>
            <a:r>
              <a:rPr lang="en-US" altLang="es-ES" dirty="0" err="1">
                <a:solidFill>
                  <a:srgbClr val="000000"/>
                </a:solidFill>
              </a:rPr>
              <a:t>puede</a:t>
            </a:r>
            <a:r>
              <a:rPr lang="es-ES_tradnl" altLang="es-ES" dirty="0">
                <a:solidFill>
                  <a:srgbClr val="000000"/>
                </a:solidFill>
              </a:rPr>
              <a:t>n</a:t>
            </a:r>
            <a:r>
              <a:rPr lang="en-US" altLang="es-ES" dirty="0">
                <a:solidFill>
                  <a:srgbClr val="000000"/>
                </a:solidFill>
              </a:rPr>
              <a:t> </a:t>
            </a:r>
            <a:r>
              <a:rPr lang="en-US" altLang="es-ES" dirty="0" err="1">
                <a:solidFill>
                  <a:srgbClr val="000000"/>
                </a:solidFill>
              </a:rPr>
              <a:t>producir</a:t>
            </a:r>
            <a:r>
              <a:rPr lang="en-US" altLang="es-ES" dirty="0">
                <a:solidFill>
                  <a:srgbClr val="000000"/>
                </a:solidFill>
              </a:rPr>
              <a:t> el </a:t>
            </a:r>
            <a:r>
              <a:rPr lang="en-US" altLang="es-ES" dirty="0" err="1">
                <a:solidFill>
                  <a:srgbClr val="000000"/>
                </a:solidFill>
              </a:rPr>
              <a:t>mismo</a:t>
            </a:r>
            <a:r>
              <a:rPr lang="en-US" altLang="es-ES" dirty="0">
                <a:solidFill>
                  <a:srgbClr val="000000"/>
                </a:solidFill>
              </a:rPr>
              <a:t> </a:t>
            </a:r>
            <a:r>
              <a:rPr lang="en-US" altLang="es-ES" dirty="0" err="1">
                <a:solidFill>
                  <a:srgbClr val="000000"/>
                </a:solidFill>
              </a:rPr>
              <a:t>resultado</a:t>
            </a:r>
            <a:r>
              <a:rPr lang="en-US" altLang="es-ES" dirty="0">
                <a:solidFill>
                  <a:srgbClr val="000000"/>
                </a:solidFill>
              </a:rPr>
              <a:t> que una </a:t>
            </a:r>
            <a:r>
              <a:rPr lang="en-US" altLang="es-ES" dirty="0" err="1">
                <a:solidFill>
                  <a:srgbClr val="000000"/>
                </a:solidFill>
              </a:rPr>
              <a:t>cláusula</a:t>
            </a:r>
            <a:r>
              <a:rPr lang="en-US" altLang="es-ES" dirty="0">
                <a:solidFill>
                  <a:srgbClr val="000000"/>
                </a:solidFill>
              </a:rPr>
              <a:t> JOIN</a:t>
            </a:r>
            <a:endParaRPr lang="en-US" altLang="es-ES" dirty="0"/>
          </a:p>
          <a:p>
            <a:r>
              <a:rPr lang="en-US" altLang="es-ES" dirty="0">
                <a:solidFill>
                  <a:srgbClr val="000000"/>
                </a:solidFill>
              </a:rPr>
              <a:t>Las </a:t>
            </a:r>
            <a:r>
              <a:rPr lang="en-US" altLang="es-ES" dirty="0" err="1">
                <a:solidFill>
                  <a:srgbClr val="000000"/>
                </a:solidFill>
              </a:rPr>
              <a:t>combinaciones</a:t>
            </a:r>
            <a:r>
              <a:rPr lang="en-US" altLang="es-ES" dirty="0">
                <a:solidFill>
                  <a:srgbClr val="000000"/>
                </a:solidFill>
              </a:rPr>
              <a:t> </a:t>
            </a:r>
            <a:r>
              <a:rPr lang="en-US" altLang="es-ES" dirty="0" err="1">
                <a:solidFill>
                  <a:srgbClr val="000000"/>
                </a:solidFill>
              </a:rPr>
              <a:t>permiten</a:t>
            </a:r>
            <a:r>
              <a:rPr lang="en-US" altLang="es-ES" dirty="0">
                <a:solidFill>
                  <a:srgbClr val="000000"/>
                </a:solidFill>
              </a:rPr>
              <a:t> al </a:t>
            </a:r>
            <a:r>
              <a:rPr lang="en-US" altLang="es-ES" dirty="0" err="1">
                <a:solidFill>
                  <a:srgbClr val="000000"/>
                </a:solidFill>
              </a:rPr>
              <a:t>optimizador</a:t>
            </a:r>
            <a:r>
              <a:rPr lang="en-US" altLang="es-ES" dirty="0">
                <a:solidFill>
                  <a:srgbClr val="000000"/>
                </a:solidFill>
              </a:rPr>
              <a:t> de </a:t>
            </a:r>
            <a:r>
              <a:rPr lang="en-US" altLang="es-ES" dirty="0" err="1">
                <a:solidFill>
                  <a:srgbClr val="000000"/>
                </a:solidFill>
              </a:rPr>
              <a:t>consultas</a:t>
            </a:r>
            <a:r>
              <a:rPr lang="en-US" altLang="es-ES" dirty="0">
                <a:solidFill>
                  <a:srgbClr val="000000"/>
                </a:solidFill>
              </a:rPr>
              <a:t> </a:t>
            </a:r>
            <a:r>
              <a:rPr lang="en-US" altLang="es-ES" dirty="0" err="1">
                <a:solidFill>
                  <a:srgbClr val="000000"/>
                </a:solidFill>
              </a:rPr>
              <a:t>determinar</a:t>
            </a:r>
            <a:r>
              <a:rPr lang="en-US" altLang="es-ES" dirty="0">
                <a:solidFill>
                  <a:srgbClr val="000000"/>
                </a:solidFill>
              </a:rPr>
              <a:t> la </a:t>
            </a:r>
            <a:r>
              <a:rPr lang="en-US" altLang="es-ES" dirty="0" err="1">
                <a:solidFill>
                  <a:srgbClr val="000000"/>
                </a:solidFill>
              </a:rPr>
              <a:t>manera</a:t>
            </a:r>
            <a:r>
              <a:rPr lang="en-US" altLang="es-ES" dirty="0">
                <a:solidFill>
                  <a:srgbClr val="000000"/>
                </a:solidFill>
              </a:rPr>
              <a:t> de </a:t>
            </a:r>
            <a:r>
              <a:rPr lang="en-US" altLang="es-ES" dirty="0" err="1">
                <a:solidFill>
                  <a:srgbClr val="000000"/>
                </a:solidFill>
              </a:rPr>
              <a:t>correlacionar</a:t>
            </a:r>
            <a:r>
              <a:rPr lang="en-US" altLang="es-ES" dirty="0">
                <a:solidFill>
                  <a:srgbClr val="000000"/>
                </a:solidFill>
              </a:rPr>
              <a:t> los </a:t>
            </a:r>
            <a:r>
              <a:rPr lang="en-US" altLang="es-ES" dirty="0" err="1">
                <a:solidFill>
                  <a:srgbClr val="000000"/>
                </a:solidFill>
              </a:rPr>
              <a:t>datos</a:t>
            </a:r>
            <a:r>
              <a:rPr lang="en-US" altLang="es-ES" dirty="0">
                <a:solidFill>
                  <a:srgbClr val="000000"/>
                </a:solidFill>
              </a:rPr>
              <a:t> de la forma </a:t>
            </a:r>
            <a:r>
              <a:rPr lang="en-US" altLang="es-ES" dirty="0" err="1">
                <a:solidFill>
                  <a:srgbClr val="000000"/>
                </a:solidFill>
              </a:rPr>
              <a:t>más</a:t>
            </a:r>
            <a:r>
              <a:rPr lang="en-US" altLang="es-ES" dirty="0">
                <a:solidFill>
                  <a:srgbClr val="000000"/>
                </a:solidFill>
              </a:rPr>
              <a:t> </a:t>
            </a:r>
            <a:r>
              <a:rPr lang="en-US" altLang="es-ES" dirty="0" err="1">
                <a:solidFill>
                  <a:srgbClr val="000000"/>
                </a:solidFill>
              </a:rPr>
              <a:t>eficiente</a:t>
            </a:r>
            <a:endParaRPr lang="en-US" altLang="es-ES" dirty="0"/>
          </a:p>
          <a:p>
            <a:endParaRPr lang="en-US" altLang="es-ES" dirty="0"/>
          </a:p>
        </p:txBody>
      </p:sp>
      <p:sp>
        <p:nvSpPr>
          <p:cNvPr id="45060" name="Rectangle 4">
            <a:extLst>
              <a:ext uri="{FF2B5EF4-FFF2-40B4-BE49-F238E27FC236}">
                <a16:creationId xmlns:a16="http://schemas.microsoft.com/office/drawing/2014/main" id="{F7E34732-4B23-45DE-9605-685D70D2601E}"/>
              </a:ext>
            </a:extLst>
          </p:cNvPr>
          <p:cNvSpPr>
            <a:spLocks noChangeArrowheads="1"/>
          </p:cNvSpPr>
          <p:nvPr/>
        </p:nvSpPr>
        <p:spPr bwMode="auto">
          <a:xfrm>
            <a:off x="609600" y="3841750"/>
            <a:ext cx="8001000" cy="2635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2000">
                <a:latin typeface="Lucida Sans Typewriter" panose="020B0509030504030204" pitchFamily="49" charset="0"/>
              </a:rPr>
              <a:t>USE pubs</a:t>
            </a:r>
          </a:p>
          <a:p>
            <a:r>
              <a:rPr lang="en-US" altLang="en-US" sz="2000">
                <a:latin typeface="Lucida Sans Typewriter" panose="020B0509030504030204" pitchFamily="49" charset="0"/>
              </a:rPr>
              <a:t>SELECT DISTINCT t1.type</a:t>
            </a:r>
          </a:p>
          <a:p>
            <a:r>
              <a:rPr lang="en-US" altLang="en-US" sz="2000">
                <a:latin typeface="Lucida Sans Typewriter" panose="020B0509030504030204" pitchFamily="49" charset="0"/>
              </a:rPr>
              <a:t> FROM titles AS t1</a:t>
            </a:r>
          </a:p>
          <a:p>
            <a:r>
              <a:rPr lang="en-US" altLang="en-US" sz="2000">
                <a:latin typeface="Lucida Sans Typewriter" panose="020B0509030504030204" pitchFamily="49" charset="0"/>
              </a:rPr>
              <a:t> WHERE t1.type IN</a:t>
            </a:r>
          </a:p>
          <a:p>
            <a:r>
              <a:rPr lang="en-US" altLang="en-US" sz="2000">
                <a:latin typeface="Lucida Sans Typewriter" panose="020B0509030504030204" pitchFamily="49" charset="0"/>
              </a:rPr>
              <a:t>   (SELECT t2.type</a:t>
            </a:r>
          </a:p>
          <a:p>
            <a:r>
              <a:rPr lang="en-US" altLang="en-US" sz="2000">
                <a:latin typeface="Lucida Sans Typewriter" panose="020B0509030504030204" pitchFamily="49" charset="0"/>
              </a:rPr>
              <a:t>     FROM titles AS t2</a:t>
            </a:r>
          </a:p>
          <a:p>
            <a:r>
              <a:rPr lang="en-US" altLang="en-US" sz="2000">
                <a:latin typeface="Lucida Sans Typewriter" panose="020B0509030504030204" pitchFamily="49" charset="0"/>
              </a:rPr>
              <a:t>     WHERE t1.pub_id &lt;&gt; t2.pub_id)</a:t>
            </a:r>
          </a:p>
          <a:p>
            <a:r>
              <a:rPr lang="en-US" altLang="en-US" sz="2000">
                <a:latin typeface="Lucida Sans Typewriter" panose="020B0509030504030204" pitchFamily="49" charset="0"/>
              </a:rPr>
              <a:t>GO</a:t>
            </a:r>
          </a:p>
        </p:txBody>
      </p:sp>
      <p:sp>
        <p:nvSpPr>
          <p:cNvPr id="45063" name="Rectangle 7">
            <a:extLst>
              <a:ext uri="{FF2B5EF4-FFF2-40B4-BE49-F238E27FC236}">
                <a16:creationId xmlns:a16="http://schemas.microsoft.com/office/drawing/2014/main" id="{30C61D4B-C5BC-4A5B-AE13-337283448B7B}"/>
              </a:ext>
            </a:extLst>
          </p:cNvPr>
          <p:cNvSpPr>
            <a:spLocks noChangeArrowheads="1"/>
          </p:cNvSpPr>
          <p:nvPr/>
        </p:nvSpPr>
        <p:spPr bwMode="auto">
          <a:xfrm>
            <a:off x="6934200" y="3657600"/>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pic>
        <p:nvPicPr>
          <p:cNvPr id="7" name="Picture 2" descr="Pregunta, Te Preocupes, Maravilla, Seguro, Confundido">
            <a:extLst>
              <a:ext uri="{FF2B5EF4-FFF2-40B4-BE49-F238E27FC236}">
                <a16:creationId xmlns:a16="http://schemas.microsoft.com/office/drawing/2014/main" id="{3BE4078C-F63B-4ACE-BB99-E4BFC55681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60"/>
                                        </p:tgtEl>
                                        <p:attrNameLst>
                                          <p:attrName>style.visibility</p:attrName>
                                        </p:attrNameLst>
                                      </p:cBhvr>
                                      <p:to>
                                        <p:strVal val="visible"/>
                                      </p:to>
                                    </p:set>
                                    <p:anim calcmode="lin" valueType="num">
                                      <p:cBhvr additive="base">
                                        <p:cTn id="15" dur="500" fill="hold"/>
                                        <p:tgtEl>
                                          <p:spTgt spid="45060"/>
                                        </p:tgtEl>
                                        <p:attrNameLst>
                                          <p:attrName>ppt_x</p:attrName>
                                        </p:attrNameLst>
                                      </p:cBhvr>
                                      <p:tavLst>
                                        <p:tav tm="0">
                                          <p:val>
                                            <p:strVal val="#ppt_x"/>
                                          </p:val>
                                        </p:tav>
                                        <p:tav tm="100000">
                                          <p:val>
                                            <p:strVal val="#ppt_x"/>
                                          </p:val>
                                        </p:tav>
                                      </p:tavLst>
                                    </p:anim>
                                    <p:anim calcmode="lin" valueType="num">
                                      <p:cBhvr additive="base">
                                        <p:cTn id="16"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p:bldP spid="45060" grpId="0" animBg="1"/>
      <p:bldP spid="450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F7DAE2FA-C17A-44D5-AD47-9B2AB7DA3DE8}"/>
              </a:ext>
            </a:extLst>
          </p:cNvPr>
          <p:cNvSpPr>
            <a:spLocks noChangeArrowheads="1"/>
          </p:cNvSpPr>
          <p:nvPr/>
        </p:nvSpPr>
        <p:spPr bwMode="auto">
          <a:xfrm>
            <a:off x="3709775" y="3742113"/>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5061" name="Rectangle 5">
            <a:extLst>
              <a:ext uri="{FF2B5EF4-FFF2-40B4-BE49-F238E27FC236}">
                <a16:creationId xmlns:a16="http://schemas.microsoft.com/office/drawing/2014/main" id="{D05CE80B-A776-4457-B910-7C8EF74D199F}"/>
              </a:ext>
            </a:extLst>
          </p:cNvPr>
          <p:cNvSpPr>
            <a:spLocks noChangeArrowheads="1"/>
          </p:cNvSpPr>
          <p:nvPr/>
        </p:nvSpPr>
        <p:spPr bwMode="auto">
          <a:xfrm>
            <a:off x="3631803" y="922713"/>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5058" name="Rectangle 2">
            <a:extLst>
              <a:ext uri="{FF2B5EF4-FFF2-40B4-BE49-F238E27FC236}">
                <a16:creationId xmlns:a16="http://schemas.microsoft.com/office/drawing/2014/main" id="{D5EF5806-FDD1-49DA-8D11-0188C8528C47}"/>
              </a:ext>
            </a:extLst>
          </p:cNvPr>
          <p:cNvSpPr>
            <a:spLocks noGrp="1" noChangeArrowheads="1"/>
          </p:cNvSpPr>
          <p:nvPr>
            <p:ph type="title"/>
          </p:nvPr>
        </p:nvSpPr>
        <p:spPr/>
        <p:txBody>
          <a:bodyPr/>
          <a:lstStyle/>
          <a:p>
            <a:r>
              <a:rPr lang="en-US" altLang="es-ES">
                <a:solidFill>
                  <a:srgbClr val="000000"/>
                </a:solidFill>
              </a:rPr>
              <a:t>Simulación de una cláusula JOIN</a:t>
            </a:r>
            <a:endParaRPr lang="en-US" altLang="es-ES"/>
          </a:p>
        </p:txBody>
      </p:sp>
      <p:sp>
        <p:nvSpPr>
          <p:cNvPr id="45060" name="Rectangle 4">
            <a:extLst>
              <a:ext uri="{FF2B5EF4-FFF2-40B4-BE49-F238E27FC236}">
                <a16:creationId xmlns:a16="http://schemas.microsoft.com/office/drawing/2014/main" id="{F7E34732-4B23-45DE-9605-685D70D2601E}"/>
              </a:ext>
            </a:extLst>
          </p:cNvPr>
          <p:cNvSpPr>
            <a:spLocks noChangeArrowheads="1"/>
          </p:cNvSpPr>
          <p:nvPr/>
        </p:nvSpPr>
        <p:spPr bwMode="auto">
          <a:xfrm>
            <a:off x="644128" y="1259263"/>
            <a:ext cx="8001000" cy="2635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2000">
                <a:latin typeface="Lucida Sans Typewriter" panose="020B0509030504030204" pitchFamily="49" charset="0"/>
              </a:rPr>
              <a:t>USE pubs</a:t>
            </a:r>
          </a:p>
          <a:p>
            <a:r>
              <a:rPr lang="en-US" altLang="en-US" sz="2000">
                <a:latin typeface="Lucida Sans Typewriter" panose="020B0509030504030204" pitchFamily="49" charset="0"/>
              </a:rPr>
              <a:t>SELECT DISTINCT t1.type</a:t>
            </a:r>
          </a:p>
          <a:p>
            <a:r>
              <a:rPr lang="en-US" altLang="en-US" sz="2000">
                <a:latin typeface="Lucida Sans Typewriter" panose="020B0509030504030204" pitchFamily="49" charset="0"/>
              </a:rPr>
              <a:t> FROM titles AS t1</a:t>
            </a:r>
          </a:p>
          <a:p>
            <a:r>
              <a:rPr lang="en-US" altLang="en-US" sz="2000">
                <a:latin typeface="Lucida Sans Typewriter" panose="020B0509030504030204" pitchFamily="49" charset="0"/>
              </a:rPr>
              <a:t> WHERE t1.type IN</a:t>
            </a:r>
          </a:p>
          <a:p>
            <a:r>
              <a:rPr lang="en-US" altLang="en-US" sz="2000">
                <a:latin typeface="Lucida Sans Typewriter" panose="020B0509030504030204" pitchFamily="49" charset="0"/>
              </a:rPr>
              <a:t>   (SELECT t2.type</a:t>
            </a:r>
          </a:p>
          <a:p>
            <a:r>
              <a:rPr lang="en-US" altLang="en-US" sz="2000">
                <a:latin typeface="Lucida Sans Typewriter" panose="020B0509030504030204" pitchFamily="49" charset="0"/>
              </a:rPr>
              <a:t>     FROM titles AS t2</a:t>
            </a:r>
          </a:p>
          <a:p>
            <a:r>
              <a:rPr lang="en-US" altLang="en-US" sz="2000">
                <a:latin typeface="Lucida Sans Typewriter" panose="020B0509030504030204" pitchFamily="49" charset="0"/>
              </a:rPr>
              <a:t>     WHERE t1.pub_id &lt;&gt; t2.pub_id)</a:t>
            </a:r>
          </a:p>
          <a:p>
            <a:r>
              <a:rPr lang="en-US" altLang="en-US" sz="2000">
                <a:latin typeface="Lucida Sans Typewriter" panose="020B0509030504030204" pitchFamily="49" charset="0"/>
              </a:rPr>
              <a:t>GO</a:t>
            </a:r>
          </a:p>
        </p:txBody>
      </p:sp>
      <p:sp>
        <p:nvSpPr>
          <p:cNvPr id="45063" name="Rectangle 7">
            <a:extLst>
              <a:ext uri="{FF2B5EF4-FFF2-40B4-BE49-F238E27FC236}">
                <a16:creationId xmlns:a16="http://schemas.microsoft.com/office/drawing/2014/main" id="{30C61D4B-C5BC-4A5B-AE13-337283448B7B}"/>
              </a:ext>
            </a:extLst>
          </p:cNvPr>
          <p:cNvSpPr>
            <a:spLocks noChangeArrowheads="1"/>
          </p:cNvSpPr>
          <p:nvPr/>
        </p:nvSpPr>
        <p:spPr bwMode="auto">
          <a:xfrm>
            <a:off x="6968728" y="1075113"/>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
        <p:nvSpPr>
          <p:cNvPr id="11" name="Rectangle 4">
            <a:extLst>
              <a:ext uri="{FF2B5EF4-FFF2-40B4-BE49-F238E27FC236}">
                <a16:creationId xmlns:a16="http://schemas.microsoft.com/office/drawing/2014/main" id="{3BEF0B7A-A692-4802-BE94-05D00461800C}"/>
              </a:ext>
            </a:extLst>
          </p:cNvPr>
          <p:cNvSpPr>
            <a:spLocks noChangeArrowheads="1"/>
          </p:cNvSpPr>
          <p:nvPr/>
        </p:nvSpPr>
        <p:spPr bwMode="auto">
          <a:xfrm>
            <a:off x="725700" y="4130257"/>
            <a:ext cx="8001000" cy="2339102"/>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sz="2000" dirty="0"/>
              <a:t>USE pubs</a:t>
            </a:r>
          </a:p>
          <a:p>
            <a:r>
              <a:rPr lang="en-US" sz="2000" dirty="0"/>
              <a:t>SELECT DISTINCT t1.type</a:t>
            </a:r>
          </a:p>
          <a:p>
            <a:r>
              <a:rPr lang="en-US" sz="2000" dirty="0"/>
              <a:t>          FROM titles AS t1</a:t>
            </a:r>
          </a:p>
          <a:p>
            <a:r>
              <a:rPr lang="en-US" sz="2000" dirty="0"/>
              <a:t>                  INNER JOIN titles AS t2</a:t>
            </a:r>
          </a:p>
          <a:p>
            <a:r>
              <a:rPr lang="en-US" sz="2000" dirty="0"/>
              <a:t>	ON t1.type = t2.type</a:t>
            </a:r>
          </a:p>
          <a:p>
            <a:r>
              <a:rPr lang="en-US" sz="2000" dirty="0"/>
              <a:t>                   WHERE t1.pub_id &lt;&gt; t2.pub_id</a:t>
            </a:r>
          </a:p>
          <a:p>
            <a:r>
              <a:rPr lang="en-US" sz="2000" dirty="0"/>
              <a:t>GO</a:t>
            </a:r>
            <a:endParaRPr lang="en-US" altLang="en-US" sz="2000" dirty="0">
              <a:latin typeface="Lucida Sans Typewriter" panose="020B0509030504030204" pitchFamily="49" charset="0"/>
            </a:endParaRPr>
          </a:p>
        </p:txBody>
      </p:sp>
      <p:sp>
        <p:nvSpPr>
          <p:cNvPr id="12" name="Rectangle 7">
            <a:extLst>
              <a:ext uri="{FF2B5EF4-FFF2-40B4-BE49-F238E27FC236}">
                <a16:creationId xmlns:a16="http://schemas.microsoft.com/office/drawing/2014/main" id="{65C1B784-8257-4DB4-A330-6030D0B11AD2}"/>
              </a:ext>
            </a:extLst>
          </p:cNvPr>
          <p:cNvSpPr>
            <a:spLocks noChangeArrowheads="1"/>
          </p:cNvSpPr>
          <p:nvPr/>
        </p:nvSpPr>
        <p:spPr bwMode="auto">
          <a:xfrm>
            <a:off x="7046700" y="3894513"/>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pic>
        <p:nvPicPr>
          <p:cNvPr id="13" name="Picture 2" descr="Pregunta, Te Preocupes, Maravilla, Seguro, Confundido">
            <a:extLst>
              <a:ext uri="{FF2B5EF4-FFF2-40B4-BE49-F238E27FC236}">
                <a16:creationId xmlns:a16="http://schemas.microsoft.com/office/drawing/2014/main" id="{4524CFF4-05FE-48BA-BC3C-E3F468E28E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80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ppt_x"/>
                                          </p:val>
                                        </p:tav>
                                        <p:tav tm="100000">
                                          <p:val>
                                            <p:strVal val="#ppt_x"/>
                                          </p:val>
                                        </p:tav>
                                      </p:tavLst>
                                    </p:anim>
                                    <p:anim calcmode="lin" valueType="num">
                                      <p:cBhvr additive="base">
                                        <p:cTn id="8" dur="500" fill="hold"/>
                                        <p:tgtEl>
                                          <p:spTgt spid="450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60"/>
                                        </p:tgtEl>
                                        <p:attrNameLst>
                                          <p:attrName>style.visibility</p:attrName>
                                        </p:attrNameLst>
                                      </p:cBhvr>
                                      <p:to>
                                        <p:strVal val="visible"/>
                                      </p:to>
                                    </p:set>
                                    <p:anim calcmode="lin" valueType="num">
                                      <p:cBhvr additive="base">
                                        <p:cTn id="15" dur="500" fill="hold"/>
                                        <p:tgtEl>
                                          <p:spTgt spid="45060"/>
                                        </p:tgtEl>
                                        <p:attrNameLst>
                                          <p:attrName>ppt_x</p:attrName>
                                        </p:attrNameLst>
                                      </p:cBhvr>
                                      <p:tavLst>
                                        <p:tav tm="0">
                                          <p:val>
                                            <p:strVal val="#ppt_x"/>
                                          </p:val>
                                        </p:tav>
                                        <p:tav tm="100000">
                                          <p:val>
                                            <p:strVal val="#ppt_x"/>
                                          </p:val>
                                        </p:tav>
                                      </p:tavLst>
                                    </p:anim>
                                    <p:anim calcmode="lin" valueType="num">
                                      <p:cBhvr additive="base">
                                        <p:cTn id="16"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5061" grpId="0" animBg="1"/>
      <p:bldP spid="45060" grpId="0" animBg="1"/>
      <p:bldP spid="4506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8" name="Rectangle 8">
            <a:extLst>
              <a:ext uri="{FF2B5EF4-FFF2-40B4-BE49-F238E27FC236}">
                <a16:creationId xmlns:a16="http://schemas.microsoft.com/office/drawing/2014/main" id="{BCF2687F-6C6F-4FE4-81A7-0A6CE41FB03B}"/>
              </a:ext>
            </a:extLst>
          </p:cNvPr>
          <p:cNvSpPr>
            <a:spLocks noChangeArrowheads="1"/>
          </p:cNvSpPr>
          <p:nvPr/>
        </p:nvSpPr>
        <p:spPr bwMode="auto">
          <a:xfrm>
            <a:off x="3581400" y="4543062"/>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6085" name="Rectangle 5">
            <a:extLst>
              <a:ext uri="{FF2B5EF4-FFF2-40B4-BE49-F238E27FC236}">
                <a16:creationId xmlns:a16="http://schemas.microsoft.com/office/drawing/2014/main" id="{EC3C915A-551F-49B1-B578-25EE7ABFE5E5}"/>
              </a:ext>
            </a:extLst>
          </p:cNvPr>
          <p:cNvSpPr>
            <a:spLocks noChangeArrowheads="1"/>
          </p:cNvSpPr>
          <p:nvPr/>
        </p:nvSpPr>
        <p:spPr bwMode="auto">
          <a:xfrm>
            <a:off x="3597275" y="2108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6082" name="Rectangle 2">
            <a:extLst>
              <a:ext uri="{FF2B5EF4-FFF2-40B4-BE49-F238E27FC236}">
                <a16:creationId xmlns:a16="http://schemas.microsoft.com/office/drawing/2014/main" id="{6922C0EF-DFA6-47A8-AB49-60AB56542584}"/>
              </a:ext>
            </a:extLst>
          </p:cNvPr>
          <p:cNvSpPr>
            <a:spLocks noGrp="1" noChangeArrowheads="1"/>
          </p:cNvSpPr>
          <p:nvPr>
            <p:ph type="title"/>
          </p:nvPr>
        </p:nvSpPr>
        <p:spPr/>
        <p:txBody>
          <a:bodyPr/>
          <a:lstStyle/>
          <a:p>
            <a:r>
              <a:rPr lang="en-US" altLang="es-ES">
                <a:solidFill>
                  <a:srgbClr val="000000"/>
                </a:solidFill>
              </a:rPr>
              <a:t>Simulación de una cláusula HAVING</a:t>
            </a:r>
            <a:endParaRPr lang="en-US" altLang="es-ES"/>
          </a:p>
        </p:txBody>
      </p:sp>
      <p:sp>
        <p:nvSpPr>
          <p:cNvPr id="46083" name="Rectangle 3">
            <a:extLst>
              <a:ext uri="{FF2B5EF4-FFF2-40B4-BE49-F238E27FC236}">
                <a16:creationId xmlns:a16="http://schemas.microsoft.com/office/drawing/2014/main" id="{9A8C6038-A1C9-4230-956F-9FBACCF1C4F1}"/>
              </a:ext>
            </a:extLst>
          </p:cNvPr>
          <p:cNvSpPr>
            <a:spLocks noGrp="1" noChangeArrowheads="1"/>
          </p:cNvSpPr>
          <p:nvPr>
            <p:ph type="body" idx="1"/>
          </p:nvPr>
        </p:nvSpPr>
        <p:spPr>
          <a:xfrm>
            <a:off x="1050925" y="1371600"/>
            <a:ext cx="7194550" cy="4287838"/>
          </a:xfrm>
        </p:spPr>
        <p:txBody>
          <a:bodyPr/>
          <a:lstStyle/>
          <a:p>
            <a:r>
              <a:rPr lang="en-US" altLang="es-ES" dirty="0" err="1">
                <a:solidFill>
                  <a:srgbClr val="000000"/>
                </a:solidFill>
              </a:rPr>
              <a:t>Subconsulta</a:t>
            </a:r>
            <a:r>
              <a:rPr lang="en-US" altLang="es-ES" dirty="0">
                <a:solidFill>
                  <a:srgbClr val="000000"/>
                </a:solidFill>
              </a:rPr>
              <a:t> con el </a:t>
            </a:r>
            <a:r>
              <a:rPr lang="en-US" altLang="es-ES" dirty="0" err="1">
                <a:solidFill>
                  <a:srgbClr val="000000"/>
                </a:solidFill>
              </a:rPr>
              <a:t>mismo</a:t>
            </a:r>
            <a:r>
              <a:rPr lang="en-US" altLang="es-ES" dirty="0">
                <a:solidFill>
                  <a:srgbClr val="000000"/>
                </a:solidFill>
              </a:rPr>
              <a:t> </a:t>
            </a:r>
            <a:r>
              <a:rPr lang="en-US" altLang="es-ES" dirty="0" err="1">
                <a:solidFill>
                  <a:srgbClr val="000000"/>
                </a:solidFill>
              </a:rPr>
              <a:t>resultado</a:t>
            </a:r>
            <a:r>
              <a:rPr lang="en-US" altLang="es-ES" dirty="0">
                <a:solidFill>
                  <a:srgbClr val="000000"/>
                </a:solidFill>
              </a:rPr>
              <a:t> que una </a:t>
            </a:r>
            <a:r>
              <a:rPr lang="en-US" altLang="es-ES" dirty="0" err="1">
                <a:solidFill>
                  <a:srgbClr val="000000"/>
                </a:solidFill>
              </a:rPr>
              <a:t>cláusula</a:t>
            </a:r>
            <a:r>
              <a:rPr lang="en-US" altLang="es-ES" dirty="0">
                <a:solidFill>
                  <a:srgbClr val="000000"/>
                </a:solidFill>
              </a:rPr>
              <a:t> HAVING</a:t>
            </a:r>
            <a:endParaRPr lang="en-US" altLang="es-ES" dirty="0"/>
          </a:p>
          <a:p>
            <a:pPr>
              <a:lnSpc>
                <a:spcPct val="100000"/>
              </a:lnSpc>
            </a:pPr>
            <a:endParaRPr lang="en-US" altLang="es-ES" dirty="0"/>
          </a:p>
          <a:p>
            <a:pPr>
              <a:lnSpc>
                <a:spcPct val="100000"/>
              </a:lnSpc>
            </a:pPr>
            <a:endParaRPr lang="en-US" altLang="es-ES" dirty="0"/>
          </a:p>
          <a:p>
            <a:pPr>
              <a:lnSpc>
                <a:spcPct val="100000"/>
              </a:lnSpc>
            </a:pPr>
            <a:endParaRPr lang="en-US" altLang="es-ES" dirty="0"/>
          </a:p>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cláusula</a:t>
            </a:r>
            <a:r>
              <a:rPr lang="en-US" altLang="es-ES" dirty="0">
                <a:solidFill>
                  <a:srgbClr val="000000"/>
                </a:solidFill>
              </a:rPr>
              <a:t> HAVING sin una </a:t>
            </a:r>
            <a:r>
              <a:rPr lang="en-US" altLang="es-ES" dirty="0" err="1">
                <a:solidFill>
                  <a:srgbClr val="000000"/>
                </a:solidFill>
              </a:rPr>
              <a:t>subconsulta</a:t>
            </a:r>
            <a:endParaRPr lang="en-US" altLang="es-ES" dirty="0">
              <a:solidFill>
                <a:srgbClr val="000000"/>
              </a:solidFill>
            </a:endParaRPr>
          </a:p>
        </p:txBody>
      </p:sp>
      <p:sp>
        <p:nvSpPr>
          <p:cNvPr id="46084" name="Rectangle 4">
            <a:extLst>
              <a:ext uri="{FF2B5EF4-FFF2-40B4-BE49-F238E27FC236}">
                <a16:creationId xmlns:a16="http://schemas.microsoft.com/office/drawing/2014/main" id="{B0B721CC-7F60-4860-9B51-452CA4E97BED}"/>
              </a:ext>
            </a:extLst>
          </p:cNvPr>
          <p:cNvSpPr>
            <a:spLocks noChangeArrowheads="1"/>
          </p:cNvSpPr>
          <p:nvPr/>
        </p:nvSpPr>
        <p:spPr bwMode="auto">
          <a:xfrm>
            <a:off x="609600" y="2260600"/>
            <a:ext cx="8001000" cy="16637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1600">
                <a:latin typeface="Lucida Sans Typewriter" panose="020B0509030504030204" pitchFamily="49" charset="0"/>
              </a:rPr>
              <a:t>USE pubs</a:t>
            </a:r>
          </a:p>
          <a:p>
            <a:r>
              <a:rPr lang="en-US" altLang="en-US" sz="1600">
                <a:latin typeface="Lucida Sans Typewriter" panose="020B0509030504030204" pitchFamily="49" charset="0"/>
              </a:rPr>
              <a:t>SELECT t1.type, t1.title, t1.price</a:t>
            </a:r>
          </a:p>
          <a:p>
            <a:r>
              <a:rPr lang="en-US" altLang="en-US" sz="1600">
                <a:latin typeface="Lucida Sans Typewriter" panose="020B0509030504030204" pitchFamily="49" charset="0"/>
              </a:rPr>
              <a:t> FROM titles AS t1</a:t>
            </a:r>
          </a:p>
          <a:p>
            <a:r>
              <a:rPr lang="en-US" altLang="en-US" sz="1600">
                <a:latin typeface="Lucida Sans Typewriter" panose="020B0509030504030204" pitchFamily="49" charset="0"/>
              </a:rPr>
              <a:t> WHERE t1.price &gt; ( SELECT AVG(t2.price)  FROM titles AS t2</a:t>
            </a:r>
          </a:p>
          <a:p>
            <a:r>
              <a:rPr lang="en-US" altLang="en-US" sz="1600">
                <a:latin typeface="Lucida Sans Typewriter" panose="020B0509030504030204" pitchFamily="49" charset="0"/>
              </a:rPr>
              <a:t>                     WHERE t1.type = t2.type )</a:t>
            </a:r>
          </a:p>
          <a:p>
            <a:r>
              <a:rPr lang="en-US" altLang="en-US" sz="1600">
                <a:latin typeface="Lucida Sans Typewriter" panose="020B0509030504030204" pitchFamily="49" charset="0"/>
              </a:rPr>
              <a:t>GO</a:t>
            </a:r>
          </a:p>
        </p:txBody>
      </p:sp>
      <p:sp>
        <p:nvSpPr>
          <p:cNvPr id="46087" name="Rectangle 7">
            <a:extLst>
              <a:ext uri="{FF2B5EF4-FFF2-40B4-BE49-F238E27FC236}">
                <a16:creationId xmlns:a16="http://schemas.microsoft.com/office/drawing/2014/main" id="{3FAA45FA-2779-480D-8BE6-82394775490D}"/>
              </a:ext>
            </a:extLst>
          </p:cNvPr>
          <p:cNvSpPr>
            <a:spLocks noChangeArrowheads="1"/>
          </p:cNvSpPr>
          <p:nvPr/>
        </p:nvSpPr>
        <p:spPr bwMode="auto">
          <a:xfrm>
            <a:off x="609600" y="4695462"/>
            <a:ext cx="8001000" cy="190817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1600">
                <a:latin typeface="Lucida Sans Typewriter" panose="020B0509030504030204" pitchFamily="49" charset="0"/>
                <a:cs typeface="Times New Roman" panose="02020603050405020304" pitchFamily="18" charset="0"/>
              </a:rPr>
              <a:t>USE pubs</a:t>
            </a:r>
          </a:p>
          <a:p>
            <a:r>
              <a:rPr lang="en-US" altLang="en-US" sz="1600">
                <a:latin typeface="Lucida Sans Typewriter" panose="020B0509030504030204" pitchFamily="49" charset="0"/>
                <a:cs typeface="Times New Roman" panose="02020603050405020304" pitchFamily="18" charset="0"/>
              </a:rPr>
              <a:t>SELECT t1.type, t1.title, t1.price</a:t>
            </a:r>
          </a:p>
          <a:p>
            <a:r>
              <a:rPr lang="en-US" altLang="en-US" sz="1600">
                <a:latin typeface="Lucida Sans Typewriter" panose="020B0509030504030204" pitchFamily="49" charset="0"/>
                <a:cs typeface="Times New Roman" panose="02020603050405020304" pitchFamily="18" charset="0"/>
              </a:rPr>
              <a:t> FROM titles AS t1</a:t>
            </a:r>
          </a:p>
          <a:p>
            <a:r>
              <a:rPr lang="en-US" altLang="en-US" sz="1600">
                <a:latin typeface="Lucida Sans Typewriter" panose="020B0509030504030204" pitchFamily="49" charset="0"/>
                <a:cs typeface="Times New Roman" panose="02020603050405020304" pitchFamily="18" charset="0"/>
              </a:rPr>
              <a:t> INNER JOIN titles AS t2  ON t1.type = t2.type</a:t>
            </a:r>
          </a:p>
          <a:p>
            <a:r>
              <a:rPr lang="en-US" altLang="en-US" sz="1600">
                <a:latin typeface="Lucida Sans Typewriter" panose="020B0509030504030204" pitchFamily="49" charset="0"/>
                <a:cs typeface="Times New Roman" panose="02020603050405020304" pitchFamily="18" charset="0"/>
              </a:rPr>
              <a:t> GROUP BY t1.type, t1.title, t1.price</a:t>
            </a:r>
          </a:p>
          <a:p>
            <a:r>
              <a:rPr lang="en-US" altLang="en-US" sz="1600">
                <a:latin typeface="Lucida Sans Typewriter" panose="020B0509030504030204" pitchFamily="49" charset="0"/>
                <a:cs typeface="Times New Roman" panose="02020603050405020304" pitchFamily="18" charset="0"/>
              </a:rPr>
              <a:t>  HAVING t1.price &gt; AVG(t2.price)</a:t>
            </a:r>
          </a:p>
          <a:p>
            <a:r>
              <a:rPr lang="en-US" altLang="en-US" sz="1600">
                <a:latin typeface="Lucida Sans Typewriter" panose="020B0509030504030204" pitchFamily="49" charset="0"/>
                <a:cs typeface="Times New Roman" panose="02020603050405020304" pitchFamily="18" charset="0"/>
              </a:rPr>
              <a:t>GO</a:t>
            </a:r>
          </a:p>
        </p:txBody>
      </p:sp>
      <p:sp>
        <p:nvSpPr>
          <p:cNvPr id="46089" name="Rectangle 9">
            <a:extLst>
              <a:ext uri="{FF2B5EF4-FFF2-40B4-BE49-F238E27FC236}">
                <a16:creationId xmlns:a16="http://schemas.microsoft.com/office/drawing/2014/main" id="{0E355FB7-1E41-4A53-B9DD-DF6A3C31D0F9}"/>
              </a:ext>
            </a:extLst>
          </p:cNvPr>
          <p:cNvSpPr>
            <a:spLocks noChangeArrowheads="1"/>
          </p:cNvSpPr>
          <p:nvPr/>
        </p:nvSpPr>
        <p:spPr bwMode="auto">
          <a:xfrm>
            <a:off x="6934200" y="2209800"/>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sp>
        <p:nvSpPr>
          <p:cNvPr id="46090" name="Rectangle 10">
            <a:extLst>
              <a:ext uri="{FF2B5EF4-FFF2-40B4-BE49-F238E27FC236}">
                <a16:creationId xmlns:a16="http://schemas.microsoft.com/office/drawing/2014/main" id="{E67A4C10-D237-4799-8397-A66C72B2B604}"/>
              </a:ext>
            </a:extLst>
          </p:cNvPr>
          <p:cNvSpPr>
            <a:spLocks noChangeArrowheads="1"/>
          </p:cNvSpPr>
          <p:nvPr/>
        </p:nvSpPr>
        <p:spPr bwMode="auto">
          <a:xfrm>
            <a:off x="6934200" y="4644662"/>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2</a:t>
            </a:r>
            <a:endParaRPr lang="en-US" altLang="es-ES" sz="1800" b="1">
              <a:latin typeface="Arial" panose="020B0604020202020204" pitchFamily="34" charset="0"/>
            </a:endParaRPr>
          </a:p>
        </p:txBody>
      </p:sp>
      <p:pic>
        <p:nvPicPr>
          <p:cNvPr id="10" name="Picture 2" descr="Pregunta, Te Preocupes, Maravilla, Seguro, Confundido">
            <a:extLst>
              <a:ext uri="{FF2B5EF4-FFF2-40B4-BE49-F238E27FC236}">
                <a16:creationId xmlns:a16="http://schemas.microsoft.com/office/drawing/2014/main" id="{81C81721-7910-464E-B025-18AC797B1E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ppt_x"/>
                                          </p:val>
                                        </p:tav>
                                        <p:tav tm="100000">
                                          <p:val>
                                            <p:strVal val="#ppt_x"/>
                                          </p:val>
                                        </p:tav>
                                      </p:tavLst>
                                    </p:anim>
                                    <p:anim calcmode="lin" valueType="num">
                                      <p:cBhvr additive="base">
                                        <p:cTn id="8" dur="500" fill="hold"/>
                                        <p:tgtEl>
                                          <p:spTgt spid="460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089"/>
                                        </p:tgtEl>
                                        <p:attrNameLst>
                                          <p:attrName>style.visibility</p:attrName>
                                        </p:attrNameLst>
                                      </p:cBhvr>
                                      <p:to>
                                        <p:strVal val="visible"/>
                                      </p:to>
                                    </p:set>
                                    <p:anim calcmode="lin" valueType="num">
                                      <p:cBhvr additive="base">
                                        <p:cTn id="11" dur="500" fill="hold"/>
                                        <p:tgtEl>
                                          <p:spTgt spid="46089"/>
                                        </p:tgtEl>
                                        <p:attrNameLst>
                                          <p:attrName>ppt_x</p:attrName>
                                        </p:attrNameLst>
                                      </p:cBhvr>
                                      <p:tavLst>
                                        <p:tav tm="0">
                                          <p:val>
                                            <p:strVal val="#ppt_x"/>
                                          </p:val>
                                        </p:tav>
                                        <p:tav tm="100000">
                                          <p:val>
                                            <p:strVal val="#ppt_x"/>
                                          </p:val>
                                        </p:tav>
                                      </p:tavLst>
                                    </p:anim>
                                    <p:anim calcmode="lin" valueType="num">
                                      <p:cBhvr additive="base">
                                        <p:cTn id="12" dur="500" fill="hold"/>
                                        <p:tgtEl>
                                          <p:spTgt spid="4608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084"/>
                                        </p:tgtEl>
                                        <p:attrNameLst>
                                          <p:attrName>style.visibility</p:attrName>
                                        </p:attrNameLst>
                                      </p:cBhvr>
                                      <p:to>
                                        <p:strVal val="visible"/>
                                      </p:to>
                                    </p:set>
                                    <p:anim calcmode="lin" valueType="num">
                                      <p:cBhvr additive="base">
                                        <p:cTn id="15" dur="500" fill="hold"/>
                                        <p:tgtEl>
                                          <p:spTgt spid="46084"/>
                                        </p:tgtEl>
                                        <p:attrNameLst>
                                          <p:attrName>ppt_x</p:attrName>
                                        </p:attrNameLst>
                                      </p:cBhvr>
                                      <p:tavLst>
                                        <p:tav tm="0">
                                          <p:val>
                                            <p:strVal val="#ppt_x"/>
                                          </p:val>
                                        </p:tav>
                                        <p:tav tm="100000">
                                          <p:val>
                                            <p:strVal val="#ppt_x"/>
                                          </p:val>
                                        </p:tav>
                                      </p:tavLst>
                                    </p:anim>
                                    <p:anim calcmode="lin" valueType="num">
                                      <p:cBhvr additive="base">
                                        <p:cTn id="16"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6088"/>
                                        </p:tgtEl>
                                        <p:attrNameLst>
                                          <p:attrName>style.visibility</p:attrName>
                                        </p:attrNameLst>
                                      </p:cBhvr>
                                      <p:to>
                                        <p:strVal val="visible"/>
                                      </p:to>
                                    </p:set>
                                    <p:anim calcmode="lin" valueType="num">
                                      <p:cBhvr additive="base">
                                        <p:cTn id="21" dur="500" fill="hold"/>
                                        <p:tgtEl>
                                          <p:spTgt spid="46088"/>
                                        </p:tgtEl>
                                        <p:attrNameLst>
                                          <p:attrName>ppt_x</p:attrName>
                                        </p:attrNameLst>
                                      </p:cBhvr>
                                      <p:tavLst>
                                        <p:tav tm="0">
                                          <p:val>
                                            <p:strVal val="#ppt_x"/>
                                          </p:val>
                                        </p:tav>
                                        <p:tav tm="100000">
                                          <p:val>
                                            <p:strVal val="#ppt_x"/>
                                          </p:val>
                                        </p:tav>
                                      </p:tavLst>
                                    </p:anim>
                                    <p:anim calcmode="lin" valueType="num">
                                      <p:cBhvr additive="base">
                                        <p:cTn id="22" dur="500" fill="hold"/>
                                        <p:tgtEl>
                                          <p:spTgt spid="460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6090"/>
                                        </p:tgtEl>
                                        <p:attrNameLst>
                                          <p:attrName>style.visibility</p:attrName>
                                        </p:attrNameLst>
                                      </p:cBhvr>
                                      <p:to>
                                        <p:strVal val="visible"/>
                                      </p:to>
                                    </p:set>
                                    <p:anim calcmode="lin" valueType="num">
                                      <p:cBhvr additive="base">
                                        <p:cTn id="25" dur="500" fill="hold"/>
                                        <p:tgtEl>
                                          <p:spTgt spid="46090"/>
                                        </p:tgtEl>
                                        <p:attrNameLst>
                                          <p:attrName>ppt_x</p:attrName>
                                        </p:attrNameLst>
                                      </p:cBhvr>
                                      <p:tavLst>
                                        <p:tav tm="0">
                                          <p:val>
                                            <p:strVal val="#ppt_x"/>
                                          </p:val>
                                        </p:tav>
                                        <p:tav tm="100000">
                                          <p:val>
                                            <p:strVal val="#ppt_x"/>
                                          </p:val>
                                        </p:tav>
                                      </p:tavLst>
                                    </p:anim>
                                    <p:anim calcmode="lin" valueType="num">
                                      <p:cBhvr additive="base">
                                        <p:cTn id="26" dur="500" fill="hold"/>
                                        <p:tgtEl>
                                          <p:spTgt spid="4609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6087"/>
                                        </p:tgtEl>
                                        <p:attrNameLst>
                                          <p:attrName>style.visibility</p:attrName>
                                        </p:attrNameLst>
                                      </p:cBhvr>
                                      <p:to>
                                        <p:strVal val="visible"/>
                                      </p:to>
                                    </p:set>
                                    <p:anim calcmode="lin" valueType="num">
                                      <p:cBhvr additive="base">
                                        <p:cTn id="29" dur="500" fill="hold"/>
                                        <p:tgtEl>
                                          <p:spTgt spid="46087"/>
                                        </p:tgtEl>
                                        <p:attrNameLst>
                                          <p:attrName>ppt_x</p:attrName>
                                        </p:attrNameLst>
                                      </p:cBhvr>
                                      <p:tavLst>
                                        <p:tav tm="0">
                                          <p:val>
                                            <p:strVal val="#ppt_x"/>
                                          </p:val>
                                        </p:tav>
                                        <p:tav tm="100000">
                                          <p:val>
                                            <p:strVal val="#ppt_x"/>
                                          </p:val>
                                        </p:tav>
                                      </p:tavLst>
                                    </p:anim>
                                    <p:anim calcmode="lin" valueType="num">
                                      <p:cBhvr additive="base">
                                        <p:cTn id="30"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animBg="1"/>
      <p:bldP spid="46085" grpId="0" animBg="1"/>
      <p:bldP spid="46084" grpId="0" animBg="1"/>
      <p:bldP spid="46087" grpId="0" animBg="1"/>
      <p:bldP spid="46089" grpId="0" animBg="1"/>
      <p:bldP spid="460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a:extLst>
              <a:ext uri="{FF2B5EF4-FFF2-40B4-BE49-F238E27FC236}">
                <a16:creationId xmlns:a16="http://schemas.microsoft.com/office/drawing/2014/main" id="{98051693-4258-47FA-B8FD-C0E268947FDE}"/>
              </a:ext>
            </a:extLst>
          </p:cNvPr>
          <p:cNvSpPr>
            <a:spLocks noChangeArrowheads="1"/>
          </p:cNvSpPr>
          <p:nvPr/>
        </p:nvSpPr>
        <p:spPr bwMode="auto">
          <a:xfrm>
            <a:off x="3597275" y="3505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7106" name="Rectangle 2">
            <a:extLst>
              <a:ext uri="{FF2B5EF4-FFF2-40B4-BE49-F238E27FC236}">
                <a16:creationId xmlns:a16="http://schemas.microsoft.com/office/drawing/2014/main" id="{0FD4BC24-B1E6-475C-B1E1-694A68806395}"/>
              </a:ext>
            </a:extLst>
          </p:cNvPr>
          <p:cNvSpPr>
            <a:spLocks noGrp="1" noChangeArrowheads="1"/>
          </p:cNvSpPr>
          <p:nvPr>
            <p:ph type="title"/>
          </p:nvPr>
        </p:nvSpPr>
        <p:spPr/>
        <p:txBody>
          <a:bodyPr/>
          <a:lstStyle/>
          <a:p>
            <a:r>
              <a:rPr lang="en-US" altLang="es-ES" sz="2800" b="1" dirty="0" err="1">
                <a:solidFill>
                  <a:srgbClr val="000000"/>
                </a:solidFill>
              </a:rPr>
              <a:t>Uso</a:t>
            </a:r>
            <a:r>
              <a:rPr lang="en-US" altLang="es-ES" sz="2800" b="1" dirty="0">
                <a:solidFill>
                  <a:srgbClr val="000000"/>
                </a:solidFill>
              </a:rPr>
              <a:t> de una </a:t>
            </a:r>
            <a:r>
              <a:rPr lang="en-US" altLang="es-ES" sz="2800" b="1" dirty="0" err="1">
                <a:solidFill>
                  <a:srgbClr val="000000"/>
                </a:solidFill>
              </a:rPr>
              <a:t>subconsulta</a:t>
            </a:r>
            <a:r>
              <a:rPr lang="en-US" altLang="es-ES" sz="2800" b="1" dirty="0">
                <a:solidFill>
                  <a:srgbClr val="000000"/>
                </a:solidFill>
              </a:rPr>
              <a:t> </a:t>
            </a:r>
            <a:r>
              <a:rPr lang="en-US" altLang="es-ES" sz="2800" b="1" dirty="0" err="1">
                <a:solidFill>
                  <a:srgbClr val="000000"/>
                </a:solidFill>
              </a:rPr>
              <a:t>correlacionada</a:t>
            </a:r>
            <a:r>
              <a:rPr lang="en-US" altLang="es-ES" sz="2800" b="1" dirty="0">
                <a:solidFill>
                  <a:srgbClr val="000000"/>
                </a:solidFill>
              </a:rPr>
              <a:t> </a:t>
            </a:r>
            <a:r>
              <a:rPr lang="en-US" altLang="es-ES" sz="2800" b="1" dirty="0" err="1">
                <a:solidFill>
                  <a:srgbClr val="000000"/>
                </a:solidFill>
              </a:rPr>
              <a:t>en</a:t>
            </a:r>
            <a:r>
              <a:rPr lang="en-US" altLang="es-ES" sz="2800" b="1" dirty="0">
                <a:solidFill>
                  <a:srgbClr val="000000"/>
                </a:solidFill>
              </a:rPr>
              <a:t> una </a:t>
            </a:r>
            <a:r>
              <a:rPr lang="en-US" altLang="es-ES" sz="2800" b="1" dirty="0" err="1">
                <a:solidFill>
                  <a:srgbClr val="000000"/>
                </a:solidFill>
              </a:rPr>
              <a:t>cláusula</a:t>
            </a:r>
            <a:r>
              <a:rPr lang="en-US" altLang="es-ES" sz="2800" b="1" dirty="0">
                <a:solidFill>
                  <a:srgbClr val="000000"/>
                </a:solidFill>
              </a:rPr>
              <a:t> HAVING</a:t>
            </a:r>
            <a:endParaRPr lang="en-US" altLang="es-ES" sz="2800" b="1" dirty="0"/>
          </a:p>
        </p:txBody>
      </p:sp>
      <p:sp>
        <p:nvSpPr>
          <p:cNvPr id="47107" name="Rectangle 3">
            <a:extLst>
              <a:ext uri="{FF2B5EF4-FFF2-40B4-BE49-F238E27FC236}">
                <a16:creationId xmlns:a16="http://schemas.microsoft.com/office/drawing/2014/main" id="{BC5F1A13-CA4E-40AA-A7CE-0A434BEBA057}"/>
              </a:ext>
            </a:extLst>
          </p:cNvPr>
          <p:cNvSpPr>
            <a:spLocks noGrp="1" noChangeArrowheads="1"/>
          </p:cNvSpPr>
          <p:nvPr>
            <p:ph type="body" idx="1"/>
          </p:nvPr>
        </p:nvSpPr>
        <p:spPr>
          <a:xfrm>
            <a:off x="628650" y="1221971"/>
            <a:ext cx="7886700" cy="2478159"/>
          </a:xfrm>
        </p:spPr>
        <p:txBody>
          <a:bodyPr>
            <a:normAutofit fontScale="92500"/>
          </a:bodyPr>
          <a:lstStyle/>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subconsulta</a:t>
            </a:r>
            <a:r>
              <a:rPr lang="en-US" altLang="es-ES" dirty="0">
                <a:solidFill>
                  <a:srgbClr val="000000"/>
                </a:solidFill>
              </a:rPr>
              <a:t> </a:t>
            </a:r>
            <a:r>
              <a:rPr lang="en-US" altLang="es-ES" dirty="0" err="1">
                <a:solidFill>
                  <a:srgbClr val="000000"/>
                </a:solidFill>
              </a:rPr>
              <a:t>correlacionada</a:t>
            </a:r>
            <a:r>
              <a:rPr lang="en-US" altLang="es-ES" dirty="0">
                <a:solidFill>
                  <a:srgbClr val="000000"/>
                </a:solidFill>
              </a:rPr>
              <a:t> </a:t>
            </a:r>
            <a:r>
              <a:rPr lang="en-US" altLang="es-ES" dirty="0" err="1">
                <a:solidFill>
                  <a:srgbClr val="000000"/>
                </a:solidFill>
              </a:rPr>
              <a:t>en</a:t>
            </a:r>
            <a:r>
              <a:rPr lang="en-US" altLang="es-ES" dirty="0">
                <a:solidFill>
                  <a:srgbClr val="000000"/>
                </a:solidFill>
              </a:rPr>
              <a:t> una </a:t>
            </a:r>
            <a:r>
              <a:rPr lang="en-US" altLang="es-ES" dirty="0" err="1">
                <a:solidFill>
                  <a:srgbClr val="000000"/>
                </a:solidFill>
              </a:rPr>
              <a:t>cláusula</a:t>
            </a:r>
            <a:r>
              <a:rPr lang="en-US" altLang="es-ES" dirty="0">
                <a:solidFill>
                  <a:srgbClr val="000000"/>
                </a:solidFill>
              </a:rPr>
              <a:t> HAVING de una consulta externa</a:t>
            </a:r>
          </a:p>
          <a:p>
            <a:r>
              <a:rPr lang="es-NI" dirty="0"/>
              <a:t>Puede escribir subconsultas correlacionadas que produzcan los mismos resultados que una cláusula JOIN o HAVING, pero es posible que el procesador de consultas no las implemente de la misma manera. </a:t>
            </a:r>
            <a:endParaRPr lang="es-ES" dirty="0"/>
          </a:p>
          <a:p>
            <a:endParaRPr lang="en-US" altLang="es-ES" dirty="0"/>
          </a:p>
        </p:txBody>
      </p:sp>
      <p:sp>
        <p:nvSpPr>
          <p:cNvPr id="47108" name="Rectangle 4">
            <a:extLst>
              <a:ext uri="{FF2B5EF4-FFF2-40B4-BE49-F238E27FC236}">
                <a16:creationId xmlns:a16="http://schemas.microsoft.com/office/drawing/2014/main" id="{1D370D2B-E248-478E-894C-BDED90F8EBC1}"/>
              </a:ext>
            </a:extLst>
          </p:cNvPr>
          <p:cNvSpPr>
            <a:spLocks noChangeArrowheads="1"/>
          </p:cNvSpPr>
          <p:nvPr/>
        </p:nvSpPr>
        <p:spPr bwMode="auto">
          <a:xfrm>
            <a:off x="609600" y="3841750"/>
            <a:ext cx="8001000" cy="2635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2000">
                <a:latin typeface="Lucida Sans Typewriter" panose="020B0509030504030204" pitchFamily="49" charset="0"/>
              </a:rPr>
              <a:t>USE pubs</a:t>
            </a:r>
          </a:p>
          <a:p>
            <a:r>
              <a:rPr lang="en-US" altLang="en-US" sz="2000">
                <a:latin typeface="Lucida Sans Typewriter" panose="020B0509030504030204" pitchFamily="49" charset="0"/>
              </a:rPr>
              <a:t>SELECT t1.type</a:t>
            </a:r>
          </a:p>
          <a:p>
            <a:r>
              <a:rPr lang="en-US" altLang="en-US" sz="2000">
                <a:latin typeface="Lucida Sans Typewriter" panose="020B0509030504030204" pitchFamily="49" charset="0"/>
              </a:rPr>
              <a:t>FROM titles t1</a:t>
            </a:r>
          </a:p>
          <a:p>
            <a:r>
              <a:rPr lang="en-US" altLang="en-US" sz="2000">
                <a:latin typeface="Lucida Sans Typewriter" panose="020B0509030504030204" pitchFamily="49" charset="0"/>
              </a:rPr>
              <a:t>GROUP BY t1.type</a:t>
            </a:r>
          </a:p>
          <a:p>
            <a:r>
              <a:rPr lang="en-US" altLang="en-US" sz="2000">
                <a:latin typeface="Lucida Sans Typewriter" panose="020B0509030504030204" pitchFamily="49" charset="0"/>
              </a:rPr>
              <a:t>HAVING MAX(t1.advance) &gt;= ALL</a:t>
            </a:r>
          </a:p>
          <a:p>
            <a:r>
              <a:rPr lang="en-US" altLang="en-US" sz="2000">
                <a:latin typeface="Lucida Sans Typewriter" panose="020B0509030504030204" pitchFamily="49" charset="0"/>
              </a:rPr>
              <a:t>   (SELECT 2 * AVG(t2.advance)</a:t>
            </a:r>
          </a:p>
          <a:p>
            <a:r>
              <a:rPr lang="en-US" altLang="en-US" sz="2000">
                <a:latin typeface="Lucida Sans Typewriter" panose="020B0509030504030204" pitchFamily="49" charset="0"/>
              </a:rPr>
              <a:t>   FROM titles t2</a:t>
            </a:r>
          </a:p>
          <a:p>
            <a:r>
              <a:rPr lang="en-US" altLang="en-US" sz="2000">
                <a:latin typeface="Lucida Sans Typewriter" panose="020B0509030504030204" pitchFamily="49" charset="0"/>
              </a:rPr>
              <a:t>   WHERE t1.type = t2.type) </a:t>
            </a:r>
          </a:p>
        </p:txBody>
      </p:sp>
      <p:pic>
        <p:nvPicPr>
          <p:cNvPr id="6" name="Picture 2" descr="Pregunta, Te Preocupes, Maravilla, Seguro, Confundido">
            <a:extLst>
              <a:ext uri="{FF2B5EF4-FFF2-40B4-BE49-F238E27FC236}">
                <a16:creationId xmlns:a16="http://schemas.microsoft.com/office/drawing/2014/main" id="{07E81898-32D4-46FD-BE89-42C4E8EABC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ppt_x"/>
                                          </p:val>
                                        </p:tav>
                                        <p:tav tm="100000">
                                          <p:val>
                                            <p:strVal val="#ppt_x"/>
                                          </p:val>
                                        </p:tav>
                                      </p:tavLst>
                                    </p:anim>
                                    <p:anim calcmode="lin" valueType="num">
                                      <p:cBhvr additive="base">
                                        <p:cTn id="8"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a:extLst>
              <a:ext uri="{FF2B5EF4-FFF2-40B4-BE49-F238E27FC236}">
                <a16:creationId xmlns:a16="http://schemas.microsoft.com/office/drawing/2014/main" id="{8A582E79-51B6-4B02-968C-D163585ECA7B}"/>
              </a:ext>
            </a:extLst>
          </p:cNvPr>
          <p:cNvSpPr>
            <a:spLocks noChangeArrowheads="1"/>
          </p:cNvSpPr>
          <p:nvPr/>
        </p:nvSpPr>
        <p:spPr bwMode="auto">
          <a:xfrm>
            <a:off x="3597275" y="4267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5602" name="Rectangle 2">
            <a:extLst>
              <a:ext uri="{FF2B5EF4-FFF2-40B4-BE49-F238E27FC236}">
                <a16:creationId xmlns:a16="http://schemas.microsoft.com/office/drawing/2014/main" id="{9C7BDBB4-8C3E-4153-AE0D-B99D5B0A4AD2}"/>
              </a:ext>
            </a:extLst>
          </p:cNvPr>
          <p:cNvSpPr>
            <a:spLocks noGrp="1" noChangeArrowheads="1"/>
          </p:cNvSpPr>
          <p:nvPr>
            <p:ph type="title"/>
          </p:nvPr>
        </p:nvSpPr>
        <p:spPr/>
        <p:txBody>
          <a:bodyPr/>
          <a:lstStyle/>
          <a:p>
            <a:r>
              <a:rPr lang="en-US" altLang="es-ES">
                <a:solidFill>
                  <a:srgbClr val="000000"/>
                </a:solidFill>
              </a:rPr>
              <a:t>Uso de las cláusulas EXISTS y NOT EXISTS</a:t>
            </a:r>
            <a:endParaRPr lang="en-US" altLang="en-US"/>
          </a:p>
        </p:txBody>
      </p:sp>
      <p:sp>
        <p:nvSpPr>
          <p:cNvPr id="25603" name="Rectangle 3">
            <a:extLst>
              <a:ext uri="{FF2B5EF4-FFF2-40B4-BE49-F238E27FC236}">
                <a16:creationId xmlns:a16="http://schemas.microsoft.com/office/drawing/2014/main" id="{1180DEAA-7497-4208-BFC5-82908F347744}"/>
              </a:ext>
            </a:extLst>
          </p:cNvPr>
          <p:cNvSpPr>
            <a:spLocks noGrp="1" noChangeArrowheads="1"/>
          </p:cNvSpPr>
          <p:nvPr>
            <p:ph type="body" idx="1"/>
          </p:nvPr>
        </p:nvSpPr>
        <p:spPr>
          <a:xfrm>
            <a:off x="841670" y="1081088"/>
            <a:ext cx="7194550" cy="3810000"/>
          </a:xfrm>
        </p:spPr>
        <p:txBody>
          <a:bodyPr/>
          <a:lstStyle/>
          <a:p>
            <a:pPr>
              <a:lnSpc>
                <a:spcPct val="80000"/>
              </a:lnSpc>
            </a:pPr>
            <a:r>
              <a:rPr lang="es-NI" dirty="0"/>
              <a:t>Los operadores EXISTS y NOT EXISTS se pueden utilizar para determinar si hay datos en una lista de valores. </a:t>
            </a:r>
            <a:endParaRPr lang="en-US" altLang="es-ES" dirty="0">
              <a:solidFill>
                <a:srgbClr val="000000"/>
              </a:solidFill>
            </a:endParaRPr>
          </a:p>
          <a:p>
            <a:pPr>
              <a:lnSpc>
                <a:spcPct val="80000"/>
              </a:lnSpc>
            </a:pPr>
            <a:r>
              <a:rPr lang="en-US" altLang="es-ES" dirty="0" err="1">
                <a:solidFill>
                  <a:srgbClr val="000000"/>
                </a:solidFill>
              </a:rPr>
              <a:t>Uso</a:t>
            </a:r>
            <a:r>
              <a:rPr lang="en-US" altLang="es-ES" dirty="0">
                <a:solidFill>
                  <a:srgbClr val="000000"/>
                </a:solidFill>
              </a:rPr>
              <a:t> con </a:t>
            </a:r>
            <a:r>
              <a:rPr lang="en-US" altLang="es-ES" dirty="0" err="1">
                <a:solidFill>
                  <a:srgbClr val="000000"/>
                </a:solidFill>
              </a:rPr>
              <a:t>subconsultas</a:t>
            </a:r>
            <a:r>
              <a:rPr lang="en-US" altLang="es-ES" dirty="0">
                <a:solidFill>
                  <a:srgbClr val="000000"/>
                </a:solidFill>
              </a:rPr>
              <a:t> </a:t>
            </a:r>
            <a:r>
              <a:rPr lang="en-US" altLang="es-ES" dirty="0" err="1">
                <a:solidFill>
                  <a:srgbClr val="000000"/>
                </a:solidFill>
              </a:rPr>
              <a:t>correlacionadas</a:t>
            </a:r>
            <a:endParaRPr lang="en-US" altLang="en-US" dirty="0"/>
          </a:p>
          <a:p>
            <a:pPr>
              <a:lnSpc>
                <a:spcPct val="80000"/>
              </a:lnSpc>
            </a:pPr>
            <a:r>
              <a:rPr lang="en-US" altLang="es-ES" dirty="0" err="1">
                <a:solidFill>
                  <a:srgbClr val="000000"/>
                </a:solidFill>
              </a:rPr>
              <a:t>Determinar</a:t>
            </a:r>
            <a:r>
              <a:rPr lang="en-US" altLang="es-ES" dirty="0">
                <a:solidFill>
                  <a:srgbClr val="000000"/>
                </a:solidFill>
              </a:rPr>
              <a:t> </a:t>
            </a:r>
            <a:r>
              <a:rPr lang="en-US" altLang="es-ES" dirty="0" err="1">
                <a:solidFill>
                  <a:srgbClr val="000000"/>
                </a:solidFill>
              </a:rPr>
              <a:t>si</a:t>
            </a:r>
            <a:r>
              <a:rPr lang="en-US" altLang="es-ES" dirty="0">
                <a:solidFill>
                  <a:srgbClr val="000000"/>
                </a:solidFill>
              </a:rPr>
              <a:t> hay </a:t>
            </a:r>
            <a:r>
              <a:rPr lang="en-US" altLang="es-ES" dirty="0" err="1">
                <a:solidFill>
                  <a:srgbClr val="000000"/>
                </a:solidFill>
              </a:rPr>
              <a:t>datos</a:t>
            </a:r>
            <a:r>
              <a:rPr lang="en-US" altLang="es-ES" dirty="0">
                <a:solidFill>
                  <a:srgbClr val="000000"/>
                </a:solidFill>
              </a:rPr>
              <a:t> </a:t>
            </a:r>
            <a:r>
              <a:rPr lang="en-US" altLang="es-ES" dirty="0" err="1">
                <a:solidFill>
                  <a:srgbClr val="000000"/>
                </a:solidFill>
              </a:rPr>
              <a:t>en</a:t>
            </a:r>
            <a:r>
              <a:rPr lang="en-US" altLang="es-ES" dirty="0">
                <a:solidFill>
                  <a:srgbClr val="000000"/>
                </a:solidFill>
              </a:rPr>
              <a:t> una </a:t>
            </a:r>
            <a:r>
              <a:rPr lang="en-US" altLang="es-ES" dirty="0" err="1">
                <a:solidFill>
                  <a:srgbClr val="000000"/>
                </a:solidFill>
              </a:rPr>
              <a:t>lista</a:t>
            </a:r>
            <a:r>
              <a:rPr lang="en-US" altLang="es-ES" dirty="0">
                <a:solidFill>
                  <a:srgbClr val="000000"/>
                </a:solidFill>
              </a:rPr>
              <a:t> de </a:t>
            </a:r>
            <a:r>
              <a:rPr lang="en-US" altLang="es-ES" dirty="0" err="1">
                <a:solidFill>
                  <a:srgbClr val="000000"/>
                </a:solidFill>
              </a:rPr>
              <a:t>valores</a:t>
            </a:r>
            <a:endParaRPr lang="en-US" altLang="en-US" dirty="0"/>
          </a:p>
          <a:p>
            <a:pPr>
              <a:lnSpc>
                <a:spcPct val="80000"/>
              </a:lnSpc>
              <a:spcAft>
                <a:spcPts val="500"/>
              </a:spcAft>
            </a:pPr>
            <a:r>
              <a:rPr lang="en-US" altLang="es-ES" dirty="0" err="1">
                <a:solidFill>
                  <a:srgbClr val="000000"/>
                </a:solidFill>
              </a:rPr>
              <a:t>Proceso</a:t>
            </a:r>
            <a:r>
              <a:rPr lang="en-US" altLang="es-ES" dirty="0">
                <a:solidFill>
                  <a:srgbClr val="000000"/>
                </a:solidFill>
              </a:rPr>
              <a:t> de SQL Server</a:t>
            </a:r>
            <a:endParaRPr lang="en-US" altLang="en-US" dirty="0"/>
          </a:p>
          <a:p>
            <a:pPr lvl="1">
              <a:lnSpc>
                <a:spcPct val="46000"/>
              </a:lnSpc>
              <a:spcAft>
                <a:spcPts val="500"/>
              </a:spcAft>
            </a:pPr>
            <a:r>
              <a:rPr lang="en-US" altLang="es-ES" dirty="0">
                <a:solidFill>
                  <a:srgbClr val="000000"/>
                </a:solidFill>
              </a:rPr>
              <a:t>La consulta externa </a:t>
            </a:r>
            <a:r>
              <a:rPr lang="en-US" altLang="es-ES" dirty="0" err="1">
                <a:solidFill>
                  <a:srgbClr val="000000"/>
                </a:solidFill>
              </a:rPr>
              <a:t>prueba</a:t>
            </a:r>
            <a:r>
              <a:rPr lang="en-US" altLang="es-ES" dirty="0">
                <a:solidFill>
                  <a:srgbClr val="000000"/>
                </a:solidFill>
              </a:rPr>
              <a:t> la </a:t>
            </a:r>
            <a:r>
              <a:rPr lang="en-US" altLang="es-ES" dirty="0" err="1">
                <a:solidFill>
                  <a:srgbClr val="000000"/>
                </a:solidFill>
              </a:rPr>
              <a:t>existencia</a:t>
            </a:r>
            <a:r>
              <a:rPr lang="en-US" altLang="es-ES" dirty="0">
                <a:solidFill>
                  <a:srgbClr val="000000"/>
                </a:solidFill>
              </a:rPr>
              <a:t> de las </a:t>
            </a:r>
            <a:r>
              <a:rPr lang="en-US" altLang="es-ES" dirty="0" err="1">
                <a:solidFill>
                  <a:srgbClr val="000000"/>
                </a:solidFill>
              </a:rPr>
              <a:t>filas</a:t>
            </a:r>
            <a:endParaRPr lang="en-US" altLang="en-US" dirty="0"/>
          </a:p>
          <a:p>
            <a:pPr lvl="1">
              <a:lnSpc>
                <a:spcPct val="46000"/>
              </a:lnSpc>
              <a:spcAft>
                <a:spcPts val="500"/>
              </a:spcAft>
            </a:pPr>
            <a:r>
              <a:rPr lang="en-US" altLang="es-ES" dirty="0">
                <a:solidFill>
                  <a:srgbClr val="000000"/>
                </a:solidFill>
              </a:rPr>
              <a:t>La consulta </a:t>
            </a:r>
            <a:r>
              <a:rPr lang="en-US" altLang="es-ES" dirty="0" err="1">
                <a:solidFill>
                  <a:srgbClr val="000000"/>
                </a:solidFill>
              </a:rPr>
              <a:t>interna</a:t>
            </a:r>
            <a:r>
              <a:rPr lang="en-US" altLang="es-ES" dirty="0">
                <a:solidFill>
                  <a:srgbClr val="000000"/>
                </a:solidFill>
              </a:rPr>
              <a:t> </a:t>
            </a:r>
            <a:r>
              <a:rPr lang="en-US" altLang="es-ES" dirty="0" err="1">
                <a:solidFill>
                  <a:srgbClr val="000000"/>
                </a:solidFill>
              </a:rPr>
              <a:t>devuelve</a:t>
            </a:r>
            <a:r>
              <a:rPr lang="en-US" altLang="es-ES" dirty="0">
                <a:solidFill>
                  <a:srgbClr val="000000"/>
                </a:solidFill>
              </a:rPr>
              <a:t> TRUE o FALSE</a:t>
            </a:r>
            <a:endParaRPr lang="en-US" altLang="en-US" dirty="0"/>
          </a:p>
          <a:p>
            <a:pPr lvl="1">
              <a:lnSpc>
                <a:spcPct val="46000"/>
              </a:lnSpc>
              <a:spcAft>
                <a:spcPts val="500"/>
              </a:spcAft>
            </a:pPr>
            <a:r>
              <a:rPr lang="en-US" altLang="es-ES" dirty="0">
                <a:solidFill>
                  <a:srgbClr val="000000"/>
                </a:solidFill>
              </a:rPr>
              <a:t>No se produce </a:t>
            </a:r>
            <a:r>
              <a:rPr lang="en-US" altLang="es-ES" dirty="0" err="1">
                <a:solidFill>
                  <a:srgbClr val="000000"/>
                </a:solidFill>
              </a:rPr>
              <a:t>ningún</a:t>
            </a:r>
            <a:r>
              <a:rPr lang="en-US" altLang="es-ES" dirty="0">
                <a:solidFill>
                  <a:srgbClr val="000000"/>
                </a:solidFill>
              </a:rPr>
              <a:t> </a:t>
            </a:r>
            <a:r>
              <a:rPr lang="en-US" altLang="es-ES" dirty="0" err="1">
                <a:solidFill>
                  <a:srgbClr val="000000"/>
                </a:solidFill>
              </a:rPr>
              <a:t>dato</a:t>
            </a:r>
            <a:endParaRPr lang="en-US" altLang="en-US" dirty="0">
              <a:solidFill>
                <a:srgbClr val="000000"/>
              </a:solidFill>
            </a:endParaRPr>
          </a:p>
        </p:txBody>
      </p:sp>
      <p:sp>
        <p:nvSpPr>
          <p:cNvPr id="25604" name="Rectangle 4">
            <a:extLst>
              <a:ext uri="{FF2B5EF4-FFF2-40B4-BE49-F238E27FC236}">
                <a16:creationId xmlns:a16="http://schemas.microsoft.com/office/drawing/2014/main" id="{668CF1C8-DF8A-4039-BE4D-8E3CA623EC13}"/>
              </a:ext>
            </a:extLst>
          </p:cNvPr>
          <p:cNvSpPr>
            <a:spLocks noChangeArrowheads="1"/>
          </p:cNvSpPr>
          <p:nvPr/>
        </p:nvSpPr>
        <p:spPr bwMode="auto">
          <a:xfrm>
            <a:off x="609600" y="4572000"/>
            <a:ext cx="8001000" cy="190817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s-ES" altLang="en-US" sz="1600" noProof="1">
                <a:latin typeface="Lucida Sans Typewriter" panose="020B0509030504030204" pitchFamily="49" charset="0"/>
              </a:rPr>
              <a:t>USE northwind</a:t>
            </a:r>
          </a:p>
          <a:p>
            <a:r>
              <a:rPr lang="es-ES" altLang="en-US" sz="1600" noProof="1">
                <a:latin typeface="Lucida Sans Typewriter" panose="020B0509030504030204" pitchFamily="49" charset="0"/>
              </a:rPr>
              <a:t>SELECT lastname, employeeid</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FROM employees </a:t>
            </a:r>
            <a:r>
              <a:rPr lang="en-US" altLang="en-US" sz="1600" dirty="0">
                <a:latin typeface="Lucida Sans Typewriter" panose="020B0509030504030204" pitchFamily="49" charset="0"/>
              </a:rPr>
              <a:t>AS </a:t>
            </a:r>
            <a:r>
              <a:rPr lang="en-US" altLang="en-US" sz="1600" noProof="1">
                <a:latin typeface="Lucida Sans Typewriter" panose="020B0509030504030204" pitchFamily="49" charset="0"/>
              </a:rPr>
              <a:t>e</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WHERE EXISTS (SELECT * FROM orders</a:t>
            </a:r>
            <a:r>
              <a:rPr lang="en-US" altLang="en-US" sz="1600" dirty="0">
                <a:latin typeface="Lucida Sans Typewriter" panose="020B0509030504030204" pitchFamily="49" charset="0"/>
              </a:rPr>
              <a:t> AS o</a:t>
            </a:r>
            <a:endParaRPr lang="en-US" altLang="en-US" sz="1600" noProof="1">
              <a:latin typeface="Lucida Sans Typewriter" panose="020B0509030504030204" pitchFamily="49" charset="0"/>
            </a:endParaRPr>
          </a:p>
          <a:p>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WHERE e.employeeid = o.employeeid</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AND </a:t>
            </a:r>
            <a:r>
              <a:rPr lang="en-US" altLang="en-US" sz="1600" dirty="0">
                <a:latin typeface="Lucida Sans Typewriter" panose="020B0509030504030204" pitchFamily="49" charset="0"/>
              </a:rPr>
              <a:t> o.</a:t>
            </a:r>
            <a:r>
              <a:rPr lang="en-US" altLang="en-US" sz="1600" noProof="1">
                <a:latin typeface="Lucida Sans Typewriter" panose="020B0509030504030204" pitchFamily="49" charset="0"/>
              </a:rPr>
              <a:t>orderdate = ‘</a:t>
            </a:r>
            <a:r>
              <a:rPr lang="es-ES_tradnl" altLang="en-US" sz="1600" dirty="0">
                <a:latin typeface="Lucida Sans Typewriter" panose="020B0509030504030204" pitchFamily="49" charset="0"/>
              </a:rPr>
              <a:t>5</a:t>
            </a:r>
            <a:r>
              <a:rPr lang="es-ES_tradnl" altLang="en-US" sz="1600" noProof="1">
                <a:latin typeface="Lucida Sans Typewriter" panose="020B0509030504030204" pitchFamily="49" charset="0"/>
              </a:rPr>
              <a:t>/</a:t>
            </a:r>
            <a:r>
              <a:rPr lang="es-ES_tradnl" altLang="en-US" sz="1600" dirty="0">
                <a:latin typeface="Lucida Sans Typewriter" panose="020B0509030504030204" pitchFamily="49" charset="0"/>
              </a:rPr>
              <a:t>9</a:t>
            </a:r>
            <a:r>
              <a:rPr lang="es-ES_tradnl" altLang="en-US" sz="1600" noProof="1">
                <a:latin typeface="Lucida Sans Typewriter" panose="020B0509030504030204" pitchFamily="49" charset="0"/>
              </a:rPr>
              <a:t>/</a:t>
            </a:r>
            <a:r>
              <a:rPr lang="es-ES_tradnl" altLang="en-US" sz="1600" dirty="0">
                <a:latin typeface="Lucida Sans Typewriter" panose="020B0509030504030204" pitchFamily="49" charset="0"/>
              </a:rPr>
              <a:t>19</a:t>
            </a:r>
            <a:r>
              <a:rPr lang="es-ES_tradnl" altLang="en-US" sz="1600" noProof="1">
                <a:latin typeface="Lucida Sans Typewriter" panose="020B0509030504030204" pitchFamily="49" charset="0"/>
              </a:rPr>
              <a:t>97')</a:t>
            </a:r>
            <a:endParaRPr lang="en-US" altLang="en-US" sz="1600" dirty="0">
              <a:latin typeface="Lucida Sans Typewriter" panose="020B0509030504030204" pitchFamily="49" charset="0"/>
            </a:endParaRPr>
          </a:p>
          <a:p>
            <a:r>
              <a:rPr lang="en-US" altLang="en-US" sz="1600" dirty="0">
                <a:latin typeface="Lucida Sans Typewriter" panose="020B0509030504030204" pitchFamily="49" charset="0"/>
              </a:rPr>
              <a:t>GO</a:t>
            </a:r>
          </a:p>
        </p:txBody>
      </p:sp>
      <p:sp>
        <p:nvSpPr>
          <p:cNvPr id="25607" name="Rectangle 7">
            <a:extLst>
              <a:ext uri="{FF2B5EF4-FFF2-40B4-BE49-F238E27FC236}">
                <a16:creationId xmlns:a16="http://schemas.microsoft.com/office/drawing/2014/main" id="{823D17BC-C997-4018-9928-4BFE4E618306}"/>
              </a:ext>
            </a:extLst>
          </p:cNvPr>
          <p:cNvSpPr>
            <a:spLocks noChangeArrowheads="1"/>
          </p:cNvSpPr>
          <p:nvPr/>
        </p:nvSpPr>
        <p:spPr bwMode="auto">
          <a:xfrm>
            <a:off x="6934200" y="4419600"/>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pic>
        <p:nvPicPr>
          <p:cNvPr id="7" name="Picture 2" descr="Pregunta, Te Preocupes, Maravilla, Seguro, Confundido">
            <a:extLst>
              <a:ext uri="{FF2B5EF4-FFF2-40B4-BE49-F238E27FC236}">
                <a16:creationId xmlns:a16="http://schemas.microsoft.com/office/drawing/2014/main" id="{D627589F-259A-46BD-958F-7D34F4CBDB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7"/>
                                        </p:tgtEl>
                                        <p:attrNameLst>
                                          <p:attrName>style.visibility</p:attrName>
                                        </p:attrNameLst>
                                      </p:cBhvr>
                                      <p:to>
                                        <p:strVal val="visible"/>
                                      </p:to>
                                    </p:set>
                                    <p:anim calcmode="lin" valueType="num">
                                      <p:cBhvr additive="base">
                                        <p:cTn id="11" dur="500" fill="hold"/>
                                        <p:tgtEl>
                                          <p:spTgt spid="25607"/>
                                        </p:tgtEl>
                                        <p:attrNameLst>
                                          <p:attrName>ppt_x</p:attrName>
                                        </p:attrNameLst>
                                      </p:cBhvr>
                                      <p:tavLst>
                                        <p:tav tm="0">
                                          <p:val>
                                            <p:strVal val="#ppt_x"/>
                                          </p:val>
                                        </p:tav>
                                        <p:tav tm="100000">
                                          <p:val>
                                            <p:strVal val="#ppt_x"/>
                                          </p:val>
                                        </p:tav>
                                      </p:tavLst>
                                    </p:anim>
                                    <p:anim calcmode="lin" valueType="num">
                                      <p:cBhvr additive="base">
                                        <p:cTn id="12" dur="500" fill="hold"/>
                                        <p:tgtEl>
                                          <p:spTgt spid="2560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04"/>
                                        </p:tgtEl>
                                        <p:attrNameLst>
                                          <p:attrName>style.visibility</p:attrName>
                                        </p:attrNameLst>
                                      </p:cBhvr>
                                      <p:to>
                                        <p:strVal val="visible"/>
                                      </p:to>
                                    </p:set>
                                    <p:anim calcmode="lin" valueType="num">
                                      <p:cBhvr additive="base">
                                        <p:cTn id="15" dur="500" fill="hold"/>
                                        <p:tgtEl>
                                          <p:spTgt spid="25604"/>
                                        </p:tgtEl>
                                        <p:attrNameLst>
                                          <p:attrName>ppt_x</p:attrName>
                                        </p:attrNameLst>
                                      </p:cBhvr>
                                      <p:tavLst>
                                        <p:tav tm="0">
                                          <p:val>
                                            <p:strVal val="#ppt_x"/>
                                          </p:val>
                                        </p:tav>
                                        <p:tav tm="100000">
                                          <p:val>
                                            <p:strVal val="#ppt_x"/>
                                          </p:val>
                                        </p:tav>
                                      </p:tavLst>
                                    </p:anim>
                                    <p:anim calcmode="lin" valueType="num">
                                      <p:cBhvr additive="base">
                                        <p:cTn id="16"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4" grpId="0" animBg="1"/>
      <p:bldP spid="2560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a:extLst>
              <a:ext uri="{FF2B5EF4-FFF2-40B4-BE49-F238E27FC236}">
                <a16:creationId xmlns:a16="http://schemas.microsoft.com/office/drawing/2014/main" id="{8A582E79-51B6-4B02-968C-D163585ECA7B}"/>
              </a:ext>
            </a:extLst>
          </p:cNvPr>
          <p:cNvSpPr>
            <a:spLocks noChangeArrowheads="1"/>
          </p:cNvSpPr>
          <p:nvPr/>
        </p:nvSpPr>
        <p:spPr bwMode="auto">
          <a:xfrm>
            <a:off x="3597275" y="42672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5602" name="Rectangle 2">
            <a:extLst>
              <a:ext uri="{FF2B5EF4-FFF2-40B4-BE49-F238E27FC236}">
                <a16:creationId xmlns:a16="http://schemas.microsoft.com/office/drawing/2014/main" id="{9C7BDBB4-8C3E-4153-AE0D-B99D5B0A4AD2}"/>
              </a:ext>
            </a:extLst>
          </p:cNvPr>
          <p:cNvSpPr>
            <a:spLocks noGrp="1" noChangeArrowheads="1"/>
          </p:cNvSpPr>
          <p:nvPr>
            <p:ph type="title"/>
          </p:nvPr>
        </p:nvSpPr>
        <p:spPr/>
        <p:txBody>
          <a:bodyPr/>
          <a:lstStyle/>
          <a:p>
            <a:r>
              <a:rPr lang="en-US" altLang="es-ES">
                <a:solidFill>
                  <a:srgbClr val="000000"/>
                </a:solidFill>
              </a:rPr>
              <a:t>Uso de las cláusulas EXISTS y NOT EXISTS</a:t>
            </a:r>
            <a:endParaRPr lang="en-US" altLang="en-US"/>
          </a:p>
        </p:txBody>
      </p:sp>
      <p:sp>
        <p:nvSpPr>
          <p:cNvPr id="25603" name="Rectangle 3">
            <a:extLst>
              <a:ext uri="{FF2B5EF4-FFF2-40B4-BE49-F238E27FC236}">
                <a16:creationId xmlns:a16="http://schemas.microsoft.com/office/drawing/2014/main" id="{1180DEAA-7497-4208-BFC5-82908F347744}"/>
              </a:ext>
            </a:extLst>
          </p:cNvPr>
          <p:cNvSpPr>
            <a:spLocks noGrp="1" noChangeArrowheads="1"/>
          </p:cNvSpPr>
          <p:nvPr>
            <p:ph type="body" idx="1"/>
          </p:nvPr>
        </p:nvSpPr>
        <p:spPr>
          <a:xfrm>
            <a:off x="841670" y="1081088"/>
            <a:ext cx="7194550" cy="3810000"/>
          </a:xfrm>
        </p:spPr>
        <p:txBody>
          <a:bodyPr/>
          <a:lstStyle/>
          <a:p>
            <a:pPr>
              <a:lnSpc>
                <a:spcPct val="80000"/>
              </a:lnSpc>
            </a:pPr>
            <a:r>
              <a:rPr lang="es-NI" dirty="0"/>
              <a:t>Este ejemplo devuelve el mismo conjunto de resultados del ejemplo 1 e ilustra que podría utilizar una operación de combinación en lugar de una subconsulta correlacionada. Observe que la consulta necesita la palabra clave DISTINCT para devolver únicamente una sola fila por cada empleado. </a:t>
            </a:r>
            <a:endParaRPr lang="en-US" altLang="en-US" dirty="0">
              <a:solidFill>
                <a:srgbClr val="000000"/>
              </a:solidFill>
            </a:endParaRPr>
          </a:p>
        </p:txBody>
      </p:sp>
      <p:sp>
        <p:nvSpPr>
          <p:cNvPr id="25604" name="Rectangle 4">
            <a:extLst>
              <a:ext uri="{FF2B5EF4-FFF2-40B4-BE49-F238E27FC236}">
                <a16:creationId xmlns:a16="http://schemas.microsoft.com/office/drawing/2014/main" id="{668CF1C8-DF8A-4039-BE4D-8E3CA623EC13}"/>
              </a:ext>
            </a:extLst>
          </p:cNvPr>
          <p:cNvSpPr>
            <a:spLocks noChangeArrowheads="1"/>
          </p:cNvSpPr>
          <p:nvPr/>
        </p:nvSpPr>
        <p:spPr bwMode="auto">
          <a:xfrm>
            <a:off x="609600" y="4572000"/>
            <a:ext cx="8001000" cy="166199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s-ES" altLang="en-US" sz="1600" noProof="1">
                <a:latin typeface="Lucida Sans Typewriter" panose="020B0509030504030204" pitchFamily="49" charset="0"/>
              </a:rPr>
              <a:t>USE northwind</a:t>
            </a:r>
          </a:p>
          <a:p>
            <a:r>
              <a:rPr lang="en-US" sz="1600" dirty="0">
                <a:latin typeface="Lucida Sans Typewriter" panose="020B0509030504030204" pitchFamily="49" charset="0"/>
              </a:rPr>
              <a:t>SELECT DISTINCT </a:t>
            </a:r>
            <a:r>
              <a:rPr lang="en-US" sz="1600" dirty="0" err="1">
                <a:latin typeface="Lucida Sans Typewriter" panose="020B0509030504030204" pitchFamily="49" charset="0"/>
              </a:rPr>
              <a:t>lastname</a:t>
            </a:r>
            <a:r>
              <a:rPr lang="en-US" sz="1600" dirty="0">
                <a:latin typeface="Lucida Sans Typewriter" panose="020B0509030504030204" pitchFamily="49" charset="0"/>
              </a:rPr>
              <a:t>, </a:t>
            </a:r>
            <a:r>
              <a:rPr lang="en-US" sz="1600" dirty="0" err="1">
                <a:latin typeface="Lucida Sans Typewriter" panose="020B0509030504030204" pitchFamily="49" charset="0"/>
              </a:rPr>
              <a:t>e.employeeid</a:t>
            </a:r>
            <a:endParaRPr lang="es-ES" altLang="en-US" sz="1600" noProof="1">
              <a:latin typeface="Lucida Sans Typewriter" panose="020B0509030504030204" pitchFamily="49" charset="0"/>
            </a:endParaRPr>
          </a:p>
          <a:p>
            <a:r>
              <a:rPr lang="en-US" altLang="en-US" sz="1600" dirty="0">
                <a:latin typeface="Lucida Sans Typewriter" panose="020B0509030504030204" pitchFamily="49" charset="0"/>
              </a:rPr>
              <a:t> </a:t>
            </a:r>
            <a:r>
              <a:rPr lang="en-US" sz="1600" dirty="0">
                <a:latin typeface="Lucida Sans Typewriter" panose="020B0509030504030204" pitchFamily="49" charset="0"/>
              </a:rPr>
              <a:t>FROM orders AS o INNER JOIN employees AS e</a:t>
            </a:r>
          </a:p>
          <a:p>
            <a:r>
              <a:rPr lang="en-US" sz="1600" dirty="0">
                <a:latin typeface="Lucida Sans Typewriter" panose="020B0509030504030204" pitchFamily="49" charset="0"/>
              </a:rPr>
              <a:t>   ON </a:t>
            </a:r>
            <a:r>
              <a:rPr lang="en-US" sz="1600" dirty="0" err="1">
                <a:latin typeface="Lucida Sans Typewriter" panose="020B0509030504030204" pitchFamily="49" charset="0"/>
              </a:rPr>
              <a:t>o.employeeid</a:t>
            </a:r>
            <a:r>
              <a:rPr lang="en-US" sz="1600" dirty="0">
                <a:latin typeface="Lucida Sans Typewriter" panose="020B0509030504030204" pitchFamily="49" charset="0"/>
              </a:rPr>
              <a:t> = </a:t>
            </a:r>
            <a:r>
              <a:rPr lang="en-US" sz="1600" dirty="0" err="1">
                <a:latin typeface="Lucida Sans Typewriter" panose="020B0509030504030204" pitchFamily="49" charset="0"/>
              </a:rPr>
              <a:t>e.employeeid</a:t>
            </a:r>
            <a:endParaRPr lang="en-US" sz="1600" dirty="0">
              <a:latin typeface="Lucida Sans Typewriter" panose="020B0509030504030204" pitchFamily="49" charset="0"/>
            </a:endParaRPr>
          </a:p>
          <a:p>
            <a:r>
              <a:rPr lang="en-US" sz="1600" dirty="0">
                <a:latin typeface="Lucida Sans Typewriter" panose="020B0509030504030204" pitchFamily="49" charset="0"/>
              </a:rPr>
              <a:t>WHERE </a:t>
            </a:r>
            <a:r>
              <a:rPr lang="en-US" sz="1600" dirty="0" err="1">
                <a:latin typeface="Lucida Sans Typewriter" panose="020B0509030504030204" pitchFamily="49" charset="0"/>
              </a:rPr>
              <a:t>o.orderdate</a:t>
            </a:r>
            <a:r>
              <a:rPr lang="en-US" sz="1600" dirty="0">
                <a:latin typeface="Lucida Sans Typewriter" panose="020B0509030504030204" pitchFamily="49" charset="0"/>
              </a:rPr>
              <a:t> = '5/9/1997’</a:t>
            </a:r>
          </a:p>
          <a:p>
            <a:r>
              <a:rPr lang="en-US" altLang="en-US" sz="1600" dirty="0">
                <a:latin typeface="Lucida Sans Typewriter" panose="020B0509030504030204" pitchFamily="49" charset="0"/>
              </a:rPr>
              <a:t>GO</a:t>
            </a:r>
          </a:p>
        </p:txBody>
      </p:sp>
      <p:sp>
        <p:nvSpPr>
          <p:cNvPr id="25607" name="Rectangle 7">
            <a:extLst>
              <a:ext uri="{FF2B5EF4-FFF2-40B4-BE49-F238E27FC236}">
                <a16:creationId xmlns:a16="http://schemas.microsoft.com/office/drawing/2014/main" id="{823D17BC-C997-4018-9928-4BFE4E618306}"/>
              </a:ext>
            </a:extLst>
          </p:cNvPr>
          <p:cNvSpPr>
            <a:spLocks noChangeArrowheads="1"/>
          </p:cNvSpPr>
          <p:nvPr/>
        </p:nvSpPr>
        <p:spPr bwMode="auto">
          <a:xfrm>
            <a:off x="6934200" y="4419600"/>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r>
              <a:rPr lang="en-US" altLang="es-ES" sz="1800" b="1" dirty="0">
                <a:solidFill>
                  <a:srgbClr val="000000"/>
                </a:solidFill>
                <a:latin typeface="Arial" panose="020B0604020202020204" pitchFamily="34" charset="0"/>
              </a:rPr>
              <a:t> 2</a:t>
            </a:r>
            <a:endParaRPr lang="en-US" altLang="es-ES" sz="1800" b="1" dirty="0">
              <a:latin typeface="Arial" panose="020B0604020202020204" pitchFamily="34" charset="0"/>
            </a:endParaRPr>
          </a:p>
        </p:txBody>
      </p:sp>
      <p:pic>
        <p:nvPicPr>
          <p:cNvPr id="7" name="Picture 2" descr="Pregunta, Te Preocupes, Maravilla, Seguro, Confundido">
            <a:extLst>
              <a:ext uri="{FF2B5EF4-FFF2-40B4-BE49-F238E27FC236}">
                <a16:creationId xmlns:a16="http://schemas.microsoft.com/office/drawing/2014/main" id="{D627589F-259A-46BD-958F-7D34F4CBDB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8872" y="5290067"/>
            <a:ext cx="526256" cy="10525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D3477523-6F4C-499C-A69D-789C3AD64154}"/>
              </a:ext>
            </a:extLst>
          </p:cNvPr>
          <p:cNvSpPr>
            <a:spLocks noChangeArrowheads="1"/>
          </p:cNvSpPr>
          <p:nvPr/>
        </p:nvSpPr>
        <p:spPr bwMode="auto">
          <a:xfrm>
            <a:off x="3559175" y="143807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 name="Rectangle 4">
            <a:extLst>
              <a:ext uri="{FF2B5EF4-FFF2-40B4-BE49-F238E27FC236}">
                <a16:creationId xmlns:a16="http://schemas.microsoft.com/office/drawing/2014/main" id="{E1617597-AF8E-4F61-98D4-9C47B1A45714}"/>
              </a:ext>
            </a:extLst>
          </p:cNvPr>
          <p:cNvSpPr>
            <a:spLocks noChangeArrowheads="1"/>
          </p:cNvSpPr>
          <p:nvPr/>
        </p:nvSpPr>
        <p:spPr bwMode="auto">
          <a:xfrm>
            <a:off x="571500" y="1742870"/>
            <a:ext cx="8001000" cy="1908215"/>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s-ES" altLang="en-US" sz="1600" noProof="1">
                <a:latin typeface="Lucida Sans Typewriter" panose="020B0509030504030204" pitchFamily="49" charset="0"/>
              </a:rPr>
              <a:t>USE northwind</a:t>
            </a:r>
          </a:p>
          <a:p>
            <a:r>
              <a:rPr lang="es-ES" altLang="en-US" sz="1600" noProof="1">
                <a:latin typeface="Lucida Sans Typewriter" panose="020B0509030504030204" pitchFamily="49" charset="0"/>
              </a:rPr>
              <a:t>SELECT lastname, employeeid</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FROM employees </a:t>
            </a:r>
            <a:r>
              <a:rPr lang="en-US" altLang="en-US" sz="1600" dirty="0">
                <a:latin typeface="Lucida Sans Typewriter" panose="020B0509030504030204" pitchFamily="49" charset="0"/>
              </a:rPr>
              <a:t>AS </a:t>
            </a:r>
            <a:r>
              <a:rPr lang="en-US" altLang="en-US" sz="1600" noProof="1">
                <a:latin typeface="Lucida Sans Typewriter" panose="020B0509030504030204" pitchFamily="49" charset="0"/>
              </a:rPr>
              <a:t>e</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WHERE EXISTS (SELECT * FROM orders</a:t>
            </a:r>
            <a:r>
              <a:rPr lang="en-US" altLang="en-US" sz="1600" dirty="0">
                <a:latin typeface="Lucida Sans Typewriter" panose="020B0509030504030204" pitchFamily="49" charset="0"/>
              </a:rPr>
              <a:t> AS o</a:t>
            </a:r>
            <a:endParaRPr lang="en-US" altLang="en-US" sz="1600" noProof="1">
              <a:latin typeface="Lucida Sans Typewriter" panose="020B0509030504030204" pitchFamily="49" charset="0"/>
            </a:endParaRPr>
          </a:p>
          <a:p>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WHERE e.employeeid = o.employeeid</a:t>
            </a:r>
          </a:p>
          <a:p>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             </a:t>
            </a:r>
            <a:r>
              <a:rPr lang="en-US" altLang="en-US" sz="1600" dirty="0">
                <a:latin typeface="Lucida Sans Typewriter" panose="020B0509030504030204" pitchFamily="49" charset="0"/>
              </a:rPr>
              <a:t>   </a:t>
            </a:r>
            <a:r>
              <a:rPr lang="en-US" altLang="en-US" sz="1600" noProof="1">
                <a:latin typeface="Lucida Sans Typewriter" panose="020B0509030504030204" pitchFamily="49" charset="0"/>
              </a:rPr>
              <a:t>AND </a:t>
            </a:r>
            <a:r>
              <a:rPr lang="en-US" altLang="en-US" sz="1600" dirty="0">
                <a:latin typeface="Lucida Sans Typewriter" panose="020B0509030504030204" pitchFamily="49" charset="0"/>
              </a:rPr>
              <a:t> o.</a:t>
            </a:r>
            <a:r>
              <a:rPr lang="en-US" altLang="en-US" sz="1600" noProof="1">
                <a:latin typeface="Lucida Sans Typewriter" panose="020B0509030504030204" pitchFamily="49" charset="0"/>
              </a:rPr>
              <a:t>orderdate = ‘</a:t>
            </a:r>
            <a:r>
              <a:rPr lang="es-ES_tradnl" altLang="en-US" sz="1600" dirty="0">
                <a:latin typeface="Lucida Sans Typewriter" panose="020B0509030504030204" pitchFamily="49" charset="0"/>
              </a:rPr>
              <a:t>5</a:t>
            </a:r>
            <a:r>
              <a:rPr lang="es-ES_tradnl" altLang="en-US" sz="1600" noProof="1">
                <a:latin typeface="Lucida Sans Typewriter" panose="020B0509030504030204" pitchFamily="49" charset="0"/>
              </a:rPr>
              <a:t>/</a:t>
            </a:r>
            <a:r>
              <a:rPr lang="es-ES_tradnl" altLang="en-US" sz="1600" dirty="0">
                <a:latin typeface="Lucida Sans Typewriter" panose="020B0509030504030204" pitchFamily="49" charset="0"/>
              </a:rPr>
              <a:t>9</a:t>
            </a:r>
            <a:r>
              <a:rPr lang="es-ES_tradnl" altLang="en-US" sz="1600" noProof="1">
                <a:latin typeface="Lucida Sans Typewriter" panose="020B0509030504030204" pitchFamily="49" charset="0"/>
              </a:rPr>
              <a:t>/</a:t>
            </a:r>
            <a:r>
              <a:rPr lang="es-ES_tradnl" altLang="en-US" sz="1600" dirty="0">
                <a:latin typeface="Lucida Sans Typewriter" panose="020B0509030504030204" pitchFamily="49" charset="0"/>
              </a:rPr>
              <a:t>19</a:t>
            </a:r>
            <a:r>
              <a:rPr lang="es-ES_tradnl" altLang="en-US" sz="1600" noProof="1">
                <a:latin typeface="Lucida Sans Typewriter" panose="020B0509030504030204" pitchFamily="49" charset="0"/>
              </a:rPr>
              <a:t>97')</a:t>
            </a:r>
            <a:endParaRPr lang="en-US" altLang="en-US" sz="1600" dirty="0">
              <a:latin typeface="Lucida Sans Typewriter" panose="020B0509030504030204" pitchFamily="49" charset="0"/>
            </a:endParaRPr>
          </a:p>
          <a:p>
            <a:r>
              <a:rPr lang="en-US" altLang="en-US" sz="1600" dirty="0">
                <a:latin typeface="Lucida Sans Typewriter" panose="020B0509030504030204" pitchFamily="49" charset="0"/>
              </a:rPr>
              <a:t>GO</a:t>
            </a:r>
          </a:p>
        </p:txBody>
      </p:sp>
      <p:sp>
        <p:nvSpPr>
          <p:cNvPr id="10" name="Rectangle 7">
            <a:extLst>
              <a:ext uri="{FF2B5EF4-FFF2-40B4-BE49-F238E27FC236}">
                <a16:creationId xmlns:a16="http://schemas.microsoft.com/office/drawing/2014/main" id="{7A9000D9-2090-4B03-B83A-6A74FF9990F5}"/>
              </a:ext>
            </a:extLst>
          </p:cNvPr>
          <p:cNvSpPr>
            <a:spLocks noChangeArrowheads="1"/>
          </p:cNvSpPr>
          <p:nvPr/>
        </p:nvSpPr>
        <p:spPr bwMode="auto">
          <a:xfrm>
            <a:off x="6896100" y="1590470"/>
            <a:ext cx="13716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a:solidFill>
                  <a:srgbClr val="000000"/>
                </a:solidFill>
                <a:latin typeface="Arial" panose="020B0604020202020204" pitchFamily="34" charset="0"/>
              </a:rPr>
              <a:t>Ejemplo 1</a:t>
            </a:r>
            <a:endParaRPr lang="en-US" altLang="es-ES" sz="1800" b="1">
              <a:latin typeface="Arial" panose="020B0604020202020204" pitchFamily="34" charset="0"/>
            </a:endParaRPr>
          </a:p>
        </p:txBody>
      </p:sp>
      <p:pic>
        <p:nvPicPr>
          <p:cNvPr id="11" name="Picture 2" descr="Pregunta, Te Preocupes, Maravilla, Seguro, Confundido">
            <a:extLst>
              <a:ext uri="{FF2B5EF4-FFF2-40B4-BE49-F238E27FC236}">
                <a16:creationId xmlns:a16="http://schemas.microsoft.com/office/drawing/2014/main" id="{2857F43B-AA34-4C51-A02B-9C73C8507E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5463" y="2550439"/>
            <a:ext cx="526256"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603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07"/>
                                        </p:tgtEl>
                                        <p:attrNameLst>
                                          <p:attrName>style.visibility</p:attrName>
                                        </p:attrNameLst>
                                      </p:cBhvr>
                                      <p:to>
                                        <p:strVal val="visible"/>
                                      </p:to>
                                    </p:set>
                                    <p:anim calcmode="lin" valueType="num">
                                      <p:cBhvr additive="base">
                                        <p:cTn id="11" dur="500" fill="hold"/>
                                        <p:tgtEl>
                                          <p:spTgt spid="25607"/>
                                        </p:tgtEl>
                                        <p:attrNameLst>
                                          <p:attrName>ppt_x</p:attrName>
                                        </p:attrNameLst>
                                      </p:cBhvr>
                                      <p:tavLst>
                                        <p:tav tm="0">
                                          <p:val>
                                            <p:strVal val="#ppt_x"/>
                                          </p:val>
                                        </p:tav>
                                        <p:tav tm="100000">
                                          <p:val>
                                            <p:strVal val="#ppt_x"/>
                                          </p:val>
                                        </p:tav>
                                      </p:tavLst>
                                    </p:anim>
                                    <p:anim calcmode="lin" valueType="num">
                                      <p:cBhvr additive="base">
                                        <p:cTn id="12" dur="500" fill="hold"/>
                                        <p:tgtEl>
                                          <p:spTgt spid="2560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04"/>
                                        </p:tgtEl>
                                        <p:attrNameLst>
                                          <p:attrName>style.visibility</p:attrName>
                                        </p:attrNameLst>
                                      </p:cBhvr>
                                      <p:to>
                                        <p:strVal val="visible"/>
                                      </p:to>
                                    </p:set>
                                    <p:anim calcmode="lin" valueType="num">
                                      <p:cBhvr additive="base">
                                        <p:cTn id="15" dur="500" fill="hold"/>
                                        <p:tgtEl>
                                          <p:spTgt spid="25604"/>
                                        </p:tgtEl>
                                        <p:attrNameLst>
                                          <p:attrName>ppt_x</p:attrName>
                                        </p:attrNameLst>
                                      </p:cBhvr>
                                      <p:tavLst>
                                        <p:tav tm="0">
                                          <p:val>
                                            <p:strVal val="#ppt_x"/>
                                          </p:val>
                                        </p:tav>
                                        <p:tav tm="100000">
                                          <p:val>
                                            <p:strVal val="#ppt_x"/>
                                          </p:val>
                                        </p:tav>
                                      </p:tavLst>
                                    </p:anim>
                                    <p:anim calcmode="lin" valueType="num">
                                      <p:cBhvr additive="base">
                                        <p:cTn id="16"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5603">
                                            <p:txEl>
                                              <p:pRg st="0" end="0"/>
                                            </p:txEl>
                                          </p:spTgt>
                                        </p:tgtEl>
                                      </p:cBhvr>
                                    </p:animEffect>
                                    <p:set>
                                      <p:cBhvr>
                                        <p:cTn id="25" dur="1" fill="hold">
                                          <p:stCondLst>
                                            <p:cond delay="499"/>
                                          </p:stCondLst>
                                        </p:cTn>
                                        <p:tgtEl>
                                          <p:spTgt spid="25603">
                                            <p:txEl>
                                              <p:pRg st="0" end="0"/>
                                            </p:txEl>
                                          </p:spTgt>
                                        </p:tgtEl>
                                        <p:attrNameLst>
                                          <p:attrName>style.visibility</p:attrName>
                                        </p:attrNameLst>
                                      </p:cBhvr>
                                      <p:to>
                                        <p:strVal val="hidden"/>
                                      </p:to>
                                    </p:set>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3" grpId="0" build="p"/>
      <p:bldP spid="25604" grpId="0" animBg="1"/>
      <p:bldP spid="2560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4A5D415-73B5-4B4E-8B21-E85CF1DC05FC}"/>
              </a:ext>
            </a:extLst>
          </p:cNvPr>
          <p:cNvSpPr>
            <a:spLocks noGrp="1" noChangeArrowheads="1"/>
          </p:cNvSpPr>
          <p:nvPr>
            <p:ph type="title"/>
          </p:nvPr>
        </p:nvSpPr>
        <p:spPr/>
        <p:txBody>
          <a:bodyPr/>
          <a:lstStyle/>
          <a:p>
            <a:r>
              <a:rPr lang="en-US" altLang="es-ES">
                <a:solidFill>
                  <a:srgbClr val="000000"/>
                </a:solidFill>
              </a:rPr>
              <a:t>Introducción</a:t>
            </a:r>
            <a:endParaRPr lang="en-US" altLang="en-US"/>
          </a:p>
        </p:txBody>
      </p:sp>
      <p:sp>
        <p:nvSpPr>
          <p:cNvPr id="17411" name="Rectangle 3">
            <a:extLst>
              <a:ext uri="{FF2B5EF4-FFF2-40B4-BE49-F238E27FC236}">
                <a16:creationId xmlns:a16="http://schemas.microsoft.com/office/drawing/2014/main" id="{7BD4BEE1-839A-485E-84A2-01008F579AD8}"/>
              </a:ext>
            </a:extLst>
          </p:cNvPr>
          <p:cNvSpPr>
            <a:spLocks noGrp="1" noChangeArrowheads="1"/>
          </p:cNvSpPr>
          <p:nvPr>
            <p:ph type="body" idx="1"/>
          </p:nvPr>
        </p:nvSpPr>
        <p:spPr/>
        <p:txBody>
          <a:bodyPr/>
          <a:lstStyle/>
          <a:p>
            <a:r>
              <a:rPr lang="en-US" altLang="es-ES">
                <a:solidFill>
                  <a:srgbClr val="000000"/>
                </a:solidFill>
              </a:rPr>
              <a:t>Introducción a las subconsultas</a:t>
            </a:r>
            <a:endParaRPr lang="en-US" altLang="en-US"/>
          </a:p>
          <a:p>
            <a:r>
              <a:rPr lang="en-US" altLang="es-ES">
                <a:solidFill>
                  <a:srgbClr val="000000"/>
                </a:solidFill>
              </a:rPr>
              <a:t>Uso de una subconsulta como una tabla derivada</a:t>
            </a:r>
            <a:endParaRPr lang="en-US" altLang="en-US"/>
          </a:p>
          <a:p>
            <a:r>
              <a:rPr lang="en-US" altLang="es-ES">
                <a:solidFill>
                  <a:srgbClr val="000000"/>
                </a:solidFill>
              </a:rPr>
              <a:t>Uso de una subconsulta como </a:t>
            </a:r>
            <a:r>
              <a:rPr lang="es-ES_tradnl" altLang="es-ES">
                <a:solidFill>
                  <a:srgbClr val="000000"/>
                </a:solidFill>
              </a:rPr>
              <a:t>una </a:t>
            </a:r>
            <a:r>
              <a:rPr lang="en-US" altLang="es-ES">
                <a:solidFill>
                  <a:srgbClr val="000000"/>
                </a:solidFill>
              </a:rPr>
              <a:t>expresión</a:t>
            </a:r>
            <a:endParaRPr lang="en-US" altLang="en-US"/>
          </a:p>
          <a:p>
            <a:r>
              <a:rPr lang="en-US" altLang="es-ES">
                <a:solidFill>
                  <a:srgbClr val="000000"/>
                </a:solidFill>
              </a:rPr>
              <a:t>Uso de una subconsulta para correlacionar datos</a:t>
            </a:r>
            <a:endParaRPr lang="en-US" altLang="en-US"/>
          </a:p>
          <a:p>
            <a:r>
              <a:rPr lang="en-US" altLang="es-ES">
                <a:solidFill>
                  <a:srgbClr val="000000"/>
                </a:solidFill>
              </a:rPr>
              <a:t>Uso de las cláusulas EXISTS y NOT EXISTS</a:t>
            </a:r>
            <a:endParaRPr lang="en-US" altLang="en-US">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081B1D-2825-49F4-AB5D-219CA6B0107E}"/>
              </a:ext>
            </a:extLst>
          </p:cNvPr>
          <p:cNvSpPr>
            <a:spLocks noGrp="1" noChangeArrowheads="1"/>
          </p:cNvSpPr>
          <p:nvPr>
            <p:ph type="title"/>
          </p:nvPr>
        </p:nvSpPr>
        <p:spPr/>
        <p:txBody>
          <a:bodyPr/>
          <a:lstStyle/>
          <a:p>
            <a:r>
              <a:rPr lang="en-US" altLang="en-US"/>
              <a:t> </a:t>
            </a:r>
            <a:r>
              <a:rPr lang="en-US" altLang="es-ES">
                <a:solidFill>
                  <a:srgbClr val="000000"/>
                </a:solidFill>
              </a:rPr>
              <a:t>Introducción a las subconsultas</a:t>
            </a:r>
            <a:endParaRPr lang="en-US" altLang="en-US"/>
          </a:p>
        </p:txBody>
      </p:sp>
      <p:sp>
        <p:nvSpPr>
          <p:cNvPr id="18435" name="Rectangle 3">
            <a:extLst>
              <a:ext uri="{FF2B5EF4-FFF2-40B4-BE49-F238E27FC236}">
                <a16:creationId xmlns:a16="http://schemas.microsoft.com/office/drawing/2014/main" id="{42878C2D-6D3C-4736-8AD3-48B0857CC952}"/>
              </a:ext>
            </a:extLst>
          </p:cNvPr>
          <p:cNvSpPr>
            <a:spLocks noGrp="1" noChangeArrowheads="1"/>
          </p:cNvSpPr>
          <p:nvPr>
            <p:ph type="body" idx="1"/>
          </p:nvPr>
        </p:nvSpPr>
        <p:spPr>
          <a:xfrm>
            <a:off x="1050925" y="1752600"/>
            <a:ext cx="7194550" cy="4287838"/>
          </a:xfrm>
        </p:spPr>
        <p:txBody>
          <a:bodyPr/>
          <a:lstStyle/>
          <a:p>
            <a:pPr>
              <a:lnSpc>
                <a:spcPct val="80000"/>
              </a:lnSpc>
            </a:pPr>
            <a:r>
              <a:rPr lang="en-US" altLang="es-ES">
                <a:solidFill>
                  <a:srgbClr val="000000"/>
                </a:solidFill>
              </a:rPr>
              <a:t>Por qué utilizar subconsultas</a:t>
            </a:r>
            <a:endParaRPr lang="en-US" altLang="en-US"/>
          </a:p>
          <a:p>
            <a:pPr lvl="1">
              <a:lnSpc>
                <a:spcPct val="80000"/>
              </a:lnSpc>
            </a:pPr>
            <a:r>
              <a:rPr lang="en-US" altLang="es-ES">
                <a:solidFill>
                  <a:srgbClr val="000000"/>
                </a:solidFill>
              </a:rPr>
              <a:t>Para dividir una consulta compleja en varios pasos lógicos</a:t>
            </a:r>
            <a:endParaRPr lang="en-US" altLang="en-US"/>
          </a:p>
          <a:p>
            <a:pPr lvl="1">
              <a:lnSpc>
                <a:spcPct val="80000"/>
              </a:lnSpc>
            </a:pPr>
            <a:r>
              <a:rPr lang="en-US" altLang="es-ES">
                <a:solidFill>
                  <a:srgbClr val="000000"/>
                </a:solidFill>
              </a:rPr>
              <a:t>Para responder una consulta que depende de los resultados de otra consulta</a:t>
            </a:r>
            <a:endParaRPr lang="en-US" altLang="en-US"/>
          </a:p>
          <a:p>
            <a:pPr>
              <a:lnSpc>
                <a:spcPct val="80000"/>
              </a:lnSpc>
            </a:pPr>
            <a:r>
              <a:rPr lang="en-US" altLang="es-ES">
                <a:solidFill>
                  <a:srgbClr val="000000"/>
                </a:solidFill>
              </a:rPr>
              <a:t>Por qué utilizar combinaciones en lugar de subconsultas</a:t>
            </a:r>
            <a:endParaRPr lang="en-US" altLang="en-US"/>
          </a:p>
          <a:p>
            <a:pPr lvl="1">
              <a:lnSpc>
                <a:spcPct val="80000"/>
              </a:lnSpc>
            </a:pPr>
            <a:r>
              <a:rPr lang="en-US" altLang="es-ES">
                <a:solidFill>
                  <a:srgbClr val="000000"/>
                </a:solidFill>
              </a:rPr>
              <a:t>SQL Server ejecuta combinaciones más rápidas que la subconsultas</a:t>
            </a:r>
            <a:endParaRPr lang="en-US" altLang="en-US"/>
          </a:p>
          <a:p>
            <a:pPr>
              <a:lnSpc>
                <a:spcPct val="80000"/>
              </a:lnSpc>
            </a:pPr>
            <a:r>
              <a:rPr lang="en-US" altLang="es-ES">
                <a:solidFill>
                  <a:srgbClr val="000000"/>
                </a:solidFill>
              </a:rPr>
              <a:t>Cómo utilizar subconsultas</a:t>
            </a:r>
            <a:endParaRPr lang="en-US" altLang="en-US">
              <a:solidFill>
                <a:srgbClr val="00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081B1D-2825-49F4-AB5D-219CA6B0107E}"/>
              </a:ext>
            </a:extLst>
          </p:cNvPr>
          <p:cNvSpPr>
            <a:spLocks noGrp="1" noChangeArrowheads="1"/>
          </p:cNvSpPr>
          <p:nvPr>
            <p:ph type="title"/>
          </p:nvPr>
        </p:nvSpPr>
        <p:spPr/>
        <p:txBody>
          <a:bodyPr/>
          <a:lstStyle/>
          <a:p>
            <a:r>
              <a:rPr lang="en-US" altLang="en-US" dirty="0"/>
              <a:t>¿</a:t>
            </a:r>
            <a:r>
              <a:rPr lang="en-US" altLang="en-US" dirty="0" err="1"/>
              <a:t>Cómo</a:t>
            </a:r>
            <a:r>
              <a:rPr lang="en-US" altLang="en-US" dirty="0"/>
              <a:t> utilizer </a:t>
            </a:r>
            <a:r>
              <a:rPr lang="en-US" altLang="en-US" dirty="0" err="1"/>
              <a:t>Subconsultas</a:t>
            </a:r>
            <a:r>
              <a:rPr lang="en-US" altLang="en-US" dirty="0"/>
              <a:t>?</a:t>
            </a:r>
          </a:p>
        </p:txBody>
      </p:sp>
      <p:graphicFrame>
        <p:nvGraphicFramePr>
          <p:cNvPr id="2" name="Diagrama 1">
            <a:extLst>
              <a:ext uri="{FF2B5EF4-FFF2-40B4-BE49-F238E27FC236}">
                <a16:creationId xmlns:a16="http://schemas.microsoft.com/office/drawing/2014/main" id="{F82BCC10-646A-4070-A1C5-87DF241B255A}"/>
              </a:ext>
            </a:extLst>
          </p:cNvPr>
          <p:cNvGraphicFramePr/>
          <p:nvPr>
            <p:extLst>
              <p:ext uri="{D42A27DB-BD31-4B8C-83A1-F6EECF244321}">
                <p14:modId xmlns:p14="http://schemas.microsoft.com/office/powerpoint/2010/main" val="4035707559"/>
              </p:ext>
            </p:extLst>
          </p:nvPr>
        </p:nvGraphicFramePr>
        <p:xfrm>
          <a:off x="1050925" y="1052623"/>
          <a:ext cx="7194550" cy="4987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5719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41C07269-CDDE-4D3F-9FA9-DC053C4AE5BF}"/>
                                            </p:graphicEl>
                                          </p:spTgt>
                                        </p:tgtEl>
                                        <p:attrNameLst>
                                          <p:attrName>style.visibility</p:attrName>
                                        </p:attrNameLst>
                                      </p:cBhvr>
                                      <p:to>
                                        <p:strVal val="visible"/>
                                      </p:to>
                                    </p:set>
                                    <p:anim calcmode="lin" valueType="num">
                                      <p:cBhvr additive="base">
                                        <p:cTn id="7" dur="500" fill="hold"/>
                                        <p:tgtEl>
                                          <p:spTgt spid="2">
                                            <p:graphicEl>
                                              <a:dgm id="{41C07269-CDDE-4D3F-9FA9-DC053C4AE5B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41C07269-CDDE-4D3F-9FA9-DC053C4AE5BF}"/>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3A8F3794-3392-4659-88C1-E0CFB77968E1}"/>
                                            </p:graphicEl>
                                          </p:spTgt>
                                        </p:tgtEl>
                                        <p:attrNameLst>
                                          <p:attrName>style.visibility</p:attrName>
                                        </p:attrNameLst>
                                      </p:cBhvr>
                                      <p:to>
                                        <p:strVal val="visible"/>
                                      </p:to>
                                    </p:set>
                                    <p:anim calcmode="lin" valueType="num">
                                      <p:cBhvr additive="base">
                                        <p:cTn id="13" dur="500" fill="hold"/>
                                        <p:tgtEl>
                                          <p:spTgt spid="2">
                                            <p:graphicEl>
                                              <a:dgm id="{3A8F3794-3392-4659-88C1-E0CFB77968E1}"/>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3A8F3794-3392-4659-88C1-E0CFB77968E1}"/>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dgm id="{DE1C4D9C-3905-4D67-B976-EFE61E645F61}"/>
                                            </p:graphicEl>
                                          </p:spTgt>
                                        </p:tgtEl>
                                        <p:attrNameLst>
                                          <p:attrName>style.visibility</p:attrName>
                                        </p:attrNameLst>
                                      </p:cBhvr>
                                      <p:to>
                                        <p:strVal val="visible"/>
                                      </p:to>
                                    </p:set>
                                    <p:anim calcmode="lin" valueType="num">
                                      <p:cBhvr additive="base">
                                        <p:cTn id="19" dur="500" fill="hold"/>
                                        <p:tgtEl>
                                          <p:spTgt spid="2">
                                            <p:graphicEl>
                                              <a:dgm id="{DE1C4D9C-3905-4D67-B976-EFE61E645F6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DE1C4D9C-3905-4D67-B976-EFE61E645F6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dgm id="{382BF514-130B-4663-9AD4-06D1982A19BD}"/>
                                            </p:graphicEl>
                                          </p:spTgt>
                                        </p:tgtEl>
                                        <p:attrNameLst>
                                          <p:attrName>style.visibility</p:attrName>
                                        </p:attrNameLst>
                                      </p:cBhvr>
                                      <p:to>
                                        <p:strVal val="visible"/>
                                      </p:to>
                                    </p:set>
                                    <p:anim calcmode="lin" valueType="num">
                                      <p:cBhvr additive="base">
                                        <p:cTn id="25" dur="500" fill="hold"/>
                                        <p:tgtEl>
                                          <p:spTgt spid="2">
                                            <p:graphicEl>
                                              <a:dgm id="{382BF514-130B-4663-9AD4-06D1982A19B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382BF514-130B-4663-9AD4-06D1982A19B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a:extLst>
              <a:ext uri="{FF2B5EF4-FFF2-40B4-BE49-F238E27FC236}">
                <a16:creationId xmlns:a16="http://schemas.microsoft.com/office/drawing/2014/main" id="{82731DC9-266D-45AF-87D6-ADFB64C0E6AF}"/>
              </a:ext>
            </a:extLst>
          </p:cNvPr>
          <p:cNvSpPr>
            <a:spLocks noChangeArrowheads="1"/>
          </p:cNvSpPr>
          <p:nvPr/>
        </p:nvSpPr>
        <p:spPr bwMode="auto">
          <a:xfrm>
            <a:off x="3597275" y="38100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8914" name="Rectangle 2">
            <a:extLst>
              <a:ext uri="{FF2B5EF4-FFF2-40B4-BE49-F238E27FC236}">
                <a16:creationId xmlns:a16="http://schemas.microsoft.com/office/drawing/2014/main" id="{C81BEE6B-30B0-43A7-B1D8-E5CC594EC1E7}"/>
              </a:ext>
            </a:extLst>
          </p:cNvPr>
          <p:cNvSpPr>
            <a:spLocks noGrp="1" noChangeArrowheads="1"/>
          </p:cNvSpPr>
          <p:nvPr>
            <p:ph type="title"/>
          </p:nvPr>
        </p:nvSpPr>
        <p:spPr/>
        <p:txBody>
          <a:bodyPr/>
          <a:lstStyle/>
          <a:p>
            <a:r>
              <a:rPr lang="en-US" altLang="es-ES">
                <a:solidFill>
                  <a:srgbClr val="000000"/>
                </a:solidFill>
              </a:rPr>
              <a:t>Uso de una subconsulta como una tabla derivada</a:t>
            </a:r>
            <a:endParaRPr lang="en-US" altLang="es-ES"/>
          </a:p>
        </p:txBody>
      </p:sp>
      <p:sp>
        <p:nvSpPr>
          <p:cNvPr id="38915" name="Rectangle 3">
            <a:extLst>
              <a:ext uri="{FF2B5EF4-FFF2-40B4-BE49-F238E27FC236}">
                <a16:creationId xmlns:a16="http://schemas.microsoft.com/office/drawing/2014/main" id="{A1393395-4AB5-49EC-A450-21F77FF2259D}"/>
              </a:ext>
            </a:extLst>
          </p:cNvPr>
          <p:cNvSpPr>
            <a:spLocks noGrp="1" noChangeArrowheads="1"/>
          </p:cNvSpPr>
          <p:nvPr>
            <p:ph type="body" idx="1"/>
          </p:nvPr>
        </p:nvSpPr>
        <p:spPr>
          <a:xfrm>
            <a:off x="1050925" y="1173162"/>
            <a:ext cx="7194550" cy="3047964"/>
          </a:xfrm>
        </p:spPr>
        <p:txBody>
          <a:bodyPr>
            <a:normAutofit lnSpcReduction="10000"/>
          </a:bodyPr>
          <a:lstStyle/>
          <a:p>
            <a:r>
              <a:rPr lang="es-NI" dirty="0"/>
              <a:t>Una tabla derivada se crea al utilizar una subconsulta en lugar de una tabla en una cláusula FROM. </a:t>
            </a:r>
            <a:endParaRPr lang="en-US" altLang="es-ES" dirty="0">
              <a:solidFill>
                <a:srgbClr val="000000"/>
              </a:solidFill>
            </a:endParaRPr>
          </a:p>
          <a:p>
            <a:r>
              <a:rPr lang="en-US" altLang="es-ES" dirty="0">
                <a:solidFill>
                  <a:srgbClr val="000000"/>
                </a:solidFill>
              </a:rPr>
              <a:t>Es un conjunto de </a:t>
            </a:r>
            <a:r>
              <a:rPr lang="en-US" altLang="es-ES" dirty="0" err="1">
                <a:solidFill>
                  <a:srgbClr val="000000"/>
                </a:solidFill>
              </a:rPr>
              <a:t>registros</a:t>
            </a:r>
            <a:r>
              <a:rPr lang="en-US" altLang="es-ES" dirty="0">
                <a:solidFill>
                  <a:srgbClr val="000000"/>
                </a:solidFill>
              </a:rPr>
              <a:t> dentro de una consulta que </a:t>
            </a:r>
            <a:r>
              <a:rPr lang="en-US" altLang="es-ES" dirty="0" err="1">
                <a:solidFill>
                  <a:srgbClr val="000000"/>
                </a:solidFill>
              </a:rPr>
              <a:t>funciona</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una </a:t>
            </a:r>
            <a:r>
              <a:rPr lang="en-US" altLang="es-ES" dirty="0" err="1">
                <a:solidFill>
                  <a:srgbClr val="000000"/>
                </a:solidFill>
              </a:rPr>
              <a:t>tabla</a:t>
            </a:r>
            <a:endParaRPr lang="en-US" altLang="es-ES" dirty="0"/>
          </a:p>
          <a:p>
            <a:r>
              <a:rPr lang="en-US" altLang="es-ES" dirty="0" err="1">
                <a:solidFill>
                  <a:srgbClr val="000000"/>
                </a:solidFill>
              </a:rPr>
              <a:t>Ocupa</a:t>
            </a:r>
            <a:r>
              <a:rPr lang="en-US" altLang="es-ES" dirty="0">
                <a:solidFill>
                  <a:srgbClr val="000000"/>
                </a:solidFill>
              </a:rPr>
              <a:t> el </a:t>
            </a:r>
            <a:r>
              <a:rPr lang="en-US" altLang="es-ES" dirty="0" err="1">
                <a:solidFill>
                  <a:srgbClr val="000000"/>
                </a:solidFill>
              </a:rPr>
              <a:t>lugar</a:t>
            </a:r>
            <a:r>
              <a:rPr lang="en-US" altLang="es-ES" dirty="0">
                <a:solidFill>
                  <a:srgbClr val="000000"/>
                </a:solidFill>
              </a:rPr>
              <a:t> de la </a:t>
            </a:r>
            <a:r>
              <a:rPr lang="en-US" altLang="es-ES" dirty="0" err="1">
                <a:solidFill>
                  <a:srgbClr val="000000"/>
                </a:solidFill>
              </a:rPr>
              <a:t>tabla</a:t>
            </a:r>
            <a:r>
              <a:rPr lang="en-US" altLang="es-ES" dirty="0">
                <a:solidFill>
                  <a:srgbClr val="000000"/>
                </a:solidFill>
              </a:rPr>
              <a:t> </a:t>
            </a:r>
            <a:r>
              <a:rPr lang="en-US" altLang="es-ES" dirty="0" err="1">
                <a:solidFill>
                  <a:srgbClr val="000000"/>
                </a:solidFill>
              </a:rPr>
              <a:t>en</a:t>
            </a:r>
            <a:r>
              <a:rPr lang="en-US" altLang="es-ES" dirty="0">
                <a:solidFill>
                  <a:srgbClr val="000000"/>
                </a:solidFill>
              </a:rPr>
              <a:t> la </a:t>
            </a:r>
            <a:r>
              <a:rPr lang="en-US" altLang="es-ES" dirty="0" err="1">
                <a:solidFill>
                  <a:srgbClr val="000000"/>
                </a:solidFill>
              </a:rPr>
              <a:t>cláusula</a:t>
            </a:r>
            <a:r>
              <a:rPr lang="en-US" altLang="es-ES" dirty="0">
                <a:solidFill>
                  <a:srgbClr val="000000"/>
                </a:solidFill>
              </a:rPr>
              <a:t> FROM</a:t>
            </a:r>
            <a:endParaRPr lang="en-US" altLang="es-ES" dirty="0"/>
          </a:p>
          <a:p>
            <a:r>
              <a:rPr lang="en-US" altLang="es-ES" dirty="0">
                <a:solidFill>
                  <a:srgbClr val="000000"/>
                </a:solidFill>
              </a:rPr>
              <a:t>Se </a:t>
            </a:r>
            <a:r>
              <a:rPr lang="en-US" altLang="es-ES" dirty="0" err="1">
                <a:solidFill>
                  <a:srgbClr val="000000"/>
                </a:solidFill>
              </a:rPr>
              <a:t>optimiza</a:t>
            </a:r>
            <a:r>
              <a:rPr lang="en-US" altLang="es-ES" dirty="0">
                <a:solidFill>
                  <a:srgbClr val="000000"/>
                </a:solidFill>
              </a:rPr>
              <a:t> con el resto de la consulta</a:t>
            </a:r>
          </a:p>
        </p:txBody>
      </p:sp>
      <p:sp>
        <p:nvSpPr>
          <p:cNvPr id="38916" name="Rectangle 4">
            <a:extLst>
              <a:ext uri="{FF2B5EF4-FFF2-40B4-BE49-F238E27FC236}">
                <a16:creationId xmlns:a16="http://schemas.microsoft.com/office/drawing/2014/main" id="{8441D0E9-B419-4F9E-BFE4-3F8BF3752CF9}"/>
              </a:ext>
            </a:extLst>
          </p:cNvPr>
          <p:cNvSpPr>
            <a:spLocks noChangeArrowheads="1"/>
          </p:cNvSpPr>
          <p:nvPr/>
        </p:nvSpPr>
        <p:spPr bwMode="auto">
          <a:xfrm>
            <a:off x="609600" y="4114800"/>
            <a:ext cx="7991475" cy="1570038"/>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s-ES" altLang="en-US" sz="2000" noProof="1">
                <a:latin typeface="Lucida Sans Typewriter" panose="020B0509030504030204" pitchFamily="49" charset="0"/>
              </a:rPr>
              <a:t>USE northwind</a:t>
            </a:r>
          </a:p>
          <a:p>
            <a:pPr>
              <a:lnSpc>
                <a:spcPct val="90000"/>
              </a:lnSpc>
            </a:pPr>
            <a:r>
              <a:rPr lang="es-ES" altLang="en-US" sz="2000" noProof="1">
                <a:latin typeface="Lucida Sans Typewriter" panose="020B0509030504030204" pitchFamily="49" charset="0"/>
              </a:rPr>
              <a:t>SELECT </a:t>
            </a:r>
            <a:r>
              <a:rPr lang="en-US" altLang="en-US" sz="2000">
                <a:latin typeface="Lucida Sans Typewriter" panose="020B0509030504030204" pitchFamily="49" charset="0"/>
              </a:rPr>
              <a:t>T.</a:t>
            </a:r>
            <a:r>
              <a:rPr lang="en-US" altLang="en-US" sz="2000" noProof="1">
                <a:latin typeface="Lucida Sans Typewriter" panose="020B0509030504030204" pitchFamily="49" charset="0"/>
              </a:rPr>
              <a:t>orderid, </a:t>
            </a:r>
            <a:r>
              <a:rPr lang="en-US" altLang="en-US" sz="2000">
                <a:latin typeface="Lucida Sans Typewriter" panose="020B0509030504030204" pitchFamily="49" charset="0"/>
              </a:rPr>
              <a:t>T.</a:t>
            </a:r>
            <a:r>
              <a:rPr lang="en-US" altLang="en-US" sz="2000" noProof="1">
                <a:latin typeface="Lucida Sans Typewriter" panose="020B0509030504030204" pitchFamily="49" charset="0"/>
              </a:rPr>
              <a:t>customerid</a:t>
            </a:r>
          </a:p>
          <a:p>
            <a:pPr>
              <a:lnSpc>
                <a:spcPct val="90000"/>
              </a:lnSpc>
            </a:pPr>
            <a:r>
              <a:rPr lang="en-US" altLang="en-US" sz="2000">
                <a:latin typeface="Lucida Sans Typewriter" panose="020B0509030504030204" pitchFamily="49" charset="0"/>
              </a:rPr>
              <a:t> </a:t>
            </a:r>
            <a:r>
              <a:rPr lang="en-US" altLang="en-US" sz="2000" noProof="1">
                <a:latin typeface="Lucida Sans Typewriter" panose="020B0509030504030204" pitchFamily="49" charset="0"/>
              </a:rPr>
              <a:t>FROM </a:t>
            </a:r>
            <a:r>
              <a:rPr lang="en-US" altLang="en-US" sz="2000">
                <a:latin typeface="Lucida Sans Typewriter" panose="020B0509030504030204" pitchFamily="49" charset="0"/>
              </a:rPr>
              <a:t>( SELECT </a:t>
            </a:r>
            <a:r>
              <a:rPr lang="en-US" altLang="en-US" sz="2000" noProof="1">
                <a:latin typeface="Lucida Sans Typewriter" panose="020B0509030504030204" pitchFamily="49" charset="0"/>
              </a:rPr>
              <a:t>orderid, customerid</a:t>
            </a:r>
          </a:p>
          <a:p>
            <a:pPr>
              <a:lnSpc>
                <a:spcPct val="90000"/>
              </a:lnSpc>
            </a:pPr>
            <a:r>
              <a:rPr lang="en-US" altLang="en-US" sz="2000">
                <a:latin typeface="Lucida Sans Typewriter" panose="020B0509030504030204" pitchFamily="49" charset="0"/>
              </a:rPr>
              <a:t>         FROM </a:t>
            </a:r>
            <a:r>
              <a:rPr lang="en-US" altLang="en-US" sz="2000" noProof="1">
                <a:latin typeface="Lucida Sans Typewriter" panose="020B0509030504030204" pitchFamily="49" charset="0"/>
              </a:rPr>
              <a:t>orders</a:t>
            </a:r>
            <a:r>
              <a:rPr lang="en-US" altLang="en-US" sz="2000">
                <a:latin typeface="Lucida Sans Typewriter" panose="020B0509030504030204" pitchFamily="49" charset="0"/>
              </a:rPr>
              <a:t> ) AS T</a:t>
            </a:r>
          </a:p>
          <a:p>
            <a:pPr>
              <a:lnSpc>
                <a:spcPct val="90000"/>
              </a:lnSpc>
            </a:pPr>
            <a:r>
              <a:rPr lang="en-US" altLang="en-US" sz="2000">
                <a:latin typeface="Lucida Sans Typewriter" panose="020B0509030504030204" pitchFamily="49" charset="0"/>
              </a:rPr>
              <a:t>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anim calcmode="lin" valueType="num">
                                      <p:cBhvr>
                                        <p:cTn id="8" dur="1000" fill="hold"/>
                                        <p:tgtEl>
                                          <p:spTgt spid="38917"/>
                                        </p:tgtEl>
                                        <p:attrNameLst>
                                          <p:attrName>ppt_x</p:attrName>
                                        </p:attrNameLst>
                                      </p:cBhvr>
                                      <p:tavLst>
                                        <p:tav tm="0">
                                          <p:val>
                                            <p:strVal val="#ppt_x"/>
                                          </p:val>
                                        </p:tav>
                                        <p:tav tm="100000">
                                          <p:val>
                                            <p:strVal val="#ppt_x"/>
                                          </p:val>
                                        </p:tav>
                                      </p:tavLst>
                                    </p:anim>
                                    <p:anim calcmode="lin" valueType="num">
                                      <p:cBhvr>
                                        <p:cTn id="9" dur="1000" fill="hold"/>
                                        <p:tgtEl>
                                          <p:spTgt spid="389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fade">
                                      <p:cBhvr>
                                        <p:cTn id="12" dur="1000"/>
                                        <p:tgtEl>
                                          <p:spTgt spid="38916"/>
                                        </p:tgtEl>
                                      </p:cBhvr>
                                    </p:animEffect>
                                    <p:anim calcmode="lin" valueType="num">
                                      <p:cBhvr>
                                        <p:cTn id="13" dur="1000" fill="hold"/>
                                        <p:tgtEl>
                                          <p:spTgt spid="38916"/>
                                        </p:tgtEl>
                                        <p:attrNameLst>
                                          <p:attrName>ppt_x</p:attrName>
                                        </p:attrNameLst>
                                      </p:cBhvr>
                                      <p:tavLst>
                                        <p:tav tm="0">
                                          <p:val>
                                            <p:strVal val="#ppt_x"/>
                                          </p:val>
                                        </p:tav>
                                        <p:tav tm="100000">
                                          <p:val>
                                            <p:strVal val="#ppt_x"/>
                                          </p:val>
                                        </p:tav>
                                      </p:tavLst>
                                    </p:anim>
                                    <p:anim calcmode="lin" valueType="num">
                                      <p:cBhvr>
                                        <p:cTn id="14" dur="1000" fill="hold"/>
                                        <p:tgtEl>
                                          <p:spTgt spid="38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a:extLst>
              <a:ext uri="{FF2B5EF4-FFF2-40B4-BE49-F238E27FC236}">
                <a16:creationId xmlns:a16="http://schemas.microsoft.com/office/drawing/2014/main" id="{E9E20B4B-B87D-4130-8FA5-E9E6EE797DBD}"/>
              </a:ext>
            </a:extLst>
          </p:cNvPr>
          <p:cNvSpPr>
            <a:spLocks noChangeArrowheads="1"/>
          </p:cNvSpPr>
          <p:nvPr/>
        </p:nvSpPr>
        <p:spPr bwMode="auto">
          <a:xfrm>
            <a:off x="3597275" y="32131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9938" name="Rectangle 2">
            <a:extLst>
              <a:ext uri="{FF2B5EF4-FFF2-40B4-BE49-F238E27FC236}">
                <a16:creationId xmlns:a16="http://schemas.microsoft.com/office/drawing/2014/main" id="{47C4E784-3BC7-45FF-AB70-CE9B9ABE9AA8}"/>
              </a:ext>
            </a:extLst>
          </p:cNvPr>
          <p:cNvSpPr>
            <a:spLocks noGrp="1" noChangeArrowheads="1"/>
          </p:cNvSpPr>
          <p:nvPr>
            <p:ph type="title"/>
          </p:nvPr>
        </p:nvSpPr>
        <p:spPr/>
        <p:txBody>
          <a:bodyPr/>
          <a:lstStyle/>
          <a:p>
            <a:r>
              <a:rPr lang="en-US" altLang="es-ES">
                <a:solidFill>
                  <a:srgbClr val="000000"/>
                </a:solidFill>
              </a:rPr>
              <a:t>Uso de una subconsulta como una expresión</a:t>
            </a:r>
            <a:endParaRPr lang="en-US" altLang="es-ES"/>
          </a:p>
        </p:txBody>
      </p:sp>
      <p:sp>
        <p:nvSpPr>
          <p:cNvPr id="39939" name="Rectangle 3">
            <a:extLst>
              <a:ext uri="{FF2B5EF4-FFF2-40B4-BE49-F238E27FC236}">
                <a16:creationId xmlns:a16="http://schemas.microsoft.com/office/drawing/2014/main" id="{6DF58047-C948-4525-B57A-2EDF07600664}"/>
              </a:ext>
            </a:extLst>
          </p:cNvPr>
          <p:cNvSpPr>
            <a:spLocks noGrp="1" noChangeArrowheads="1"/>
          </p:cNvSpPr>
          <p:nvPr>
            <p:ph type="body" idx="1"/>
          </p:nvPr>
        </p:nvSpPr>
        <p:spPr>
          <a:xfrm>
            <a:off x="628650" y="1221971"/>
            <a:ext cx="7886700" cy="2207029"/>
          </a:xfrm>
        </p:spPr>
        <p:txBody>
          <a:bodyPr>
            <a:normAutofit fontScale="70000" lnSpcReduction="20000"/>
          </a:bodyPr>
          <a:lstStyle/>
          <a:p>
            <a:r>
              <a:rPr lang="es-NI" dirty="0"/>
              <a:t>En </a:t>
            </a:r>
            <a:r>
              <a:rPr lang="es-NI" dirty="0" err="1"/>
              <a:t>Transact</a:t>
            </a:r>
            <a:r>
              <a:rPr lang="es-NI" dirty="0"/>
              <a:t>-SQL, puede sustituir una subconsulta donde utilice una expresión. </a:t>
            </a:r>
          </a:p>
          <a:p>
            <a:r>
              <a:rPr lang="es-NI" dirty="0"/>
              <a:t>La subconsulta debe producir un valor escalar o una lista de valores de una sola columna.</a:t>
            </a:r>
          </a:p>
          <a:p>
            <a:r>
              <a:rPr lang="es-NI" dirty="0"/>
              <a:t>Las subconsultas que devuelven una lista de valores </a:t>
            </a:r>
            <a:r>
              <a:rPr lang="es-NI" dirty="0" err="1"/>
              <a:t>sustituy</a:t>
            </a:r>
            <a:endParaRPr lang="en-US" altLang="es-ES" dirty="0">
              <a:solidFill>
                <a:srgbClr val="000000"/>
              </a:solidFill>
            </a:endParaRPr>
          </a:p>
          <a:p>
            <a:r>
              <a:rPr lang="en-US" altLang="es-ES" dirty="0">
                <a:solidFill>
                  <a:srgbClr val="000000"/>
                </a:solidFill>
              </a:rPr>
              <a:t>Se </a:t>
            </a:r>
            <a:r>
              <a:rPr lang="en-US" altLang="es-ES" dirty="0" err="1">
                <a:solidFill>
                  <a:srgbClr val="000000"/>
                </a:solidFill>
              </a:rPr>
              <a:t>evalúa</a:t>
            </a:r>
            <a:r>
              <a:rPr lang="en-US" altLang="es-ES" dirty="0">
                <a:solidFill>
                  <a:srgbClr val="000000"/>
                </a:solidFill>
              </a:rPr>
              <a:t> y </a:t>
            </a:r>
            <a:r>
              <a:rPr lang="en-US" altLang="es-ES" dirty="0" err="1">
                <a:solidFill>
                  <a:srgbClr val="000000"/>
                </a:solidFill>
              </a:rPr>
              <a:t>trata</a:t>
            </a:r>
            <a:r>
              <a:rPr lang="en-US" altLang="es-ES" dirty="0">
                <a:solidFill>
                  <a:srgbClr val="000000"/>
                </a:solidFill>
              </a:rPr>
              <a:t> </a:t>
            </a:r>
            <a:r>
              <a:rPr lang="en-US" altLang="es-ES" dirty="0" err="1">
                <a:solidFill>
                  <a:srgbClr val="000000"/>
                </a:solidFill>
              </a:rPr>
              <a:t>como</a:t>
            </a:r>
            <a:r>
              <a:rPr lang="en-US" altLang="es-ES" dirty="0">
                <a:solidFill>
                  <a:srgbClr val="000000"/>
                </a:solidFill>
              </a:rPr>
              <a:t> una </a:t>
            </a:r>
            <a:r>
              <a:rPr lang="en-US" altLang="es-ES" dirty="0" err="1">
                <a:solidFill>
                  <a:srgbClr val="000000"/>
                </a:solidFill>
              </a:rPr>
              <a:t>expresión</a:t>
            </a:r>
            <a:endParaRPr lang="en-US" altLang="es-ES" dirty="0"/>
          </a:p>
          <a:p>
            <a:r>
              <a:rPr lang="en-US" altLang="es-ES" dirty="0">
                <a:solidFill>
                  <a:srgbClr val="000000"/>
                </a:solidFill>
              </a:rPr>
              <a:t>Se </a:t>
            </a:r>
            <a:r>
              <a:rPr lang="en-US" altLang="es-ES" dirty="0" err="1">
                <a:solidFill>
                  <a:srgbClr val="000000"/>
                </a:solidFill>
              </a:rPr>
              <a:t>ejecuta</a:t>
            </a:r>
            <a:r>
              <a:rPr lang="en-US" altLang="es-ES" dirty="0">
                <a:solidFill>
                  <a:srgbClr val="000000"/>
                </a:solidFill>
              </a:rPr>
              <a:t> una </a:t>
            </a:r>
            <a:r>
              <a:rPr lang="en-US" altLang="es-ES" dirty="0" err="1">
                <a:solidFill>
                  <a:srgbClr val="000000"/>
                </a:solidFill>
              </a:rPr>
              <a:t>vez</a:t>
            </a:r>
            <a:r>
              <a:rPr lang="en-US" altLang="es-ES" dirty="0">
                <a:solidFill>
                  <a:srgbClr val="000000"/>
                </a:solidFill>
              </a:rPr>
              <a:t> para la </a:t>
            </a:r>
            <a:r>
              <a:rPr lang="en-US" altLang="es-ES" dirty="0" err="1">
                <a:solidFill>
                  <a:srgbClr val="000000"/>
                </a:solidFill>
              </a:rPr>
              <a:t>instrucción</a:t>
            </a:r>
            <a:r>
              <a:rPr lang="en-US" altLang="es-ES" dirty="0">
                <a:solidFill>
                  <a:srgbClr val="000000"/>
                </a:solidFill>
              </a:rPr>
              <a:t> </a:t>
            </a:r>
            <a:r>
              <a:rPr lang="en-US" altLang="es-ES" dirty="0" err="1">
                <a:solidFill>
                  <a:srgbClr val="000000"/>
                </a:solidFill>
              </a:rPr>
              <a:t>entera</a:t>
            </a:r>
            <a:endParaRPr lang="en-US" altLang="es-ES" dirty="0">
              <a:solidFill>
                <a:srgbClr val="000000"/>
              </a:solidFill>
            </a:endParaRPr>
          </a:p>
        </p:txBody>
      </p:sp>
      <p:sp>
        <p:nvSpPr>
          <p:cNvPr id="39940" name="Rectangle 4">
            <a:extLst>
              <a:ext uri="{FF2B5EF4-FFF2-40B4-BE49-F238E27FC236}">
                <a16:creationId xmlns:a16="http://schemas.microsoft.com/office/drawing/2014/main" id="{BBF4A00B-8CA3-4010-B530-D7487DC9F697}"/>
              </a:ext>
            </a:extLst>
          </p:cNvPr>
          <p:cNvSpPr>
            <a:spLocks noChangeArrowheads="1"/>
          </p:cNvSpPr>
          <p:nvPr/>
        </p:nvSpPr>
        <p:spPr bwMode="auto">
          <a:xfrm>
            <a:off x="381000" y="3517900"/>
            <a:ext cx="8382000" cy="1930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nSpc>
                <a:spcPct val="90000"/>
              </a:lnSpc>
            </a:pPr>
            <a:r>
              <a:rPr lang="en-US" altLang="en-US" sz="1800" dirty="0">
                <a:solidFill>
                  <a:srgbClr val="FF0000"/>
                </a:solidFill>
                <a:latin typeface="Lucida Sans Typewriter" panose="020B0509030504030204" pitchFamily="49" charset="0"/>
              </a:rPr>
              <a:t>USE pubs</a:t>
            </a:r>
          </a:p>
          <a:p>
            <a:pPr>
              <a:lnSpc>
                <a:spcPct val="90000"/>
              </a:lnSpc>
            </a:pPr>
            <a:r>
              <a:rPr lang="en-US" altLang="en-US" sz="1800" dirty="0">
                <a:latin typeface="Lucida Sans Typewriter" panose="020B0509030504030204" pitchFamily="49" charset="0"/>
              </a:rPr>
              <a:t>SELECT title, price</a:t>
            </a:r>
          </a:p>
          <a:p>
            <a:pPr>
              <a:lnSpc>
                <a:spcPct val="90000"/>
              </a:lnSpc>
            </a:pPr>
            <a:r>
              <a:rPr lang="en-US" altLang="en-US" sz="1800" dirty="0">
                <a:latin typeface="Lucida Sans Typewriter" panose="020B0509030504030204" pitchFamily="49" charset="0"/>
              </a:rPr>
              <a:t>     ,( SELECT AVG(price) FROM titles) AS average</a:t>
            </a:r>
          </a:p>
          <a:p>
            <a:pPr>
              <a:lnSpc>
                <a:spcPct val="90000"/>
              </a:lnSpc>
            </a:pPr>
            <a:r>
              <a:rPr lang="en-US" altLang="en-US" sz="1800" dirty="0">
                <a:latin typeface="Lucida Sans Typewriter" panose="020B0509030504030204" pitchFamily="49" charset="0"/>
              </a:rPr>
              <a:t>     ,price-(SELECT AVG(price) FROM titles) AS difference</a:t>
            </a:r>
          </a:p>
          <a:p>
            <a:pPr>
              <a:lnSpc>
                <a:spcPct val="90000"/>
              </a:lnSpc>
            </a:pPr>
            <a:r>
              <a:rPr lang="en-US" altLang="en-US" sz="1800" dirty="0">
                <a:latin typeface="Lucida Sans Typewriter" panose="020B0509030504030204" pitchFamily="49" charset="0"/>
              </a:rPr>
              <a:t> FROM titles</a:t>
            </a:r>
          </a:p>
          <a:p>
            <a:pPr>
              <a:lnSpc>
                <a:spcPct val="90000"/>
              </a:lnSpc>
            </a:pPr>
            <a:r>
              <a:rPr lang="en-US" altLang="en-US" sz="1800" dirty="0">
                <a:latin typeface="Lucida Sans Typewriter" panose="020B0509030504030204" pitchFamily="49" charset="0"/>
                <a:cs typeface="Times New Roman" panose="02020603050405020304" pitchFamily="18" charset="0"/>
              </a:rPr>
              <a:t> WHERE type='</a:t>
            </a:r>
            <a:r>
              <a:rPr lang="en-US" altLang="en-US" sz="1800" dirty="0" err="1">
                <a:latin typeface="Lucida Sans Typewriter" panose="020B0509030504030204" pitchFamily="49" charset="0"/>
                <a:cs typeface="Times New Roman" panose="02020603050405020304" pitchFamily="18" charset="0"/>
              </a:rPr>
              <a:t>popular_comp</a:t>
            </a:r>
            <a:r>
              <a:rPr lang="en-US" altLang="en-US" sz="1800" dirty="0">
                <a:latin typeface="Lucida Sans Typewriter" panose="020B0509030504030204" pitchFamily="49" charset="0"/>
                <a:cs typeface="Times New Roman" panose="02020603050405020304" pitchFamily="18" charset="0"/>
              </a:rPr>
              <a:t>'</a:t>
            </a:r>
            <a:endParaRPr lang="en-US" altLang="en-US" sz="1800" dirty="0">
              <a:latin typeface="Lucida Sans Typewriter" panose="020B0509030504030204" pitchFamily="49" charset="0"/>
            </a:endParaRPr>
          </a:p>
          <a:p>
            <a:pPr>
              <a:lnSpc>
                <a:spcPct val="90000"/>
              </a:lnSpc>
            </a:pPr>
            <a:r>
              <a:rPr lang="en-US" altLang="en-US" sz="1800" dirty="0">
                <a:latin typeface="Lucida Sans Typewriter" panose="020B0509030504030204" pitchFamily="49" charset="0"/>
              </a:rPr>
              <a:t>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40"/>
                                        </p:tgtEl>
                                        <p:attrNameLst>
                                          <p:attrName>style.visibility</p:attrName>
                                        </p:attrNameLst>
                                      </p:cBhvr>
                                      <p:to>
                                        <p:strVal val="visible"/>
                                      </p:to>
                                    </p:set>
                                    <p:anim calcmode="lin" valueType="num">
                                      <p:cBhvr additive="base">
                                        <p:cTn id="11" dur="500" fill="hold"/>
                                        <p:tgtEl>
                                          <p:spTgt spid="39940"/>
                                        </p:tgtEl>
                                        <p:attrNameLst>
                                          <p:attrName>ppt_x</p:attrName>
                                        </p:attrNameLst>
                                      </p:cBhvr>
                                      <p:tavLst>
                                        <p:tav tm="0">
                                          <p:val>
                                            <p:strVal val="#ppt_x"/>
                                          </p:val>
                                        </p:tav>
                                        <p:tav tm="100000">
                                          <p:val>
                                            <p:strVal val="#ppt_x"/>
                                          </p:val>
                                        </p:tav>
                                      </p:tavLst>
                                    </p:anim>
                                    <p:anim calcmode="lin" valueType="num">
                                      <p:cBhvr additive="base">
                                        <p:cTn id="12"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2BB1DC5-F3CA-47DA-AD9A-A2AB01FB4E2C}"/>
              </a:ext>
            </a:extLst>
          </p:cNvPr>
          <p:cNvSpPr>
            <a:spLocks noGrp="1" noChangeArrowheads="1"/>
          </p:cNvSpPr>
          <p:nvPr>
            <p:ph type="title"/>
          </p:nvPr>
        </p:nvSpPr>
        <p:spPr/>
        <p:txBody>
          <a:bodyPr/>
          <a:lstStyle/>
          <a:p>
            <a:r>
              <a:rPr lang="en-US" altLang="es-ES" dirty="0" err="1">
                <a:solidFill>
                  <a:srgbClr val="000000"/>
                </a:solidFill>
              </a:rPr>
              <a:t>Uso</a:t>
            </a:r>
            <a:r>
              <a:rPr lang="en-US" altLang="es-ES" dirty="0">
                <a:solidFill>
                  <a:srgbClr val="000000"/>
                </a:solidFill>
              </a:rPr>
              <a:t> de una </a:t>
            </a:r>
            <a:r>
              <a:rPr lang="en-US" altLang="es-ES" dirty="0" err="1">
                <a:solidFill>
                  <a:srgbClr val="000000"/>
                </a:solidFill>
              </a:rPr>
              <a:t>subconsulta</a:t>
            </a:r>
            <a:r>
              <a:rPr lang="en-US" altLang="es-ES" dirty="0">
                <a:solidFill>
                  <a:srgbClr val="000000"/>
                </a:solidFill>
              </a:rPr>
              <a:t> para </a:t>
            </a:r>
            <a:r>
              <a:rPr lang="en-US" altLang="es-ES" dirty="0" err="1">
                <a:solidFill>
                  <a:srgbClr val="000000"/>
                </a:solidFill>
              </a:rPr>
              <a:t>correlacionar</a:t>
            </a:r>
            <a:r>
              <a:rPr lang="en-US" altLang="es-ES" dirty="0">
                <a:solidFill>
                  <a:srgbClr val="000000"/>
                </a:solidFill>
              </a:rPr>
              <a:t> </a:t>
            </a:r>
            <a:r>
              <a:rPr lang="en-US" altLang="es-ES" dirty="0" err="1">
                <a:solidFill>
                  <a:srgbClr val="000000"/>
                </a:solidFill>
              </a:rPr>
              <a:t>datos</a:t>
            </a:r>
            <a:endParaRPr lang="en-US" altLang="es-ES" dirty="0"/>
          </a:p>
        </p:txBody>
      </p:sp>
      <p:sp>
        <p:nvSpPr>
          <p:cNvPr id="40963" name="Rectangle 3">
            <a:extLst>
              <a:ext uri="{FF2B5EF4-FFF2-40B4-BE49-F238E27FC236}">
                <a16:creationId xmlns:a16="http://schemas.microsoft.com/office/drawing/2014/main" id="{95500628-9AA6-4CE0-ADF7-A192925930E3}"/>
              </a:ext>
            </a:extLst>
          </p:cNvPr>
          <p:cNvSpPr>
            <a:spLocks noGrp="1" noChangeArrowheads="1"/>
          </p:cNvSpPr>
          <p:nvPr>
            <p:ph type="body" idx="1"/>
          </p:nvPr>
        </p:nvSpPr>
        <p:spPr/>
        <p:txBody>
          <a:bodyPr/>
          <a:lstStyle/>
          <a:p>
            <a:r>
              <a:rPr lang="en-US" altLang="es-ES" dirty="0" err="1">
                <a:solidFill>
                  <a:srgbClr val="000000"/>
                </a:solidFill>
              </a:rPr>
              <a:t>Evaluación</a:t>
            </a:r>
            <a:r>
              <a:rPr lang="en-US" altLang="es-ES" dirty="0">
                <a:solidFill>
                  <a:srgbClr val="000000"/>
                </a:solidFill>
              </a:rPr>
              <a:t> de una </a:t>
            </a:r>
            <a:r>
              <a:rPr lang="en-US" altLang="es-ES" dirty="0" err="1">
                <a:solidFill>
                  <a:srgbClr val="000000"/>
                </a:solidFill>
              </a:rPr>
              <a:t>subconsulta</a:t>
            </a:r>
            <a:r>
              <a:rPr lang="en-US" altLang="es-ES" dirty="0">
                <a:solidFill>
                  <a:srgbClr val="000000"/>
                </a:solidFill>
              </a:rPr>
              <a:t> </a:t>
            </a:r>
            <a:r>
              <a:rPr lang="en-US" altLang="es-ES" dirty="0" err="1">
                <a:solidFill>
                  <a:srgbClr val="000000"/>
                </a:solidFill>
              </a:rPr>
              <a:t>correlacionada</a:t>
            </a:r>
            <a:endParaRPr lang="en-US" altLang="es-ES" dirty="0"/>
          </a:p>
          <a:p>
            <a:r>
              <a:rPr lang="en-US" altLang="es-ES" dirty="0" err="1">
                <a:solidFill>
                  <a:srgbClr val="000000"/>
                </a:solidFill>
              </a:rPr>
              <a:t>Simulación</a:t>
            </a:r>
            <a:r>
              <a:rPr lang="en-US" altLang="es-ES" dirty="0">
                <a:solidFill>
                  <a:srgbClr val="000000"/>
                </a:solidFill>
              </a:rPr>
              <a:t> de una </a:t>
            </a:r>
            <a:r>
              <a:rPr lang="en-US" altLang="es-ES" dirty="0" err="1">
                <a:solidFill>
                  <a:srgbClr val="000000"/>
                </a:solidFill>
              </a:rPr>
              <a:t>cláusula</a:t>
            </a:r>
            <a:r>
              <a:rPr lang="en-US" altLang="es-ES" dirty="0">
                <a:solidFill>
                  <a:srgbClr val="000000"/>
                </a:solidFill>
              </a:rPr>
              <a:t> JOIN</a:t>
            </a:r>
            <a:endParaRPr lang="en-US" altLang="es-ES" dirty="0"/>
          </a:p>
          <a:p>
            <a:r>
              <a:rPr lang="en-US" altLang="es-ES" dirty="0" err="1">
                <a:solidFill>
                  <a:srgbClr val="000000"/>
                </a:solidFill>
              </a:rPr>
              <a:t>Simulación</a:t>
            </a:r>
            <a:r>
              <a:rPr lang="en-US" altLang="es-ES" dirty="0">
                <a:solidFill>
                  <a:srgbClr val="000000"/>
                </a:solidFill>
              </a:rPr>
              <a:t> de una </a:t>
            </a:r>
            <a:r>
              <a:rPr lang="en-US" altLang="es-ES" dirty="0" err="1">
                <a:solidFill>
                  <a:srgbClr val="000000"/>
                </a:solidFill>
              </a:rPr>
              <a:t>cláusula</a:t>
            </a:r>
            <a:r>
              <a:rPr lang="en-US" altLang="es-ES" dirty="0">
                <a:solidFill>
                  <a:srgbClr val="000000"/>
                </a:solidFill>
              </a:rPr>
              <a:t> HAVING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AFCB7C-74BF-4FAC-A080-C50F9E5667B3}"/>
              </a:ext>
            </a:extLst>
          </p:cNvPr>
          <p:cNvSpPr>
            <a:spLocks noGrp="1" noChangeArrowheads="1"/>
          </p:cNvSpPr>
          <p:nvPr>
            <p:ph type="title"/>
          </p:nvPr>
        </p:nvSpPr>
        <p:spPr/>
        <p:txBody>
          <a:bodyPr/>
          <a:lstStyle/>
          <a:p>
            <a:r>
              <a:rPr lang="en-US" altLang="es-ES" sz="2800" b="1" dirty="0" err="1">
                <a:solidFill>
                  <a:srgbClr val="000000"/>
                </a:solidFill>
              </a:rPr>
              <a:t>Evaluación</a:t>
            </a:r>
            <a:r>
              <a:rPr lang="en-US" altLang="es-ES" sz="2800" b="1" dirty="0">
                <a:solidFill>
                  <a:srgbClr val="000000"/>
                </a:solidFill>
              </a:rPr>
              <a:t> de una </a:t>
            </a:r>
            <a:r>
              <a:rPr lang="en-US" altLang="es-ES" sz="2800" b="1" dirty="0" err="1">
                <a:solidFill>
                  <a:srgbClr val="000000"/>
                </a:solidFill>
              </a:rPr>
              <a:t>subconsulta</a:t>
            </a:r>
            <a:r>
              <a:rPr lang="en-US" altLang="es-ES" sz="2800" b="1" dirty="0">
                <a:solidFill>
                  <a:srgbClr val="000000"/>
                </a:solidFill>
              </a:rPr>
              <a:t> </a:t>
            </a:r>
            <a:r>
              <a:rPr lang="en-US" altLang="es-ES" sz="2800" b="1" dirty="0" err="1">
                <a:solidFill>
                  <a:srgbClr val="000000"/>
                </a:solidFill>
              </a:rPr>
              <a:t>correlacionada</a:t>
            </a:r>
            <a:endParaRPr lang="en-US" altLang="en-US" sz="2800" b="1" dirty="0">
              <a:solidFill>
                <a:schemeClr val="tx1"/>
              </a:solidFill>
            </a:endParaRPr>
          </a:p>
        </p:txBody>
      </p:sp>
      <p:graphicFrame>
        <p:nvGraphicFramePr>
          <p:cNvPr id="3" name="Marcador de contenido 2">
            <a:extLst>
              <a:ext uri="{FF2B5EF4-FFF2-40B4-BE49-F238E27FC236}">
                <a16:creationId xmlns:a16="http://schemas.microsoft.com/office/drawing/2014/main" id="{47E88C0A-F342-4380-96F6-12BF54638887}"/>
              </a:ext>
            </a:extLst>
          </p:cNvPr>
          <p:cNvGraphicFramePr>
            <a:graphicFrameLocks noGrp="1"/>
          </p:cNvGraphicFramePr>
          <p:nvPr>
            <p:ph idx="1"/>
            <p:extLst>
              <p:ext uri="{D42A27DB-BD31-4B8C-83A1-F6EECF244321}">
                <p14:modId xmlns:p14="http://schemas.microsoft.com/office/powerpoint/2010/main" val="1594618963"/>
              </p:ext>
            </p:extLst>
          </p:nvPr>
        </p:nvGraphicFramePr>
        <p:xfrm>
          <a:off x="628650" y="1221971"/>
          <a:ext cx="7886700" cy="4954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graphicEl>
                                              <a:dgm id="{97E66EB5-2CD4-4D4E-ADB6-C817F8B72E02}"/>
                                            </p:graphicEl>
                                          </p:spTgt>
                                        </p:tgtEl>
                                        <p:attrNameLst>
                                          <p:attrName>style.visibility</p:attrName>
                                        </p:attrNameLst>
                                      </p:cBhvr>
                                      <p:to>
                                        <p:strVal val="visible"/>
                                      </p:to>
                                    </p:set>
                                    <p:anim calcmode="lin" valueType="num">
                                      <p:cBhvr additive="base">
                                        <p:cTn id="7" dur="500" fill="hold"/>
                                        <p:tgtEl>
                                          <p:spTgt spid="3">
                                            <p:graphicEl>
                                              <a:dgm id="{97E66EB5-2CD4-4D4E-ADB6-C817F8B72E02}"/>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graphicEl>
                                              <a:dgm id="{97E66EB5-2CD4-4D4E-ADB6-C817F8B72E02}"/>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dgm id="{46EE6FEC-F860-41F7-99CF-A8BACC6C8B09}"/>
                                            </p:graphicEl>
                                          </p:spTgt>
                                        </p:tgtEl>
                                        <p:attrNameLst>
                                          <p:attrName>style.visibility</p:attrName>
                                        </p:attrNameLst>
                                      </p:cBhvr>
                                      <p:to>
                                        <p:strVal val="visible"/>
                                      </p:to>
                                    </p:set>
                                    <p:anim calcmode="lin" valueType="num">
                                      <p:cBhvr additive="base">
                                        <p:cTn id="13" dur="500" fill="hold"/>
                                        <p:tgtEl>
                                          <p:spTgt spid="3">
                                            <p:graphicEl>
                                              <a:dgm id="{46EE6FEC-F860-41F7-99CF-A8BACC6C8B0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dgm id="{46EE6FEC-F860-41F7-99CF-A8BACC6C8B09}"/>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dgm id="{9E8BE902-5D1F-42F4-97C1-3BE497D416B1}"/>
                                            </p:graphicEl>
                                          </p:spTgt>
                                        </p:tgtEl>
                                        <p:attrNameLst>
                                          <p:attrName>style.visibility</p:attrName>
                                        </p:attrNameLst>
                                      </p:cBhvr>
                                      <p:to>
                                        <p:strVal val="visible"/>
                                      </p:to>
                                    </p:set>
                                    <p:anim calcmode="lin" valueType="num">
                                      <p:cBhvr additive="base">
                                        <p:cTn id="19" dur="500" fill="hold"/>
                                        <p:tgtEl>
                                          <p:spTgt spid="3">
                                            <p:graphicEl>
                                              <a:dgm id="{9E8BE902-5D1F-42F4-97C1-3BE497D416B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dgm id="{9E8BE902-5D1F-42F4-97C1-3BE497D416B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dgm id="{12296DCB-59EC-465D-A6E3-EF26FC323CC4}"/>
                                            </p:graphicEl>
                                          </p:spTgt>
                                        </p:tgtEl>
                                        <p:attrNameLst>
                                          <p:attrName>style.visibility</p:attrName>
                                        </p:attrNameLst>
                                      </p:cBhvr>
                                      <p:to>
                                        <p:strVal val="visible"/>
                                      </p:to>
                                    </p:set>
                                    <p:anim calcmode="lin" valueType="num">
                                      <p:cBhvr additive="base">
                                        <p:cTn id="25" dur="500" fill="hold"/>
                                        <p:tgtEl>
                                          <p:spTgt spid="3">
                                            <p:graphicEl>
                                              <a:dgm id="{12296DCB-59EC-465D-A6E3-EF26FC323CC4}"/>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dgm id="{12296DCB-59EC-465D-A6E3-EF26FC323CC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AFCB7C-74BF-4FAC-A080-C50F9E5667B3}"/>
              </a:ext>
            </a:extLst>
          </p:cNvPr>
          <p:cNvSpPr>
            <a:spLocks noGrp="1" noChangeArrowheads="1"/>
          </p:cNvSpPr>
          <p:nvPr>
            <p:ph type="title"/>
          </p:nvPr>
        </p:nvSpPr>
        <p:spPr/>
        <p:txBody>
          <a:bodyPr/>
          <a:lstStyle/>
          <a:p>
            <a:r>
              <a:rPr lang="en-US" altLang="es-ES" sz="2800" b="1" dirty="0" err="1">
                <a:solidFill>
                  <a:srgbClr val="000000"/>
                </a:solidFill>
              </a:rPr>
              <a:t>Evaluación</a:t>
            </a:r>
            <a:r>
              <a:rPr lang="en-US" altLang="es-ES" sz="2800" b="1" dirty="0">
                <a:solidFill>
                  <a:srgbClr val="000000"/>
                </a:solidFill>
              </a:rPr>
              <a:t> de una </a:t>
            </a:r>
            <a:r>
              <a:rPr lang="en-US" altLang="es-ES" sz="2800" b="1" dirty="0" err="1">
                <a:solidFill>
                  <a:srgbClr val="000000"/>
                </a:solidFill>
              </a:rPr>
              <a:t>subconsulta</a:t>
            </a:r>
            <a:r>
              <a:rPr lang="en-US" altLang="es-ES" sz="2800" b="1" dirty="0">
                <a:solidFill>
                  <a:srgbClr val="000000"/>
                </a:solidFill>
              </a:rPr>
              <a:t> </a:t>
            </a:r>
            <a:r>
              <a:rPr lang="en-US" altLang="es-ES" sz="2800" b="1" dirty="0" err="1">
                <a:solidFill>
                  <a:srgbClr val="000000"/>
                </a:solidFill>
              </a:rPr>
              <a:t>correlacionada</a:t>
            </a:r>
            <a:endParaRPr lang="en-US" altLang="en-US" sz="2800" b="1" dirty="0">
              <a:solidFill>
                <a:schemeClr val="tx1"/>
              </a:solidFill>
            </a:endParaRPr>
          </a:p>
        </p:txBody>
      </p:sp>
      <p:sp>
        <p:nvSpPr>
          <p:cNvPr id="24612" name="Rectangle 36">
            <a:extLst>
              <a:ext uri="{FF2B5EF4-FFF2-40B4-BE49-F238E27FC236}">
                <a16:creationId xmlns:a16="http://schemas.microsoft.com/office/drawing/2014/main" id="{80463C11-76C3-4632-9073-D936342FD52A}"/>
              </a:ext>
            </a:extLst>
          </p:cNvPr>
          <p:cNvSpPr>
            <a:spLocks noChangeArrowheads="1"/>
          </p:cNvSpPr>
          <p:nvPr/>
        </p:nvSpPr>
        <p:spPr bwMode="auto">
          <a:xfrm flipH="1">
            <a:off x="5029200" y="5638800"/>
            <a:ext cx="1600200" cy="5334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611" name="Rectangle 35">
            <a:extLst>
              <a:ext uri="{FF2B5EF4-FFF2-40B4-BE49-F238E27FC236}">
                <a16:creationId xmlns:a16="http://schemas.microsoft.com/office/drawing/2014/main" id="{6D01392A-BC76-489F-8FA3-BD87C978E6AD}"/>
              </a:ext>
            </a:extLst>
          </p:cNvPr>
          <p:cNvSpPr>
            <a:spLocks noChangeArrowheads="1"/>
          </p:cNvSpPr>
          <p:nvPr/>
        </p:nvSpPr>
        <p:spPr bwMode="auto">
          <a:xfrm flipH="1">
            <a:off x="762000" y="4648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610" name="Rectangle 34">
            <a:extLst>
              <a:ext uri="{FF2B5EF4-FFF2-40B4-BE49-F238E27FC236}">
                <a16:creationId xmlns:a16="http://schemas.microsoft.com/office/drawing/2014/main" id="{3C8816EF-3191-47E2-8C34-7A61B50D8CB9}"/>
              </a:ext>
            </a:extLst>
          </p:cNvPr>
          <p:cNvSpPr>
            <a:spLocks noChangeArrowheads="1"/>
          </p:cNvSpPr>
          <p:nvPr/>
        </p:nvSpPr>
        <p:spPr bwMode="auto">
          <a:xfrm>
            <a:off x="3581400" y="4191000"/>
            <a:ext cx="4724400" cy="612775"/>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608" name="Rectangle 32">
            <a:extLst>
              <a:ext uri="{FF2B5EF4-FFF2-40B4-BE49-F238E27FC236}">
                <a16:creationId xmlns:a16="http://schemas.microsoft.com/office/drawing/2014/main" id="{C4835B5E-2D6A-4B69-A9C9-1C8B0E07BA21}"/>
              </a:ext>
            </a:extLst>
          </p:cNvPr>
          <p:cNvSpPr>
            <a:spLocks noChangeArrowheads="1"/>
          </p:cNvSpPr>
          <p:nvPr/>
        </p:nvSpPr>
        <p:spPr bwMode="auto">
          <a:xfrm>
            <a:off x="3597275" y="1370013"/>
            <a:ext cx="4724400" cy="612775"/>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580" name="Text Box 4">
            <a:extLst>
              <a:ext uri="{FF2B5EF4-FFF2-40B4-BE49-F238E27FC236}">
                <a16:creationId xmlns:a16="http://schemas.microsoft.com/office/drawing/2014/main" id="{2E12D7CA-BBAD-4326-96A0-D759E22E5549}"/>
              </a:ext>
            </a:extLst>
          </p:cNvPr>
          <p:cNvSpPr txBox="1">
            <a:spLocks noChangeArrowheads="1"/>
          </p:cNvSpPr>
          <p:nvPr/>
        </p:nvSpPr>
        <p:spPr bwMode="auto">
          <a:xfrm>
            <a:off x="5257800" y="5810250"/>
            <a:ext cx="2819400" cy="590550"/>
          </a:xfrm>
          <a:prstGeom prst="rect">
            <a:avLst/>
          </a:prstGeom>
          <a:gradFill rotWithShape="0">
            <a:gsLst>
              <a:gs pos="0">
                <a:srgbClr val="99CCFF"/>
              </a:gs>
              <a:gs pos="100000">
                <a:srgbClr val="99CCFF">
                  <a:gamma/>
                  <a:tint val="0"/>
                  <a:invGamma/>
                </a:srgbClr>
              </a:gs>
            </a:gsLst>
            <a:lin ang="5400000" scaled="1"/>
          </a:gradFill>
          <a:ln w="12700">
            <a:solidFill>
              <a:srgbClr val="336699"/>
            </a:solidFill>
            <a:miter lim="800000"/>
            <a:headEnd/>
            <a:tailEnd/>
          </a:ln>
          <a:effectLst>
            <a:outerShdw dist="107763" dir="2700000" algn="ctr" rotWithShape="0">
              <a:srgbClr val="CECECE"/>
            </a:outerShdw>
          </a:effectLst>
        </p:spPr>
        <p:txBody>
          <a:bodyPr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pPr algn="ctr"/>
            <a:r>
              <a:rPr lang="en-US" altLang="es-ES" sz="2000" b="1">
                <a:solidFill>
                  <a:srgbClr val="000000"/>
                </a:solidFill>
                <a:latin typeface="Arial" panose="020B0604020202020204" pitchFamily="34" charset="0"/>
              </a:rPr>
              <a:t>Volver al paso 1</a:t>
            </a:r>
            <a:endParaRPr lang="en-US" altLang="en-US" sz="2000" b="1">
              <a:latin typeface="Arial" panose="020B0604020202020204" pitchFamily="34" charset="0"/>
            </a:endParaRPr>
          </a:p>
        </p:txBody>
      </p:sp>
      <p:sp>
        <p:nvSpPr>
          <p:cNvPr id="24581" name="Rectangle 5">
            <a:extLst>
              <a:ext uri="{FF2B5EF4-FFF2-40B4-BE49-F238E27FC236}">
                <a16:creationId xmlns:a16="http://schemas.microsoft.com/office/drawing/2014/main" id="{C30FC53F-A06B-4C2F-BE36-8A101114D8CF}"/>
              </a:ext>
            </a:extLst>
          </p:cNvPr>
          <p:cNvSpPr>
            <a:spLocks noChangeArrowheads="1"/>
          </p:cNvSpPr>
          <p:nvPr/>
        </p:nvSpPr>
        <p:spPr bwMode="auto">
          <a:xfrm>
            <a:off x="390525" y="1981200"/>
            <a:ext cx="7991475" cy="22669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n-US" sz="1700" dirty="0">
                <a:latin typeface="Lucida Sans Typewriter" panose="020B0509030504030204" pitchFamily="49" charset="0"/>
              </a:rPr>
              <a:t>USE </a:t>
            </a:r>
            <a:r>
              <a:rPr lang="en-US" altLang="en-US" sz="1700" dirty="0" err="1">
                <a:latin typeface="Lucida Sans Typewriter" panose="020B0509030504030204" pitchFamily="49" charset="0"/>
              </a:rPr>
              <a:t>northwind</a:t>
            </a:r>
            <a:br>
              <a:rPr lang="en-US" altLang="en-US" sz="1700" dirty="0">
                <a:latin typeface="Lucida Sans Typewriter" panose="020B0509030504030204" pitchFamily="49" charset="0"/>
              </a:rPr>
            </a:br>
            <a:r>
              <a:rPr lang="en-US" altLang="en-US" sz="1700" dirty="0">
                <a:latin typeface="Lucida Sans Typewriter" panose="020B0509030504030204" pitchFamily="49" charset="0"/>
              </a:rPr>
              <a:t>SELECT </a:t>
            </a:r>
            <a:r>
              <a:rPr lang="en-US" altLang="en-US" sz="1700" dirty="0" err="1">
                <a:latin typeface="Lucida Sans Typewriter" panose="020B0509030504030204" pitchFamily="49" charset="0"/>
              </a:rPr>
              <a:t>orderid</a:t>
            </a:r>
            <a:r>
              <a:rPr lang="en-US" altLang="en-US" sz="1700" dirty="0">
                <a:latin typeface="Lucida Sans Typewriter" panose="020B0509030504030204" pitchFamily="49" charset="0"/>
              </a:rPr>
              <a:t>, </a:t>
            </a:r>
            <a:r>
              <a:rPr lang="en-US" altLang="en-US" sz="1700" dirty="0" err="1">
                <a:latin typeface="Lucida Sans Typewriter" panose="020B0509030504030204" pitchFamily="49" charset="0"/>
              </a:rPr>
              <a:t>customerid</a:t>
            </a:r>
            <a:endParaRPr lang="en-US" altLang="en-US" sz="1700" dirty="0">
              <a:latin typeface="Lucida Sans Typewriter" panose="020B0509030504030204" pitchFamily="49" charset="0"/>
            </a:endParaRPr>
          </a:p>
          <a:p>
            <a:r>
              <a:rPr lang="en-US" altLang="en-US" sz="1700" dirty="0">
                <a:latin typeface="Lucida Sans Typewriter" panose="020B0509030504030204" pitchFamily="49" charset="0"/>
              </a:rPr>
              <a:t> FROM orders AS or1</a:t>
            </a:r>
          </a:p>
          <a:p>
            <a:r>
              <a:rPr lang="en-US" altLang="en-US" sz="1700" dirty="0">
                <a:latin typeface="Lucida Sans Typewriter" panose="020B0509030504030204" pitchFamily="49" charset="0"/>
              </a:rPr>
              <a:t> WHERE 20 &lt; (SELECT quantity</a:t>
            </a:r>
            <a:br>
              <a:rPr lang="en-US" altLang="en-US" sz="1700" dirty="0">
                <a:latin typeface="Lucida Sans Typewriter" panose="020B0509030504030204" pitchFamily="49" charset="0"/>
              </a:rPr>
            </a:br>
            <a:r>
              <a:rPr lang="en-US" altLang="en-US" sz="1700" dirty="0">
                <a:latin typeface="Lucida Sans Typewriter" panose="020B0509030504030204" pitchFamily="49" charset="0"/>
              </a:rPr>
              <a:t>             FROM [order details] AS od</a:t>
            </a:r>
          </a:p>
          <a:p>
            <a:r>
              <a:rPr lang="en-US" altLang="en-US" sz="1700" dirty="0">
                <a:latin typeface="Lucida Sans Typewriter" panose="020B0509030504030204" pitchFamily="49" charset="0"/>
              </a:rPr>
              <a:t>             WHERE or1.orderid = </a:t>
            </a:r>
            <a:r>
              <a:rPr lang="en-US" altLang="en-US" sz="1700" dirty="0" err="1">
                <a:latin typeface="Lucida Sans Typewriter" panose="020B0509030504030204" pitchFamily="49" charset="0"/>
              </a:rPr>
              <a:t>od.orderid</a:t>
            </a:r>
            <a:endParaRPr lang="en-US" altLang="en-US" sz="1700" dirty="0">
              <a:latin typeface="Lucida Sans Typewriter" panose="020B0509030504030204" pitchFamily="49" charset="0"/>
            </a:endParaRPr>
          </a:p>
          <a:p>
            <a:r>
              <a:rPr lang="en-US" altLang="en-US" sz="1700" dirty="0">
                <a:latin typeface="Lucida Sans Typewriter" panose="020B0509030504030204" pitchFamily="49" charset="0"/>
              </a:rPr>
              <a:t>              AND  </a:t>
            </a:r>
            <a:r>
              <a:rPr lang="en-US" altLang="en-US" sz="1700" dirty="0" err="1">
                <a:latin typeface="Lucida Sans Typewriter" panose="020B0509030504030204" pitchFamily="49" charset="0"/>
              </a:rPr>
              <a:t>od.productid</a:t>
            </a:r>
            <a:r>
              <a:rPr lang="en-US" altLang="en-US" sz="1700" dirty="0">
                <a:latin typeface="Lucida Sans Typewriter" panose="020B0509030504030204" pitchFamily="49" charset="0"/>
              </a:rPr>
              <a:t> = 23)</a:t>
            </a:r>
          </a:p>
          <a:p>
            <a:r>
              <a:rPr lang="en-US" altLang="en-US" sz="1700" dirty="0">
                <a:latin typeface="Lucida Sans Typewriter" panose="020B0509030504030204" pitchFamily="49" charset="0"/>
              </a:rPr>
              <a:t>GO</a:t>
            </a:r>
          </a:p>
        </p:txBody>
      </p:sp>
      <p:sp>
        <p:nvSpPr>
          <p:cNvPr id="24594" name="AutoShape 18">
            <a:extLst>
              <a:ext uri="{FF2B5EF4-FFF2-40B4-BE49-F238E27FC236}">
                <a16:creationId xmlns:a16="http://schemas.microsoft.com/office/drawing/2014/main" id="{3C4C7333-8303-4ED8-B712-8C0874705F9F}"/>
              </a:ext>
            </a:extLst>
          </p:cNvPr>
          <p:cNvSpPr>
            <a:spLocks noChangeArrowheads="1"/>
          </p:cNvSpPr>
          <p:nvPr/>
        </p:nvSpPr>
        <p:spPr bwMode="auto">
          <a:xfrm>
            <a:off x="6362700" y="5334000"/>
            <a:ext cx="609600" cy="609600"/>
          </a:xfrm>
          <a:prstGeom prst="downArrow">
            <a:avLst>
              <a:gd name="adj1" fmla="val 57574"/>
              <a:gd name="adj2" fmla="val 58852"/>
            </a:avLst>
          </a:prstGeom>
          <a:gradFill rotWithShape="0">
            <a:gsLst>
              <a:gs pos="0">
                <a:srgbClr val="D60093">
                  <a:gamma/>
                  <a:tint val="45882"/>
                  <a:invGamma/>
                </a:srgbClr>
              </a:gs>
              <a:gs pos="100000">
                <a:srgbClr val="D60093"/>
              </a:gs>
            </a:gsLst>
            <a:lin ang="2700000" scaled="1"/>
          </a:gradFill>
          <a:ln w="9525">
            <a:solidFill>
              <a:srgbClr val="993366"/>
            </a:solidFill>
            <a:miter lim="800000"/>
            <a:headEnd/>
            <a:tailEnd/>
          </a:ln>
          <a:effectLst>
            <a:outerShdw dist="35921" dir="2700000" algn="ctr" rotWithShape="0">
              <a:srgbClr val="CECECE"/>
            </a:outerShdw>
          </a:effectLst>
        </p:spPr>
        <p:txBody>
          <a:bodyPr wrap="none" anchor="ctr"/>
          <a:lstStyle/>
          <a:p>
            <a:endParaRPr lang="es-ES"/>
          </a:p>
        </p:txBody>
      </p:sp>
      <p:sp>
        <p:nvSpPr>
          <p:cNvPr id="24583" name="Text Box 7">
            <a:extLst>
              <a:ext uri="{FF2B5EF4-FFF2-40B4-BE49-F238E27FC236}">
                <a16:creationId xmlns:a16="http://schemas.microsoft.com/office/drawing/2014/main" id="{7335A4F5-7660-4637-9273-607089CB05F8}"/>
              </a:ext>
            </a:extLst>
          </p:cNvPr>
          <p:cNvSpPr txBox="1">
            <a:spLocks noChangeArrowheads="1"/>
          </p:cNvSpPr>
          <p:nvPr/>
        </p:nvSpPr>
        <p:spPr bwMode="auto">
          <a:xfrm>
            <a:off x="547688" y="914400"/>
            <a:ext cx="3719512" cy="1109663"/>
          </a:xfrm>
          <a:prstGeom prst="rect">
            <a:avLst/>
          </a:prstGeom>
          <a:solidFill>
            <a:srgbClr val="336699"/>
          </a:solidFill>
          <a:ln w="12700">
            <a:solidFill>
              <a:srgbClr val="336699"/>
            </a:solidFill>
            <a:miter lim="800000"/>
            <a:headEnd/>
            <a:tailEnd/>
          </a:ln>
          <a:effectLst>
            <a:outerShdw dist="107763" dir="2700000" algn="ctr" rotWithShape="0">
              <a:srgbClr val="CECECE"/>
            </a:outerShdw>
          </a:effectLst>
        </p:spPr>
        <p:txBody>
          <a:bodyPr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s-ES" sz="1800" b="1" dirty="0">
                <a:solidFill>
                  <a:srgbClr val="FFFFFF"/>
                </a:solidFill>
                <a:effectLst>
                  <a:outerShdw blurRad="38100" dist="38100" dir="2700000" algn="tl">
                    <a:srgbClr val="000000"/>
                  </a:outerShdw>
                </a:effectLst>
                <a:latin typeface="Arial" panose="020B0604020202020204" pitchFamily="34" charset="0"/>
              </a:rPr>
              <a:t>La consulta externa </a:t>
            </a:r>
            <a:r>
              <a:rPr lang="en-US" altLang="es-ES" sz="1800" b="1" dirty="0" err="1">
                <a:solidFill>
                  <a:srgbClr val="FFFFFF"/>
                </a:solidFill>
                <a:effectLst>
                  <a:outerShdw blurRad="38100" dist="38100" dir="2700000" algn="tl">
                    <a:srgbClr val="000000"/>
                  </a:outerShdw>
                </a:effectLst>
                <a:latin typeface="Arial" panose="020B0604020202020204" pitchFamily="34" charset="0"/>
              </a:rPr>
              <a:t>pasa</a:t>
            </a:r>
            <a:r>
              <a:rPr lang="en-US" altLang="es-ES" sz="1800" b="1" dirty="0">
                <a:solidFill>
                  <a:srgbClr val="FFFFFF"/>
                </a:solidFill>
                <a:effectLst>
                  <a:outerShdw blurRad="38100" dist="38100" dir="2700000" algn="tl">
                    <a:srgbClr val="000000"/>
                  </a:outerShdw>
                </a:effectLst>
                <a:latin typeface="Arial" panose="020B0604020202020204" pitchFamily="34" charset="0"/>
              </a:rPr>
              <a:t> un valor de </a:t>
            </a:r>
            <a:r>
              <a:rPr lang="en-US" altLang="es-ES" sz="1800" b="1" dirty="0" err="1">
                <a:solidFill>
                  <a:srgbClr val="FFFFFF"/>
                </a:solidFill>
                <a:effectLst>
                  <a:outerShdw blurRad="38100" dist="38100" dir="2700000" algn="tl">
                    <a:srgbClr val="000000"/>
                  </a:outerShdw>
                </a:effectLst>
                <a:latin typeface="Arial" panose="020B0604020202020204" pitchFamily="34" charset="0"/>
              </a:rPr>
              <a:t>columna</a:t>
            </a:r>
            <a:r>
              <a:rPr lang="en-US" altLang="es-ES" sz="1800" b="1" dirty="0">
                <a:solidFill>
                  <a:srgbClr val="FFFFFF"/>
                </a:solidFill>
                <a:effectLst>
                  <a:outerShdw blurRad="38100" dist="38100" dir="2700000" algn="tl">
                    <a:srgbClr val="000000"/>
                  </a:outerShdw>
                </a:effectLst>
                <a:latin typeface="Arial" panose="020B0604020202020204" pitchFamily="34" charset="0"/>
              </a:rPr>
              <a:t> a la consulta </a:t>
            </a:r>
            <a:r>
              <a:rPr lang="en-US" altLang="es-ES" sz="1800" b="1" dirty="0" err="1">
                <a:solidFill>
                  <a:srgbClr val="FFFFFF"/>
                </a:solidFill>
                <a:effectLst>
                  <a:outerShdw blurRad="38100" dist="38100" dir="2700000" algn="tl">
                    <a:srgbClr val="000000"/>
                  </a:outerShdw>
                </a:effectLst>
                <a:latin typeface="Arial" panose="020B0604020202020204" pitchFamily="34" charset="0"/>
              </a:rPr>
              <a:t>interna</a:t>
            </a:r>
            <a:endParaRPr lang="en-US" altLang="en-US" sz="1800" b="1" dirty="0">
              <a:solidFill>
                <a:schemeClr val="bg1"/>
              </a:solidFill>
              <a:effectLst>
                <a:outerShdw blurRad="38100" dist="38100" dir="2700000" algn="tl">
                  <a:srgbClr val="000000"/>
                </a:outerShdw>
              </a:effectLst>
              <a:latin typeface="Arial" panose="020B0604020202020204" pitchFamily="34" charset="0"/>
            </a:endParaRPr>
          </a:p>
        </p:txBody>
      </p:sp>
      <p:sp>
        <p:nvSpPr>
          <p:cNvPr id="24595" name="Oval 19">
            <a:extLst>
              <a:ext uri="{FF2B5EF4-FFF2-40B4-BE49-F238E27FC236}">
                <a16:creationId xmlns:a16="http://schemas.microsoft.com/office/drawing/2014/main" id="{57CC31D5-296C-47A2-A120-65C3E1385CA5}"/>
              </a:ext>
            </a:extLst>
          </p:cNvPr>
          <p:cNvSpPr>
            <a:spLocks noChangeArrowheads="1"/>
          </p:cNvSpPr>
          <p:nvPr/>
        </p:nvSpPr>
        <p:spPr bwMode="auto">
          <a:xfrm>
            <a:off x="304800" y="990600"/>
            <a:ext cx="493713" cy="493713"/>
          </a:xfrm>
          <a:prstGeom prst="ellipse">
            <a:avLst/>
          </a:prstGeom>
          <a:gradFill rotWithShape="0">
            <a:gsLst>
              <a:gs pos="0">
                <a:srgbClr val="FFFFCC"/>
              </a:gs>
              <a:gs pos="100000">
                <a:srgbClr val="FFFFCC">
                  <a:gamma/>
                  <a:tint val="0"/>
                  <a:invGamma/>
                </a:srgbClr>
              </a:gs>
            </a:gsLst>
            <a:lin ang="5400000" scaled="1"/>
          </a:gradFill>
          <a:ln w="9525">
            <a:solidFill>
              <a:srgbClr val="FFCC00"/>
            </a:solidFill>
            <a:round/>
            <a:headEnd/>
            <a:tailEnd/>
          </a:ln>
          <a:effectLst>
            <a:outerShdw dist="71842" dir="2700000" algn="ctr" rotWithShape="0">
              <a:srgbClr val="CECECE"/>
            </a:outerShdw>
          </a:effectLst>
        </p:spPr>
        <p:txBody>
          <a:bodyPr wrap="none" anchor="ctr"/>
          <a:lstStyle/>
          <a:p>
            <a:endParaRPr lang="es-ES"/>
          </a:p>
        </p:txBody>
      </p:sp>
      <p:sp>
        <p:nvSpPr>
          <p:cNvPr id="24596" name="Freeform 20">
            <a:extLst>
              <a:ext uri="{FF2B5EF4-FFF2-40B4-BE49-F238E27FC236}">
                <a16:creationId xmlns:a16="http://schemas.microsoft.com/office/drawing/2014/main" id="{E65BE6BD-75B5-408E-83A0-2B31BD990C69}"/>
              </a:ext>
            </a:extLst>
          </p:cNvPr>
          <p:cNvSpPr>
            <a:spLocks/>
          </p:cNvSpPr>
          <p:nvPr/>
        </p:nvSpPr>
        <p:spPr bwMode="auto">
          <a:xfrm>
            <a:off x="434975" y="1082675"/>
            <a:ext cx="234950" cy="309563"/>
          </a:xfrm>
          <a:custGeom>
            <a:avLst/>
            <a:gdLst>
              <a:gd name="T0" fmla="*/ 14 w 692"/>
              <a:gd name="T1" fmla="*/ 859 h 910"/>
              <a:gd name="T2" fmla="*/ 130 w 692"/>
              <a:gd name="T3" fmla="*/ 855 h 910"/>
              <a:gd name="T4" fmla="*/ 157 w 692"/>
              <a:gd name="T5" fmla="*/ 850 h 910"/>
              <a:gd name="T6" fmla="*/ 176 w 692"/>
              <a:gd name="T7" fmla="*/ 843 h 910"/>
              <a:gd name="T8" fmla="*/ 193 w 692"/>
              <a:gd name="T9" fmla="*/ 833 h 910"/>
              <a:gd name="T10" fmla="*/ 206 w 692"/>
              <a:gd name="T11" fmla="*/ 820 h 910"/>
              <a:gd name="T12" fmla="*/ 215 w 692"/>
              <a:gd name="T13" fmla="*/ 800 h 910"/>
              <a:gd name="T14" fmla="*/ 221 w 692"/>
              <a:gd name="T15" fmla="*/ 772 h 910"/>
              <a:gd name="T16" fmla="*/ 224 w 692"/>
              <a:gd name="T17" fmla="*/ 738 h 910"/>
              <a:gd name="T18" fmla="*/ 224 w 692"/>
              <a:gd name="T19" fmla="*/ 294 h 910"/>
              <a:gd name="T20" fmla="*/ 222 w 692"/>
              <a:gd name="T21" fmla="*/ 265 h 910"/>
              <a:gd name="T22" fmla="*/ 218 w 692"/>
              <a:gd name="T23" fmla="*/ 242 h 910"/>
              <a:gd name="T24" fmla="*/ 212 w 692"/>
              <a:gd name="T25" fmla="*/ 223 h 910"/>
              <a:gd name="T26" fmla="*/ 203 w 692"/>
              <a:gd name="T27" fmla="*/ 211 h 910"/>
              <a:gd name="T28" fmla="*/ 189 w 692"/>
              <a:gd name="T29" fmla="*/ 203 h 910"/>
              <a:gd name="T30" fmla="*/ 164 w 692"/>
              <a:gd name="T31" fmla="*/ 197 h 910"/>
              <a:gd name="T32" fmla="*/ 130 w 692"/>
              <a:gd name="T33" fmla="*/ 194 h 910"/>
              <a:gd name="T34" fmla="*/ 89 w 692"/>
              <a:gd name="T35" fmla="*/ 193 h 910"/>
              <a:gd name="T36" fmla="*/ 72 w 692"/>
              <a:gd name="T37" fmla="*/ 193 h 910"/>
              <a:gd name="T38" fmla="*/ 57 w 692"/>
              <a:gd name="T39" fmla="*/ 193 h 910"/>
              <a:gd name="T40" fmla="*/ 44 w 692"/>
              <a:gd name="T41" fmla="*/ 193 h 910"/>
              <a:gd name="T42" fmla="*/ 34 w 692"/>
              <a:gd name="T43" fmla="*/ 193 h 910"/>
              <a:gd name="T44" fmla="*/ 26 w 692"/>
              <a:gd name="T45" fmla="*/ 193 h 910"/>
              <a:gd name="T46" fmla="*/ 17 w 692"/>
              <a:gd name="T47" fmla="*/ 194 h 910"/>
              <a:gd name="T48" fmla="*/ 9 w 692"/>
              <a:gd name="T49" fmla="*/ 194 h 910"/>
              <a:gd name="T50" fmla="*/ 0 w 692"/>
              <a:gd name="T51" fmla="*/ 194 h 910"/>
              <a:gd name="T52" fmla="*/ 34 w 692"/>
              <a:gd name="T53" fmla="*/ 145 h 910"/>
              <a:gd name="T54" fmla="*/ 98 w 692"/>
              <a:gd name="T55" fmla="*/ 136 h 910"/>
              <a:gd name="T56" fmla="*/ 163 w 692"/>
              <a:gd name="T57" fmla="*/ 124 h 910"/>
              <a:gd name="T58" fmla="*/ 224 w 692"/>
              <a:gd name="T59" fmla="*/ 108 h 910"/>
              <a:gd name="T60" fmla="*/ 285 w 692"/>
              <a:gd name="T61" fmla="*/ 88 h 910"/>
              <a:gd name="T62" fmla="*/ 345 w 692"/>
              <a:gd name="T63" fmla="*/ 67 h 910"/>
              <a:gd name="T64" fmla="*/ 405 w 692"/>
              <a:gd name="T65" fmla="*/ 42 h 910"/>
              <a:gd name="T66" fmla="*/ 463 w 692"/>
              <a:gd name="T67" fmla="*/ 15 h 910"/>
              <a:gd name="T68" fmla="*/ 493 w 692"/>
              <a:gd name="T69" fmla="*/ 746 h 910"/>
              <a:gd name="T70" fmla="*/ 494 w 692"/>
              <a:gd name="T71" fmla="*/ 774 h 910"/>
              <a:gd name="T72" fmla="*/ 497 w 692"/>
              <a:gd name="T73" fmla="*/ 797 h 910"/>
              <a:gd name="T74" fmla="*/ 503 w 692"/>
              <a:gd name="T75" fmla="*/ 815 h 910"/>
              <a:gd name="T76" fmla="*/ 511 w 692"/>
              <a:gd name="T77" fmla="*/ 827 h 910"/>
              <a:gd name="T78" fmla="*/ 522 w 692"/>
              <a:gd name="T79" fmla="*/ 835 h 910"/>
              <a:gd name="T80" fmla="*/ 535 w 692"/>
              <a:gd name="T81" fmla="*/ 843 h 910"/>
              <a:gd name="T82" fmla="*/ 554 w 692"/>
              <a:gd name="T83" fmla="*/ 847 h 910"/>
              <a:gd name="T84" fmla="*/ 577 w 692"/>
              <a:gd name="T85" fmla="*/ 850 h 910"/>
              <a:gd name="T86" fmla="*/ 692 w 692"/>
              <a:gd name="T87" fmla="*/ 91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2" h="910">
                <a:moveTo>
                  <a:pt x="14" y="910"/>
                </a:moveTo>
                <a:lnTo>
                  <a:pt x="14" y="859"/>
                </a:lnTo>
                <a:lnTo>
                  <a:pt x="115" y="856"/>
                </a:lnTo>
                <a:lnTo>
                  <a:pt x="130" y="855"/>
                </a:lnTo>
                <a:lnTo>
                  <a:pt x="143" y="853"/>
                </a:lnTo>
                <a:lnTo>
                  <a:pt x="157" y="850"/>
                </a:lnTo>
                <a:lnTo>
                  <a:pt x="167" y="847"/>
                </a:lnTo>
                <a:lnTo>
                  <a:pt x="176" y="843"/>
                </a:lnTo>
                <a:lnTo>
                  <a:pt x="186" y="838"/>
                </a:lnTo>
                <a:lnTo>
                  <a:pt x="193" y="833"/>
                </a:lnTo>
                <a:lnTo>
                  <a:pt x="199" y="827"/>
                </a:lnTo>
                <a:lnTo>
                  <a:pt x="206" y="820"/>
                </a:lnTo>
                <a:lnTo>
                  <a:pt x="210" y="810"/>
                </a:lnTo>
                <a:lnTo>
                  <a:pt x="215" y="800"/>
                </a:lnTo>
                <a:lnTo>
                  <a:pt x="218" y="787"/>
                </a:lnTo>
                <a:lnTo>
                  <a:pt x="221" y="772"/>
                </a:lnTo>
                <a:lnTo>
                  <a:pt x="222" y="757"/>
                </a:lnTo>
                <a:lnTo>
                  <a:pt x="224" y="738"/>
                </a:lnTo>
                <a:lnTo>
                  <a:pt x="224" y="720"/>
                </a:lnTo>
                <a:lnTo>
                  <a:pt x="224" y="294"/>
                </a:lnTo>
                <a:lnTo>
                  <a:pt x="224" y="278"/>
                </a:lnTo>
                <a:lnTo>
                  <a:pt x="222" y="265"/>
                </a:lnTo>
                <a:lnTo>
                  <a:pt x="221" y="252"/>
                </a:lnTo>
                <a:lnTo>
                  <a:pt x="218" y="242"/>
                </a:lnTo>
                <a:lnTo>
                  <a:pt x="216" y="233"/>
                </a:lnTo>
                <a:lnTo>
                  <a:pt x="212" y="223"/>
                </a:lnTo>
                <a:lnTo>
                  <a:pt x="209" y="217"/>
                </a:lnTo>
                <a:lnTo>
                  <a:pt x="203" y="211"/>
                </a:lnTo>
                <a:lnTo>
                  <a:pt x="196" y="206"/>
                </a:lnTo>
                <a:lnTo>
                  <a:pt x="189" y="203"/>
                </a:lnTo>
                <a:lnTo>
                  <a:pt x="178" y="200"/>
                </a:lnTo>
                <a:lnTo>
                  <a:pt x="164" y="197"/>
                </a:lnTo>
                <a:lnTo>
                  <a:pt x="149" y="196"/>
                </a:lnTo>
                <a:lnTo>
                  <a:pt x="130" y="194"/>
                </a:lnTo>
                <a:lnTo>
                  <a:pt x="110" y="193"/>
                </a:lnTo>
                <a:lnTo>
                  <a:pt x="89" y="193"/>
                </a:lnTo>
                <a:lnTo>
                  <a:pt x="80" y="193"/>
                </a:lnTo>
                <a:lnTo>
                  <a:pt x="72" y="193"/>
                </a:lnTo>
                <a:lnTo>
                  <a:pt x="64" y="193"/>
                </a:lnTo>
                <a:lnTo>
                  <a:pt x="57" y="193"/>
                </a:lnTo>
                <a:lnTo>
                  <a:pt x="51" y="193"/>
                </a:lnTo>
                <a:lnTo>
                  <a:pt x="44" y="193"/>
                </a:lnTo>
                <a:lnTo>
                  <a:pt x="38" y="193"/>
                </a:lnTo>
                <a:lnTo>
                  <a:pt x="34" y="193"/>
                </a:lnTo>
                <a:lnTo>
                  <a:pt x="29" y="193"/>
                </a:lnTo>
                <a:lnTo>
                  <a:pt x="26" y="193"/>
                </a:lnTo>
                <a:lnTo>
                  <a:pt x="21" y="194"/>
                </a:lnTo>
                <a:lnTo>
                  <a:pt x="17" y="194"/>
                </a:lnTo>
                <a:lnTo>
                  <a:pt x="12" y="194"/>
                </a:lnTo>
                <a:lnTo>
                  <a:pt x="9" y="194"/>
                </a:lnTo>
                <a:lnTo>
                  <a:pt x="5" y="194"/>
                </a:lnTo>
                <a:lnTo>
                  <a:pt x="0" y="194"/>
                </a:lnTo>
                <a:lnTo>
                  <a:pt x="0" y="150"/>
                </a:lnTo>
                <a:lnTo>
                  <a:pt x="34" y="145"/>
                </a:lnTo>
                <a:lnTo>
                  <a:pt x="66" y="141"/>
                </a:lnTo>
                <a:lnTo>
                  <a:pt x="98" y="136"/>
                </a:lnTo>
                <a:lnTo>
                  <a:pt x="130" y="130"/>
                </a:lnTo>
                <a:lnTo>
                  <a:pt x="163" y="124"/>
                </a:lnTo>
                <a:lnTo>
                  <a:pt x="193" y="116"/>
                </a:lnTo>
                <a:lnTo>
                  <a:pt x="224" y="108"/>
                </a:lnTo>
                <a:lnTo>
                  <a:pt x="255" y="99"/>
                </a:lnTo>
                <a:lnTo>
                  <a:pt x="285" y="88"/>
                </a:lnTo>
                <a:lnTo>
                  <a:pt x="316" y="79"/>
                </a:lnTo>
                <a:lnTo>
                  <a:pt x="345" y="67"/>
                </a:lnTo>
                <a:lnTo>
                  <a:pt x="376" y="55"/>
                </a:lnTo>
                <a:lnTo>
                  <a:pt x="405" y="42"/>
                </a:lnTo>
                <a:lnTo>
                  <a:pt x="434" y="29"/>
                </a:lnTo>
                <a:lnTo>
                  <a:pt x="463" y="15"/>
                </a:lnTo>
                <a:lnTo>
                  <a:pt x="493" y="0"/>
                </a:lnTo>
                <a:lnTo>
                  <a:pt x="493" y="746"/>
                </a:lnTo>
                <a:lnTo>
                  <a:pt x="493" y="761"/>
                </a:lnTo>
                <a:lnTo>
                  <a:pt x="494" y="774"/>
                </a:lnTo>
                <a:lnTo>
                  <a:pt x="496" y="786"/>
                </a:lnTo>
                <a:lnTo>
                  <a:pt x="497" y="797"/>
                </a:lnTo>
                <a:lnTo>
                  <a:pt x="500" y="806"/>
                </a:lnTo>
                <a:lnTo>
                  <a:pt x="503" y="815"/>
                </a:lnTo>
                <a:lnTo>
                  <a:pt x="506" y="821"/>
                </a:lnTo>
                <a:lnTo>
                  <a:pt x="511" y="827"/>
                </a:lnTo>
                <a:lnTo>
                  <a:pt x="516" y="832"/>
                </a:lnTo>
                <a:lnTo>
                  <a:pt x="522" y="835"/>
                </a:lnTo>
                <a:lnTo>
                  <a:pt x="528" y="839"/>
                </a:lnTo>
                <a:lnTo>
                  <a:pt x="535" y="843"/>
                </a:lnTo>
                <a:lnTo>
                  <a:pt x="545" y="846"/>
                </a:lnTo>
                <a:lnTo>
                  <a:pt x="554" y="847"/>
                </a:lnTo>
                <a:lnTo>
                  <a:pt x="565" y="849"/>
                </a:lnTo>
                <a:lnTo>
                  <a:pt x="577" y="850"/>
                </a:lnTo>
                <a:lnTo>
                  <a:pt x="692" y="859"/>
                </a:lnTo>
                <a:lnTo>
                  <a:pt x="692" y="910"/>
                </a:lnTo>
                <a:lnTo>
                  <a:pt x="14" y="910"/>
                </a:lnTo>
              </a:path>
            </a:pathLst>
          </a:custGeom>
          <a:gradFill rotWithShape="0">
            <a:gsLst>
              <a:gs pos="0">
                <a:srgbClr val="6699FF">
                  <a:gamma/>
                  <a:tint val="42745"/>
                  <a:invGamma/>
                </a:srgbClr>
              </a:gs>
              <a:gs pos="100000">
                <a:srgbClr val="6699FF"/>
              </a:gs>
            </a:gsLst>
            <a:lin ang="5400000" scaled="1"/>
          </a:gradFill>
          <a:ln>
            <a:noFill/>
          </a:ln>
          <a:effectLst>
            <a:outerShdw dist="35921" dir="2700000" algn="ctr" rotWithShape="0">
              <a:srgbClr val="919191"/>
            </a:outerShdw>
          </a:effectLst>
          <a:extLst>
            <a:ext uri="{91240B29-F687-4F45-9708-019B960494DF}">
              <a14:hiddenLine xmlns:a14="http://schemas.microsoft.com/office/drawing/2010/main" w="0" cap="sq">
                <a:solidFill>
                  <a:srgbClr val="000000"/>
                </a:solidFill>
                <a:prstDash val="solid"/>
                <a:miter lim="800000"/>
                <a:headEnd/>
                <a:tailEnd/>
              </a14:hiddenLine>
            </a:ext>
          </a:extLst>
        </p:spPr>
        <p:txBody>
          <a:bodyPr/>
          <a:lstStyle/>
          <a:p>
            <a:endParaRPr lang="es-ES"/>
          </a:p>
        </p:txBody>
      </p:sp>
      <p:sp>
        <p:nvSpPr>
          <p:cNvPr id="24586" name="Text Box 10">
            <a:extLst>
              <a:ext uri="{FF2B5EF4-FFF2-40B4-BE49-F238E27FC236}">
                <a16:creationId xmlns:a16="http://schemas.microsoft.com/office/drawing/2014/main" id="{D3428BA2-1411-407B-8834-0E581B9ACE11}"/>
              </a:ext>
            </a:extLst>
          </p:cNvPr>
          <p:cNvSpPr txBox="1">
            <a:spLocks noChangeArrowheads="1"/>
          </p:cNvSpPr>
          <p:nvPr/>
        </p:nvSpPr>
        <p:spPr bwMode="auto">
          <a:xfrm>
            <a:off x="4906963" y="1603375"/>
            <a:ext cx="3703637" cy="1109663"/>
          </a:xfrm>
          <a:prstGeom prst="rect">
            <a:avLst/>
          </a:prstGeom>
          <a:solidFill>
            <a:srgbClr val="336699"/>
          </a:solidFill>
          <a:ln w="12700">
            <a:solidFill>
              <a:srgbClr val="336699"/>
            </a:solidFill>
            <a:miter lim="800000"/>
            <a:headEnd/>
            <a:tailEnd/>
          </a:ln>
          <a:effectLst>
            <a:outerShdw dist="107763" dir="2700000" algn="ctr" rotWithShape="0">
              <a:srgbClr val="CECECE"/>
            </a:outerShdw>
          </a:effectLst>
        </p:spPr>
        <p:txBody>
          <a:bodyPr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s-ES" sz="1800" b="1">
                <a:solidFill>
                  <a:srgbClr val="FFFFFF"/>
                </a:solidFill>
                <a:effectLst>
                  <a:outerShdw blurRad="38100" dist="38100" dir="2700000" algn="tl">
                    <a:srgbClr val="000000"/>
                  </a:outerShdw>
                </a:effectLst>
                <a:latin typeface="Arial" panose="020B0604020202020204" pitchFamily="34" charset="0"/>
              </a:rPr>
              <a:t>La consulta interna utiliza los valores que pasa la consulta externa</a:t>
            </a:r>
            <a:endParaRPr lang="en-US" altLang="en-US" sz="1800" b="1">
              <a:solidFill>
                <a:schemeClr val="bg1"/>
              </a:solidFill>
              <a:effectLst>
                <a:outerShdw blurRad="38100" dist="38100" dir="2700000" algn="tl">
                  <a:srgbClr val="000000"/>
                </a:outerShdw>
              </a:effectLst>
              <a:latin typeface="Arial" panose="020B0604020202020204" pitchFamily="34" charset="0"/>
            </a:endParaRPr>
          </a:p>
        </p:txBody>
      </p:sp>
      <p:sp>
        <p:nvSpPr>
          <p:cNvPr id="24600" name="Oval 24">
            <a:extLst>
              <a:ext uri="{FF2B5EF4-FFF2-40B4-BE49-F238E27FC236}">
                <a16:creationId xmlns:a16="http://schemas.microsoft.com/office/drawing/2014/main" id="{C8EA6AF2-2BE8-4799-9F3B-069F872852FC}"/>
              </a:ext>
            </a:extLst>
          </p:cNvPr>
          <p:cNvSpPr>
            <a:spLocks noChangeArrowheads="1"/>
          </p:cNvSpPr>
          <p:nvPr/>
        </p:nvSpPr>
        <p:spPr bwMode="auto">
          <a:xfrm>
            <a:off x="4648200" y="1676400"/>
            <a:ext cx="493713" cy="493713"/>
          </a:xfrm>
          <a:prstGeom prst="ellipse">
            <a:avLst/>
          </a:prstGeom>
          <a:gradFill rotWithShape="0">
            <a:gsLst>
              <a:gs pos="0">
                <a:srgbClr val="FFFFCC"/>
              </a:gs>
              <a:gs pos="100000">
                <a:srgbClr val="FFFFCC">
                  <a:gamma/>
                  <a:tint val="0"/>
                  <a:invGamma/>
                </a:srgbClr>
              </a:gs>
            </a:gsLst>
            <a:lin ang="5400000" scaled="1"/>
          </a:gradFill>
          <a:ln w="9525">
            <a:solidFill>
              <a:srgbClr val="FFCC00"/>
            </a:solidFill>
            <a:round/>
            <a:headEnd/>
            <a:tailEnd/>
          </a:ln>
          <a:effectLst>
            <a:outerShdw dist="71842" dir="2700000" algn="ctr" rotWithShape="0">
              <a:srgbClr val="CECECE"/>
            </a:outerShdw>
          </a:effectLst>
        </p:spPr>
        <p:txBody>
          <a:bodyPr wrap="none" anchor="ctr"/>
          <a:lstStyle/>
          <a:p>
            <a:endParaRPr lang="es-ES"/>
          </a:p>
        </p:txBody>
      </p:sp>
      <p:sp>
        <p:nvSpPr>
          <p:cNvPr id="24597" name="Freeform 21">
            <a:extLst>
              <a:ext uri="{FF2B5EF4-FFF2-40B4-BE49-F238E27FC236}">
                <a16:creationId xmlns:a16="http://schemas.microsoft.com/office/drawing/2014/main" id="{9B43710A-1B5D-49F9-8E0E-1B5F219216AC}"/>
              </a:ext>
            </a:extLst>
          </p:cNvPr>
          <p:cNvSpPr>
            <a:spLocks/>
          </p:cNvSpPr>
          <p:nvPr/>
        </p:nvSpPr>
        <p:spPr bwMode="auto">
          <a:xfrm>
            <a:off x="4762500" y="1768475"/>
            <a:ext cx="266700" cy="309563"/>
          </a:xfrm>
          <a:custGeom>
            <a:avLst/>
            <a:gdLst>
              <a:gd name="T0" fmla="*/ 100 w 761"/>
              <a:gd name="T1" fmla="*/ 783 h 883"/>
              <a:gd name="T2" fmla="*/ 229 w 761"/>
              <a:gd name="T3" fmla="*/ 667 h 883"/>
              <a:gd name="T4" fmla="*/ 332 w 761"/>
              <a:gd name="T5" fmla="*/ 550 h 883"/>
              <a:gd name="T6" fmla="*/ 404 w 761"/>
              <a:gd name="T7" fmla="*/ 437 h 883"/>
              <a:gd name="T8" fmla="*/ 433 w 761"/>
              <a:gd name="T9" fmla="*/ 366 h 883"/>
              <a:gd name="T10" fmla="*/ 446 w 761"/>
              <a:gd name="T11" fmla="*/ 315 h 883"/>
              <a:gd name="T12" fmla="*/ 451 w 761"/>
              <a:gd name="T13" fmla="*/ 268 h 883"/>
              <a:gd name="T14" fmla="*/ 445 w 761"/>
              <a:gd name="T15" fmla="*/ 218 h 883"/>
              <a:gd name="T16" fmla="*/ 429 w 761"/>
              <a:gd name="T17" fmla="*/ 177 h 883"/>
              <a:gd name="T18" fmla="*/ 401 w 761"/>
              <a:gd name="T19" fmla="*/ 143 h 883"/>
              <a:gd name="T20" fmla="*/ 367 w 761"/>
              <a:gd name="T21" fmla="*/ 122 h 883"/>
              <a:gd name="T22" fmla="*/ 323 w 761"/>
              <a:gd name="T23" fmla="*/ 111 h 883"/>
              <a:gd name="T24" fmla="*/ 267 w 761"/>
              <a:gd name="T25" fmla="*/ 114 h 883"/>
              <a:gd name="T26" fmla="*/ 213 w 761"/>
              <a:gd name="T27" fmla="*/ 132 h 883"/>
              <a:gd name="T28" fmla="*/ 168 w 761"/>
              <a:gd name="T29" fmla="*/ 163 h 883"/>
              <a:gd name="T30" fmla="*/ 135 w 761"/>
              <a:gd name="T31" fmla="*/ 210 h 883"/>
              <a:gd name="T32" fmla="*/ 114 w 761"/>
              <a:gd name="T33" fmla="*/ 266 h 883"/>
              <a:gd name="T34" fmla="*/ 84 w 761"/>
              <a:gd name="T35" fmla="*/ 315 h 883"/>
              <a:gd name="T36" fmla="*/ 68 w 761"/>
              <a:gd name="T37" fmla="*/ 75 h 883"/>
              <a:gd name="T38" fmla="*/ 138 w 761"/>
              <a:gd name="T39" fmla="*/ 46 h 883"/>
              <a:gd name="T40" fmla="*/ 207 w 761"/>
              <a:gd name="T41" fmla="*/ 25 h 883"/>
              <a:gd name="T42" fmla="*/ 275 w 761"/>
              <a:gd name="T43" fmla="*/ 10 h 883"/>
              <a:gd name="T44" fmla="*/ 343 w 761"/>
              <a:gd name="T45" fmla="*/ 1 h 883"/>
              <a:gd name="T46" fmla="*/ 423 w 761"/>
              <a:gd name="T47" fmla="*/ 1 h 883"/>
              <a:gd name="T48" fmla="*/ 522 w 761"/>
              <a:gd name="T49" fmla="*/ 17 h 883"/>
              <a:gd name="T50" fmla="*/ 604 w 761"/>
              <a:gd name="T51" fmla="*/ 52 h 883"/>
              <a:gd name="T52" fmla="*/ 648 w 761"/>
              <a:gd name="T53" fmla="*/ 85 h 883"/>
              <a:gd name="T54" fmla="*/ 674 w 761"/>
              <a:gd name="T55" fmla="*/ 113 h 883"/>
              <a:gd name="T56" fmla="*/ 694 w 761"/>
              <a:gd name="T57" fmla="*/ 145 h 883"/>
              <a:gd name="T58" fmla="*/ 708 w 761"/>
              <a:gd name="T59" fmla="*/ 179 h 883"/>
              <a:gd name="T60" fmla="*/ 716 w 761"/>
              <a:gd name="T61" fmla="*/ 217 h 883"/>
              <a:gd name="T62" fmla="*/ 716 w 761"/>
              <a:gd name="T63" fmla="*/ 268 h 883"/>
              <a:gd name="T64" fmla="*/ 701 w 761"/>
              <a:gd name="T65" fmla="*/ 337 h 883"/>
              <a:gd name="T66" fmla="*/ 668 w 761"/>
              <a:gd name="T67" fmla="*/ 407 h 883"/>
              <a:gd name="T68" fmla="*/ 611 w 761"/>
              <a:gd name="T69" fmla="*/ 477 h 883"/>
              <a:gd name="T70" fmla="*/ 520 w 761"/>
              <a:gd name="T71" fmla="*/ 567 h 883"/>
              <a:gd name="T72" fmla="*/ 391 w 761"/>
              <a:gd name="T73" fmla="*/ 676 h 883"/>
              <a:gd name="T74" fmla="*/ 630 w 761"/>
              <a:gd name="T75" fmla="*/ 674 h 883"/>
              <a:gd name="T76" fmla="*/ 662 w 761"/>
              <a:gd name="T77" fmla="*/ 670 h 883"/>
              <a:gd name="T78" fmla="*/ 687 w 761"/>
              <a:gd name="T79" fmla="*/ 660 h 883"/>
              <a:gd name="T80" fmla="*/ 707 w 761"/>
              <a:gd name="T81" fmla="*/ 645 h 883"/>
              <a:gd name="T82" fmla="*/ 723 w 761"/>
              <a:gd name="T83" fmla="*/ 625 h 883"/>
              <a:gd name="T84" fmla="*/ 761 w 761"/>
              <a:gd name="T85" fmla="*/ 615 h 883"/>
              <a:gd name="T86" fmla="*/ 649 w 761"/>
              <a:gd name="T87" fmla="*/ 877 h 883"/>
              <a:gd name="T88" fmla="*/ 642 w 761"/>
              <a:gd name="T89" fmla="*/ 870 h 883"/>
              <a:gd name="T90" fmla="*/ 633 w 761"/>
              <a:gd name="T91" fmla="*/ 865 h 883"/>
              <a:gd name="T92" fmla="*/ 621 w 761"/>
              <a:gd name="T93" fmla="*/ 862 h 883"/>
              <a:gd name="T94" fmla="*/ 607 w 761"/>
              <a:gd name="T95" fmla="*/ 861 h 883"/>
              <a:gd name="T96" fmla="*/ 0 w 761"/>
              <a:gd name="T97" fmla="*/ 859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1" h="883">
                <a:moveTo>
                  <a:pt x="0" y="859"/>
                </a:moveTo>
                <a:lnTo>
                  <a:pt x="52" y="822"/>
                </a:lnTo>
                <a:lnTo>
                  <a:pt x="100" y="783"/>
                </a:lnTo>
                <a:lnTo>
                  <a:pt x="146" y="745"/>
                </a:lnTo>
                <a:lnTo>
                  <a:pt x="190" y="706"/>
                </a:lnTo>
                <a:lnTo>
                  <a:pt x="229" y="667"/>
                </a:lnTo>
                <a:lnTo>
                  <a:pt x="267" y="629"/>
                </a:lnTo>
                <a:lnTo>
                  <a:pt x="300" y="589"/>
                </a:lnTo>
                <a:lnTo>
                  <a:pt x="332" y="550"/>
                </a:lnTo>
                <a:lnTo>
                  <a:pt x="359" y="512"/>
                </a:lnTo>
                <a:lnTo>
                  <a:pt x="384" y="473"/>
                </a:lnTo>
                <a:lnTo>
                  <a:pt x="404" y="437"/>
                </a:lnTo>
                <a:lnTo>
                  <a:pt x="420" y="401"/>
                </a:lnTo>
                <a:lnTo>
                  <a:pt x="427" y="383"/>
                </a:lnTo>
                <a:lnTo>
                  <a:pt x="433" y="366"/>
                </a:lnTo>
                <a:lnTo>
                  <a:pt x="439" y="349"/>
                </a:lnTo>
                <a:lnTo>
                  <a:pt x="443" y="333"/>
                </a:lnTo>
                <a:lnTo>
                  <a:pt x="446" y="315"/>
                </a:lnTo>
                <a:lnTo>
                  <a:pt x="449" y="299"/>
                </a:lnTo>
                <a:lnTo>
                  <a:pt x="451" y="284"/>
                </a:lnTo>
                <a:lnTo>
                  <a:pt x="451" y="268"/>
                </a:lnTo>
                <a:lnTo>
                  <a:pt x="451" y="250"/>
                </a:lnTo>
                <a:lnTo>
                  <a:pt x="448" y="234"/>
                </a:lnTo>
                <a:lnTo>
                  <a:pt x="445" y="218"/>
                </a:lnTo>
                <a:lnTo>
                  <a:pt x="440" y="204"/>
                </a:lnTo>
                <a:lnTo>
                  <a:pt x="435" y="190"/>
                </a:lnTo>
                <a:lnTo>
                  <a:pt x="429" y="177"/>
                </a:lnTo>
                <a:lnTo>
                  <a:pt x="420" y="165"/>
                </a:lnTo>
                <a:lnTo>
                  <a:pt x="411" y="153"/>
                </a:lnTo>
                <a:lnTo>
                  <a:pt x="401" y="143"/>
                </a:lnTo>
                <a:lnTo>
                  <a:pt x="390" y="135"/>
                </a:lnTo>
                <a:lnTo>
                  <a:pt x="378" y="127"/>
                </a:lnTo>
                <a:lnTo>
                  <a:pt x="367" y="122"/>
                </a:lnTo>
                <a:lnTo>
                  <a:pt x="352" y="116"/>
                </a:lnTo>
                <a:lnTo>
                  <a:pt x="339" y="113"/>
                </a:lnTo>
                <a:lnTo>
                  <a:pt x="323" y="111"/>
                </a:lnTo>
                <a:lnTo>
                  <a:pt x="307" y="110"/>
                </a:lnTo>
                <a:lnTo>
                  <a:pt x="287" y="111"/>
                </a:lnTo>
                <a:lnTo>
                  <a:pt x="267" y="114"/>
                </a:lnTo>
                <a:lnTo>
                  <a:pt x="248" y="117"/>
                </a:lnTo>
                <a:lnTo>
                  <a:pt x="229" y="123"/>
                </a:lnTo>
                <a:lnTo>
                  <a:pt x="213" y="132"/>
                </a:lnTo>
                <a:lnTo>
                  <a:pt x="197" y="140"/>
                </a:lnTo>
                <a:lnTo>
                  <a:pt x="181" y="150"/>
                </a:lnTo>
                <a:lnTo>
                  <a:pt x="168" y="163"/>
                </a:lnTo>
                <a:lnTo>
                  <a:pt x="155" y="178"/>
                </a:lnTo>
                <a:lnTo>
                  <a:pt x="145" y="192"/>
                </a:lnTo>
                <a:lnTo>
                  <a:pt x="135" y="210"/>
                </a:lnTo>
                <a:lnTo>
                  <a:pt x="126" y="227"/>
                </a:lnTo>
                <a:lnTo>
                  <a:pt x="120" y="246"/>
                </a:lnTo>
                <a:lnTo>
                  <a:pt x="114" y="266"/>
                </a:lnTo>
                <a:lnTo>
                  <a:pt x="112" y="288"/>
                </a:lnTo>
                <a:lnTo>
                  <a:pt x="109" y="311"/>
                </a:lnTo>
                <a:lnTo>
                  <a:pt x="84" y="315"/>
                </a:lnTo>
                <a:lnTo>
                  <a:pt x="22" y="98"/>
                </a:lnTo>
                <a:lnTo>
                  <a:pt x="45" y="87"/>
                </a:lnTo>
                <a:lnTo>
                  <a:pt x="68" y="75"/>
                </a:lnTo>
                <a:lnTo>
                  <a:pt x="91" y="65"/>
                </a:lnTo>
                <a:lnTo>
                  <a:pt x="114" y="55"/>
                </a:lnTo>
                <a:lnTo>
                  <a:pt x="138" y="46"/>
                </a:lnTo>
                <a:lnTo>
                  <a:pt x="161" y="39"/>
                </a:lnTo>
                <a:lnTo>
                  <a:pt x="184" y="32"/>
                </a:lnTo>
                <a:lnTo>
                  <a:pt x="207" y="25"/>
                </a:lnTo>
                <a:lnTo>
                  <a:pt x="230" y="19"/>
                </a:lnTo>
                <a:lnTo>
                  <a:pt x="254" y="14"/>
                </a:lnTo>
                <a:lnTo>
                  <a:pt x="275" y="10"/>
                </a:lnTo>
                <a:lnTo>
                  <a:pt x="298" y="7"/>
                </a:lnTo>
                <a:lnTo>
                  <a:pt x="320" y="4"/>
                </a:lnTo>
                <a:lnTo>
                  <a:pt x="343" y="1"/>
                </a:lnTo>
                <a:lnTo>
                  <a:pt x="365" y="1"/>
                </a:lnTo>
                <a:lnTo>
                  <a:pt x="387" y="0"/>
                </a:lnTo>
                <a:lnTo>
                  <a:pt x="423" y="1"/>
                </a:lnTo>
                <a:lnTo>
                  <a:pt x="458" y="4"/>
                </a:lnTo>
                <a:lnTo>
                  <a:pt x="491" y="10"/>
                </a:lnTo>
                <a:lnTo>
                  <a:pt x="522" y="17"/>
                </a:lnTo>
                <a:lnTo>
                  <a:pt x="550" y="26"/>
                </a:lnTo>
                <a:lnTo>
                  <a:pt x="578" y="38"/>
                </a:lnTo>
                <a:lnTo>
                  <a:pt x="604" y="52"/>
                </a:lnTo>
                <a:lnTo>
                  <a:pt x="627" y="68"/>
                </a:lnTo>
                <a:lnTo>
                  <a:pt x="637" y="77"/>
                </a:lnTo>
                <a:lnTo>
                  <a:pt x="648" y="85"/>
                </a:lnTo>
                <a:lnTo>
                  <a:pt x="658" y="94"/>
                </a:lnTo>
                <a:lnTo>
                  <a:pt x="666" y="104"/>
                </a:lnTo>
                <a:lnTo>
                  <a:pt x="674" y="113"/>
                </a:lnTo>
                <a:lnTo>
                  <a:pt x="682" y="124"/>
                </a:lnTo>
                <a:lnTo>
                  <a:pt x="688" y="135"/>
                </a:lnTo>
                <a:lnTo>
                  <a:pt x="694" y="145"/>
                </a:lnTo>
                <a:lnTo>
                  <a:pt x="700" y="156"/>
                </a:lnTo>
                <a:lnTo>
                  <a:pt x="704" y="168"/>
                </a:lnTo>
                <a:lnTo>
                  <a:pt x="708" y="179"/>
                </a:lnTo>
                <a:lnTo>
                  <a:pt x="711" y="192"/>
                </a:lnTo>
                <a:lnTo>
                  <a:pt x="714" y="205"/>
                </a:lnTo>
                <a:lnTo>
                  <a:pt x="716" y="217"/>
                </a:lnTo>
                <a:lnTo>
                  <a:pt x="717" y="231"/>
                </a:lnTo>
                <a:lnTo>
                  <a:pt x="717" y="245"/>
                </a:lnTo>
                <a:lnTo>
                  <a:pt x="716" y="268"/>
                </a:lnTo>
                <a:lnTo>
                  <a:pt x="713" y="291"/>
                </a:lnTo>
                <a:lnTo>
                  <a:pt x="708" y="314"/>
                </a:lnTo>
                <a:lnTo>
                  <a:pt x="701" y="337"/>
                </a:lnTo>
                <a:lnTo>
                  <a:pt x="691" y="360"/>
                </a:lnTo>
                <a:lnTo>
                  <a:pt x="681" y="383"/>
                </a:lnTo>
                <a:lnTo>
                  <a:pt x="668" y="407"/>
                </a:lnTo>
                <a:lnTo>
                  <a:pt x="652" y="428"/>
                </a:lnTo>
                <a:lnTo>
                  <a:pt x="635" y="451"/>
                </a:lnTo>
                <a:lnTo>
                  <a:pt x="611" y="477"/>
                </a:lnTo>
                <a:lnTo>
                  <a:pt x="585" y="505"/>
                </a:lnTo>
                <a:lnTo>
                  <a:pt x="555" y="535"/>
                </a:lnTo>
                <a:lnTo>
                  <a:pt x="520" y="567"/>
                </a:lnTo>
                <a:lnTo>
                  <a:pt x="481" y="600"/>
                </a:lnTo>
                <a:lnTo>
                  <a:pt x="437" y="637"/>
                </a:lnTo>
                <a:lnTo>
                  <a:pt x="391" y="676"/>
                </a:lnTo>
                <a:lnTo>
                  <a:pt x="604" y="676"/>
                </a:lnTo>
                <a:lnTo>
                  <a:pt x="617" y="676"/>
                </a:lnTo>
                <a:lnTo>
                  <a:pt x="630" y="674"/>
                </a:lnTo>
                <a:lnTo>
                  <a:pt x="640" y="673"/>
                </a:lnTo>
                <a:lnTo>
                  <a:pt x="652" y="671"/>
                </a:lnTo>
                <a:lnTo>
                  <a:pt x="662" y="670"/>
                </a:lnTo>
                <a:lnTo>
                  <a:pt x="671" y="667"/>
                </a:lnTo>
                <a:lnTo>
                  <a:pt x="679" y="663"/>
                </a:lnTo>
                <a:lnTo>
                  <a:pt x="687" y="660"/>
                </a:lnTo>
                <a:lnTo>
                  <a:pt x="694" y="655"/>
                </a:lnTo>
                <a:lnTo>
                  <a:pt x="701" y="651"/>
                </a:lnTo>
                <a:lnTo>
                  <a:pt x="707" y="645"/>
                </a:lnTo>
                <a:lnTo>
                  <a:pt x="713" y="639"/>
                </a:lnTo>
                <a:lnTo>
                  <a:pt x="719" y="632"/>
                </a:lnTo>
                <a:lnTo>
                  <a:pt x="723" y="625"/>
                </a:lnTo>
                <a:lnTo>
                  <a:pt x="727" y="616"/>
                </a:lnTo>
                <a:lnTo>
                  <a:pt x="730" y="609"/>
                </a:lnTo>
                <a:lnTo>
                  <a:pt x="761" y="615"/>
                </a:lnTo>
                <a:lnTo>
                  <a:pt x="655" y="883"/>
                </a:lnTo>
                <a:lnTo>
                  <a:pt x="652" y="880"/>
                </a:lnTo>
                <a:lnTo>
                  <a:pt x="649" y="877"/>
                </a:lnTo>
                <a:lnTo>
                  <a:pt x="648" y="874"/>
                </a:lnTo>
                <a:lnTo>
                  <a:pt x="645" y="872"/>
                </a:lnTo>
                <a:lnTo>
                  <a:pt x="642" y="870"/>
                </a:lnTo>
                <a:lnTo>
                  <a:pt x="639" y="868"/>
                </a:lnTo>
                <a:lnTo>
                  <a:pt x="636" y="867"/>
                </a:lnTo>
                <a:lnTo>
                  <a:pt x="633" y="865"/>
                </a:lnTo>
                <a:lnTo>
                  <a:pt x="629" y="864"/>
                </a:lnTo>
                <a:lnTo>
                  <a:pt x="626" y="862"/>
                </a:lnTo>
                <a:lnTo>
                  <a:pt x="621" y="862"/>
                </a:lnTo>
                <a:lnTo>
                  <a:pt x="617" y="861"/>
                </a:lnTo>
                <a:lnTo>
                  <a:pt x="613" y="861"/>
                </a:lnTo>
                <a:lnTo>
                  <a:pt x="607" y="861"/>
                </a:lnTo>
                <a:lnTo>
                  <a:pt x="603" y="859"/>
                </a:lnTo>
                <a:lnTo>
                  <a:pt x="597" y="859"/>
                </a:lnTo>
                <a:lnTo>
                  <a:pt x="0" y="859"/>
                </a:lnTo>
              </a:path>
            </a:pathLst>
          </a:custGeom>
          <a:gradFill rotWithShape="0">
            <a:gsLst>
              <a:gs pos="0">
                <a:srgbClr val="6699FF">
                  <a:gamma/>
                  <a:tint val="42745"/>
                  <a:invGamma/>
                </a:srgbClr>
              </a:gs>
              <a:gs pos="100000">
                <a:srgbClr val="6699FF"/>
              </a:gs>
            </a:gsLst>
            <a:lin ang="5400000" scaled="1"/>
          </a:gradFill>
          <a:ln>
            <a:noFill/>
          </a:ln>
          <a:effectLst>
            <a:outerShdw dist="35921" dir="2700000" algn="ctr" rotWithShape="0">
              <a:srgbClr val="919191"/>
            </a:outerShdw>
          </a:effectLst>
          <a:extLst>
            <a:ext uri="{91240B29-F687-4F45-9708-019B960494DF}">
              <a14:hiddenLine xmlns:a14="http://schemas.microsoft.com/office/drawing/2010/main" w="0" cap="sq" cmpd="sng">
                <a:solidFill>
                  <a:srgbClr val="000000"/>
                </a:solidFill>
                <a:prstDash val="solid"/>
                <a:miter lim="800000"/>
                <a:headEnd type="none" w="med" len="med"/>
                <a:tailEnd type="none" w="med" len="med"/>
              </a14:hiddenLine>
            </a:ext>
          </a:extLst>
        </p:spPr>
        <p:txBody>
          <a:bodyPr/>
          <a:lstStyle/>
          <a:p>
            <a:endParaRPr lang="es-ES"/>
          </a:p>
        </p:txBody>
      </p:sp>
      <p:sp>
        <p:nvSpPr>
          <p:cNvPr id="24589" name="Text Box 13">
            <a:extLst>
              <a:ext uri="{FF2B5EF4-FFF2-40B4-BE49-F238E27FC236}">
                <a16:creationId xmlns:a16="http://schemas.microsoft.com/office/drawing/2014/main" id="{AFC47F84-7F08-4A5D-9782-2DAF00803095}"/>
              </a:ext>
            </a:extLst>
          </p:cNvPr>
          <p:cNvSpPr txBox="1">
            <a:spLocks noChangeArrowheads="1"/>
          </p:cNvSpPr>
          <p:nvPr/>
        </p:nvSpPr>
        <p:spPr bwMode="auto">
          <a:xfrm>
            <a:off x="533400" y="4270375"/>
            <a:ext cx="3810000" cy="835025"/>
          </a:xfrm>
          <a:prstGeom prst="rect">
            <a:avLst/>
          </a:prstGeom>
          <a:solidFill>
            <a:srgbClr val="336699"/>
          </a:solidFill>
          <a:ln w="12700">
            <a:solidFill>
              <a:srgbClr val="336699"/>
            </a:solidFill>
            <a:miter lim="800000"/>
            <a:headEnd/>
            <a:tailEnd/>
          </a:ln>
          <a:effectLst>
            <a:outerShdw dist="107763" dir="2700000" algn="ctr" rotWithShape="0">
              <a:srgbClr val="CECECE"/>
            </a:outerShdw>
          </a:effectLst>
        </p:spPr>
        <p:txBody>
          <a:bodyPr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s-ES" sz="1800" b="1" dirty="0">
                <a:solidFill>
                  <a:srgbClr val="FFFFFF"/>
                </a:solidFill>
                <a:effectLst>
                  <a:outerShdw blurRad="38100" dist="38100" dir="2700000" algn="tl">
                    <a:srgbClr val="000000"/>
                  </a:outerShdw>
                </a:effectLst>
                <a:latin typeface="Arial" panose="020B0604020202020204" pitchFamily="34" charset="0"/>
              </a:rPr>
              <a:t>La consulta </a:t>
            </a:r>
            <a:r>
              <a:rPr lang="en-US" altLang="es-ES" sz="1800" b="1" dirty="0" err="1">
                <a:solidFill>
                  <a:srgbClr val="FFFFFF"/>
                </a:solidFill>
                <a:effectLst>
                  <a:outerShdw blurRad="38100" dist="38100" dir="2700000" algn="tl">
                    <a:srgbClr val="000000"/>
                  </a:outerShdw>
                </a:effectLst>
                <a:latin typeface="Arial" panose="020B0604020202020204" pitchFamily="34" charset="0"/>
              </a:rPr>
              <a:t>interna</a:t>
            </a:r>
            <a:r>
              <a:rPr lang="en-US" altLang="es-ES" sz="1800" b="1" dirty="0">
                <a:solidFill>
                  <a:srgbClr val="FFFFFF"/>
                </a:solidFill>
                <a:effectLst>
                  <a:outerShdw blurRad="38100" dist="38100" dir="2700000" algn="tl">
                    <a:srgbClr val="000000"/>
                  </a:outerShdw>
                </a:effectLst>
                <a:latin typeface="Arial" panose="020B0604020202020204" pitchFamily="34" charset="0"/>
              </a:rPr>
              <a:t> </a:t>
            </a:r>
            <a:r>
              <a:rPr lang="en-US" altLang="es-ES" sz="1800" b="1" dirty="0" err="1">
                <a:solidFill>
                  <a:srgbClr val="FFFFFF"/>
                </a:solidFill>
                <a:effectLst>
                  <a:outerShdw blurRad="38100" dist="38100" dir="2700000" algn="tl">
                    <a:srgbClr val="000000"/>
                  </a:outerShdw>
                </a:effectLst>
                <a:latin typeface="Arial" panose="020B0604020202020204" pitchFamily="34" charset="0"/>
              </a:rPr>
              <a:t>devuelve</a:t>
            </a:r>
            <a:r>
              <a:rPr lang="en-US" altLang="es-ES" sz="1800" b="1" dirty="0">
                <a:solidFill>
                  <a:srgbClr val="FFFFFF"/>
                </a:solidFill>
                <a:effectLst>
                  <a:outerShdw blurRad="38100" dist="38100" dir="2700000" algn="tl">
                    <a:srgbClr val="000000"/>
                  </a:outerShdw>
                </a:effectLst>
                <a:latin typeface="Arial" panose="020B0604020202020204" pitchFamily="34" charset="0"/>
              </a:rPr>
              <a:t> un valor a la consulta externa</a:t>
            </a:r>
            <a:endParaRPr lang="en-US" altLang="en-US" sz="1800" b="1" dirty="0">
              <a:solidFill>
                <a:schemeClr val="bg1"/>
              </a:solidFill>
              <a:effectLst>
                <a:outerShdw blurRad="38100" dist="38100" dir="2700000" algn="tl">
                  <a:srgbClr val="000000"/>
                </a:outerShdw>
              </a:effectLst>
              <a:latin typeface="Arial" panose="020B0604020202020204" pitchFamily="34" charset="0"/>
            </a:endParaRPr>
          </a:p>
        </p:txBody>
      </p:sp>
      <p:sp>
        <p:nvSpPr>
          <p:cNvPr id="24601" name="Oval 25">
            <a:extLst>
              <a:ext uri="{FF2B5EF4-FFF2-40B4-BE49-F238E27FC236}">
                <a16:creationId xmlns:a16="http://schemas.microsoft.com/office/drawing/2014/main" id="{E511E0EE-EB2D-4187-B093-F0E2C5D73007}"/>
              </a:ext>
            </a:extLst>
          </p:cNvPr>
          <p:cNvSpPr>
            <a:spLocks noChangeArrowheads="1"/>
          </p:cNvSpPr>
          <p:nvPr/>
        </p:nvSpPr>
        <p:spPr bwMode="auto">
          <a:xfrm>
            <a:off x="304800" y="4114800"/>
            <a:ext cx="493713" cy="493713"/>
          </a:xfrm>
          <a:prstGeom prst="ellipse">
            <a:avLst/>
          </a:prstGeom>
          <a:gradFill rotWithShape="0">
            <a:gsLst>
              <a:gs pos="0">
                <a:srgbClr val="FFFFCC"/>
              </a:gs>
              <a:gs pos="100000">
                <a:srgbClr val="FFFFCC">
                  <a:gamma/>
                  <a:tint val="0"/>
                  <a:invGamma/>
                </a:srgbClr>
              </a:gs>
            </a:gsLst>
            <a:lin ang="5400000" scaled="1"/>
          </a:gradFill>
          <a:ln w="9525">
            <a:solidFill>
              <a:srgbClr val="FFCC00"/>
            </a:solidFill>
            <a:round/>
            <a:headEnd/>
            <a:tailEnd/>
          </a:ln>
          <a:effectLst>
            <a:outerShdw dist="71842" dir="2700000" algn="ctr" rotWithShape="0">
              <a:srgbClr val="CECECE"/>
            </a:outerShdw>
          </a:effectLst>
        </p:spPr>
        <p:txBody>
          <a:bodyPr wrap="none" anchor="ctr"/>
          <a:lstStyle/>
          <a:p>
            <a:endParaRPr lang="es-ES"/>
          </a:p>
        </p:txBody>
      </p:sp>
      <p:sp>
        <p:nvSpPr>
          <p:cNvPr id="24598" name="Freeform 22">
            <a:extLst>
              <a:ext uri="{FF2B5EF4-FFF2-40B4-BE49-F238E27FC236}">
                <a16:creationId xmlns:a16="http://schemas.microsoft.com/office/drawing/2014/main" id="{AF954E3F-C9CD-498C-B321-2619A6369936}"/>
              </a:ext>
            </a:extLst>
          </p:cNvPr>
          <p:cNvSpPr>
            <a:spLocks/>
          </p:cNvSpPr>
          <p:nvPr/>
        </p:nvSpPr>
        <p:spPr bwMode="auto">
          <a:xfrm>
            <a:off x="428625" y="4208463"/>
            <a:ext cx="246063" cy="306387"/>
          </a:xfrm>
          <a:custGeom>
            <a:avLst/>
            <a:gdLst>
              <a:gd name="T0" fmla="*/ 169 w 965"/>
              <a:gd name="T1" fmla="*/ 771 h 1163"/>
              <a:gd name="T2" fmla="*/ 165 w 965"/>
              <a:gd name="T3" fmla="*/ 785 h 1163"/>
              <a:gd name="T4" fmla="*/ 163 w 965"/>
              <a:gd name="T5" fmla="*/ 800 h 1163"/>
              <a:gd name="T6" fmla="*/ 161 w 965"/>
              <a:gd name="T7" fmla="*/ 812 h 1163"/>
              <a:gd name="T8" fmla="*/ 161 w 965"/>
              <a:gd name="T9" fmla="*/ 823 h 1163"/>
              <a:gd name="T10" fmla="*/ 159 w 965"/>
              <a:gd name="T11" fmla="*/ 835 h 1163"/>
              <a:gd name="T12" fmla="*/ 165 w 965"/>
              <a:gd name="T13" fmla="*/ 881 h 1163"/>
              <a:gd name="T14" fmla="*/ 184 w 965"/>
              <a:gd name="T15" fmla="*/ 935 h 1163"/>
              <a:gd name="T16" fmla="*/ 222 w 965"/>
              <a:gd name="T17" fmla="*/ 981 h 1163"/>
              <a:gd name="T18" fmla="*/ 276 w 965"/>
              <a:gd name="T19" fmla="*/ 1013 h 1163"/>
              <a:gd name="T20" fmla="*/ 341 w 965"/>
              <a:gd name="T21" fmla="*/ 1031 h 1163"/>
              <a:gd name="T22" fmla="*/ 420 w 965"/>
              <a:gd name="T23" fmla="*/ 1032 h 1163"/>
              <a:gd name="T24" fmla="*/ 495 w 965"/>
              <a:gd name="T25" fmla="*/ 1017 h 1163"/>
              <a:gd name="T26" fmla="*/ 560 w 965"/>
              <a:gd name="T27" fmla="*/ 985 h 1163"/>
              <a:gd name="T28" fmla="*/ 612 w 965"/>
              <a:gd name="T29" fmla="*/ 937 h 1163"/>
              <a:gd name="T30" fmla="*/ 645 w 965"/>
              <a:gd name="T31" fmla="*/ 879 h 1163"/>
              <a:gd name="T32" fmla="*/ 654 w 965"/>
              <a:gd name="T33" fmla="*/ 814 h 1163"/>
              <a:gd name="T34" fmla="*/ 643 w 965"/>
              <a:gd name="T35" fmla="*/ 743 h 1163"/>
              <a:gd name="T36" fmla="*/ 604 w 965"/>
              <a:gd name="T37" fmla="*/ 681 h 1163"/>
              <a:gd name="T38" fmla="*/ 541 w 965"/>
              <a:gd name="T39" fmla="*/ 631 h 1163"/>
              <a:gd name="T40" fmla="*/ 462 w 965"/>
              <a:gd name="T41" fmla="*/ 599 h 1163"/>
              <a:gd name="T42" fmla="*/ 366 w 965"/>
              <a:gd name="T43" fmla="*/ 583 h 1163"/>
              <a:gd name="T44" fmla="*/ 316 w 965"/>
              <a:gd name="T45" fmla="*/ 581 h 1163"/>
              <a:gd name="T46" fmla="*/ 293 w 965"/>
              <a:gd name="T47" fmla="*/ 583 h 1163"/>
              <a:gd name="T48" fmla="*/ 269 w 965"/>
              <a:gd name="T49" fmla="*/ 585 h 1163"/>
              <a:gd name="T50" fmla="*/ 244 w 965"/>
              <a:gd name="T51" fmla="*/ 589 h 1163"/>
              <a:gd name="T52" fmla="*/ 217 w 965"/>
              <a:gd name="T53" fmla="*/ 593 h 1163"/>
              <a:gd name="T54" fmla="*/ 608 w 965"/>
              <a:gd name="T55" fmla="*/ 249 h 1163"/>
              <a:gd name="T56" fmla="*/ 219 w 965"/>
              <a:gd name="T57" fmla="*/ 249 h 1163"/>
              <a:gd name="T58" fmla="*/ 196 w 965"/>
              <a:gd name="T59" fmla="*/ 255 h 1163"/>
              <a:gd name="T60" fmla="*/ 176 w 965"/>
              <a:gd name="T61" fmla="*/ 265 h 1163"/>
              <a:gd name="T62" fmla="*/ 157 w 965"/>
              <a:gd name="T63" fmla="*/ 282 h 1163"/>
              <a:gd name="T64" fmla="*/ 138 w 965"/>
              <a:gd name="T65" fmla="*/ 307 h 1163"/>
              <a:gd name="T66" fmla="*/ 88 w 965"/>
              <a:gd name="T67" fmla="*/ 319 h 1163"/>
              <a:gd name="T68" fmla="*/ 207 w 965"/>
              <a:gd name="T69" fmla="*/ 6 h 1163"/>
              <a:gd name="T70" fmla="*/ 217 w 965"/>
              <a:gd name="T71" fmla="*/ 13 h 1163"/>
              <a:gd name="T72" fmla="*/ 226 w 965"/>
              <a:gd name="T73" fmla="*/ 17 h 1163"/>
              <a:gd name="T74" fmla="*/ 238 w 965"/>
              <a:gd name="T75" fmla="*/ 21 h 1163"/>
              <a:gd name="T76" fmla="*/ 253 w 965"/>
              <a:gd name="T77" fmla="*/ 23 h 1163"/>
              <a:gd name="T78" fmla="*/ 850 w 965"/>
              <a:gd name="T79" fmla="*/ 23 h 1163"/>
              <a:gd name="T80" fmla="*/ 648 w 965"/>
              <a:gd name="T81" fmla="*/ 393 h 1163"/>
              <a:gd name="T82" fmla="*/ 756 w 965"/>
              <a:gd name="T83" fmla="*/ 424 h 1163"/>
              <a:gd name="T84" fmla="*/ 842 w 965"/>
              <a:gd name="T85" fmla="*/ 478 h 1163"/>
              <a:gd name="T86" fmla="*/ 909 w 965"/>
              <a:gd name="T87" fmla="*/ 551 h 1163"/>
              <a:gd name="T88" fmla="*/ 952 w 965"/>
              <a:gd name="T89" fmla="*/ 639 h 1163"/>
              <a:gd name="T90" fmla="*/ 965 w 965"/>
              <a:gd name="T91" fmla="*/ 741 h 1163"/>
              <a:gd name="T92" fmla="*/ 959 w 965"/>
              <a:gd name="T93" fmla="*/ 808 h 1163"/>
              <a:gd name="T94" fmla="*/ 944 w 965"/>
              <a:gd name="T95" fmla="*/ 869 h 1163"/>
              <a:gd name="T96" fmla="*/ 917 w 965"/>
              <a:gd name="T97" fmla="*/ 927 h 1163"/>
              <a:gd name="T98" fmla="*/ 882 w 965"/>
              <a:gd name="T99" fmla="*/ 979 h 1163"/>
              <a:gd name="T100" fmla="*/ 836 w 965"/>
              <a:gd name="T101" fmla="*/ 1029 h 1163"/>
              <a:gd name="T102" fmla="*/ 781 w 965"/>
              <a:gd name="T103" fmla="*/ 1071 h 1163"/>
              <a:gd name="T104" fmla="*/ 717 w 965"/>
              <a:gd name="T105" fmla="*/ 1105 h 1163"/>
              <a:gd name="T106" fmla="*/ 650 w 965"/>
              <a:gd name="T107" fmla="*/ 1132 h 1163"/>
              <a:gd name="T108" fmla="*/ 576 w 965"/>
              <a:gd name="T109" fmla="*/ 1150 h 1163"/>
              <a:gd name="T110" fmla="*/ 497 w 965"/>
              <a:gd name="T111" fmla="*/ 1161 h 1163"/>
              <a:gd name="T112" fmla="*/ 409 w 965"/>
              <a:gd name="T113" fmla="*/ 1161 h 1163"/>
              <a:gd name="T114" fmla="*/ 318 w 965"/>
              <a:gd name="T115" fmla="*/ 1153 h 1163"/>
              <a:gd name="T116" fmla="*/ 234 w 965"/>
              <a:gd name="T117" fmla="*/ 1138 h 1163"/>
              <a:gd name="T118" fmla="*/ 153 w 965"/>
              <a:gd name="T119" fmla="*/ 1113 h 1163"/>
              <a:gd name="T120" fmla="*/ 75 w 965"/>
              <a:gd name="T121" fmla="*/ 1079 h 1163"/>
              <a:gd name="T122" fmla="*/ 0 w 965"/>
              <a:gd name="T123" fmla="*/ 1034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5" h="1163">
                <a:moveTo>
                  <a:pt x="0" y="1034"/>
                </a:moveTo>
                <a:lnTo>
                  <a:pt x="132" y="754"/>
                </a:lnTo>
                <a:lnTo>
                  <a:pt x="169" y="771"/>
                </a:lnTo>
                <a:lnTo>
                  <a:pt x="167" y="775"/>
                </a:lnTo>
                <a:lnTo>
                  <a:pt x="167" y="781"/>
                </a:lnTo>
                <a:lnTo>
                  <a:pt x="165" y="785"/>
                </a:lnTo>
                <a:lnTo>
                  <a:pt x="165" y="791"/>
                </a:lnTo>
                <a:lnTo>
                  <a:pt x="163" y="794"/>
                </a:lnTo>
                <a:lnTo>
                  <a:pt x="163" y="800"/>
                </a:lnTo>
                <a:lnTo>
                  <a:pt x="163" y="804"/>
                </a:lnTo>
                <a:lnTo>
                  <a:pt x="163" y="808"/>
                </a:lnTo>
                <a:lnTo>
                  <a:pt x="161" y="812"/>
                </a:lnTo>
                <a:lnTo>
                  <a:pt x="161" y="816"/>
                </a:lnTo>
                <a:lnTo>
                  <a:pt x="161" y="819"/>
                </a:lnTo>
                <a:lnTo>
                  <a:pt x="161" y="823"/>
                </a:lnTo>
                <a:lnTo>
                  <a:pt x="161" y="827"/>
                </a:lnTo>
                <a:lnTo>
                  <a:pt x="161" y="831"/>
                </a:lnTo>
                <a:lnTo>
                  <a:pt x="159" y="835"/>
                </a:lnTo>
                <a:lnTo>
                  <a:pt x="159" y="839"/>
                </a:lnTo>
                <a:lnTo>
                  <a:pt x="161" y="860"/>
                </a:lnTo>
                <a:lnTo>
                  <a:pt x="165" y="881"/>
                </a:lnTo>
                <a:lnTo>
                  <a:pt x="169" y="900"/>
                </a:lnTo>
                <a:lnTo>
                  <a:pt x="176" y="917"/>
                </a:lnTo>
                <a:lnTo>
                  <a:pt x="184" y="935"/>
                </a:lnTo>
                <a:lnTo>
                  <a:pt x="196" y="952"/>
                </a:lnTo>
                <a:lnTo>
                  <a:pt x="209" y="967"/>
                </a:lnTo>
                <a:lnTo>
                  <a:pt x="222" y="981"/>
                </a:lnTo>
                <a:lnTo>
                  <a:pt x="240" y="992"/>
                </a:lnTo>
                <a:lnTo>
                  <a:pt x="257" y="1004"/>
                </a:lnTo>
                <a:lnTo>
                  <a:pt x="276" y="1013"/>
                </a:lnTo>
                <a:lnTo>
                  <a:pt x="297" y="1019"/>
                </a:lnTo>
                <a:lnTo>
                  <a:pt x="318" y="1025"/>
                </a:lnTo>
                <a:lnTo>
                  <a:pt x="341" y="1031"/>
                </a:lnTo>
                <a:lnTo>
                  <a:pt x="366" y="1032"/>
                </a:lnTo>
                <a:lnTo>
                  <a:pt x="393" y="1032"/>
                </a:lnTo>
                <a:lnTo>
                  <a:pt x="420" y="1032"/>
                </a:lnTo>
                <a:lnTo>
                  <a:pt x="447" y="1029"/>
                </a:lnTo>
                <a:lnTo>
                  <a:pt x="472" y="1025"/>
                </a:lnTo>
                <a:lnTo>
                  <a:pt x="495" y="1017"/>
                </a:lnTo>
                <a:lnTo>
                  <a:pt x="518" y="1008"/>
                </a:lnTo>
                <a:lnTo>
                  <a:pt x="539" y="998"/>
                </a:lnTo>
                <a:lnTo>
                  <a:pt x="560" y="985"/>
                </a:lnTo>
                <a:lnTo>
                  <a:pt x="579" y="969"/>
                </a:lnTo>
                <a:lnTo>
                  <a:pt x="597" y="954"/>
                </a:lnTo>
                <a:lnTo>
                  <a:pt x="612" y="937"/>
                </a:lnTo>
                <a:lnTo>
                  <a:pt x="625" y="917"/>
                </a:lnTo>
                <a:lnTo>
                  <a:pt x="637" y="900"/>
                </a:lnTo>
                <a:lnTo>
                  <a:pt x="645" y="879"/>
                </a:lnTo>
                <a:lnTo>
                  <a:pt x="650" y="858"/>
                </a:lnTo>
                <a:lnTo>
                  <a:pt x="654" y="837"/>
                </a:lnTo>
                <a:lnTo>
                  <a:pt x="654" y="814"/>
                </a:lnTo>
                <a:lnTo>
                  <a:pt x="654" y="789"/>
                </a:lnTo>
                <a:lnTo>
                  <a:pt x="648" y="766"/>
                </a:lnTo>
                <a:lnTo>
                  <a:pt x="643" y="743"/>
                </a:lnTo>
                <a:lnTo>
                  <a:pt x="633" y="722"/>
                </a:lnTo>
                <a:lnTo>
                  <a:pt x="620" y="700"/>
                </a:lnTo>
                <a:lnTo>
                  <a:pt x="604" y="681"/>
                </a:lnTo>
                <a:lnTo>
                  <a:pt x="585" y="664"/>
                </a:lnTo>
                <a:lnTo>
                  <a:pt x="564" y="647"/>
                </a:lnTo>
                <a:lnTo>
                  <a:pt x="541" y="631"/>
                </a:lnTo>
                <a:lnTo>
                  <a:pt x="516" y="618"/>
                </a:lnTo>
                <a:lnTo>
                  <a:pt x="491" y="606"/>
                </a:lnTo>
                <a:lnTo>
                  <a:pt x="462" y="599"/>
                </a:lnTo>
                <a:lnTo>
                  <a:pt x="432" y="591"/>
                </a:lnTo>
                <a:lnTo>
                  <a:pt x="401" y="585"/>
                </a:lnTo>
                <a:lnTo>
                  <a:pt x="366" y="583"/>
                </a:lnTo>
                <a:lnTo>
                  <a:pt x="332" y="581"/>
                </a:lnTo>
                <a:lnTo>
                  <a:pt x="324" y="581"/>
                </a:lnTo>
                <a:lnTo>
                  <a:pt x="316" y="581"/>
                </a:lnTo>
                <a:lnTo>
                  <a:pt x="309" y="581"/>
                </a:lnTo>
                <a:lnTo>
                  <a:pt x="301" y="583"/>
                </a:lnTo>
                <a:lnTo>
                  <a:pt x="293" y="583"/>
                </a:lnTo>
                <a:lnTo>
                  <a:pt x="286" y="583"/>
                </a:lnTo>
                <a:lnTo>
                  <a:pt x="276" y="585"/>
                </a:lnTo>
                <a:lnTo>
                  <a:pt x="269" y="585"/>
                </a:lnTo>
                <a:lnTo>
                  <a:pt x="261" y="587"/>
                </a:lnTo>
                <a:lnTo>
                  <a:pt x="251" y="587"/>
                </a:lnTo>
                <a:lnTo>
                  <a:pt x="244" y="589"/>
                </a:lnTo>
                <a:lnTo>
                  <a:pt x="234" y="589"/>
                </a:lnTo>
                <a:lnTo>
                  <a:pt x="226" y="591"/>
                </a:lnTo>
                <a:lnTo>
                  <a:pt x="217" y="593"/>
                </a:lnTo>
                <a:lnTo>
                  <a:pt x="207" y="595"/>
                </a:lnTo>
                <a:lnTo>
                  <a:pt x="199" y="597"/>
                </a:lnTo>
                <a:lnTo>
                  <a:pt x="608" y="249"/>
                </a:lnTo>
                <a:lnTo>
                  <a:pt x="236" y="249"/>
                </a:lnTo>
                <a:lnTo>
                  <a:pt x="228" y="249"/>
                </a:lnTo>
                <a:lnTo>
                  <a:pt x="219" y="249"/>
                </a:lnTo>
                <a:lnTo>
                  <a:pt x="211" y="251"/>
                </a:lnTo>
                <a:lnTo>
                  <a:pt x="203" y="253"/>
                </a:lnTo>
                <a:lnTo>
                  <a:pt x="196" y="255"/>
                </a:lnTo>
                <a:lnTo>
                  <a:pt x="190" y="257"/>
                </a:lnTo>
                <a:lnTo>
                  <a:pt x="182" y="261"/>
                </a:lnTo>
                <a:lnTo>
                  <a:pt x="176" y="265"/>
                </a:lnTo>
                <a:lnTo>
                  <a:pt x="171" y="271"/>
                </a:lnTo>
                <a:lnTo>
                  <a:pt x="163" y="276"/>
                </a:lnTo>
                <a:lnTo>
                  <a:pt x="157" y="282"/>
                </a:lnTo>
                <a:lnTo>
                  <a:pt x="151" y="290"/>
                </a:lnTo>
                <a:lnTo>
                  <a:pt x="146" y="297"/>
                </a:lnTo>
                <a:lnTo>
                  <a:pt x="138" y="307"/>
                </a:lnTo>
                <a:lnTo>
                  <a:pt x="132" y="317"/>
                </a:lnTo>
                <a:lnTo>
                  <a:pt x="125" y="328"/>
                </a:lnTo>
                <a:lnTo>
                  <a:pt x="88" y="319"/>
                </a:lnTo>
                <a:lnTo>
                  <a:pt x="199" y="0"/>
                </a:lnTo>
                <a:lnTo>
                  <a:pt x="203" y="2"/>
                </a:lnTo>
                <a:lnTo>
                  <a:pt x="207" y="6"/>
                </a:lnTo>
                <a:lnTo>
                  <a:pt x="209" y="8"/>
                </a:lnTo>
                <a:lnTo>
                  <a:pt x="213" y="11"/>
                </a:lnTo>
                <a:lnTo>
                  <a:pt x="217" y="13"/>
                </a:lnTo>
                <a:lnTo>
                  <a:pt x="221" y="15"/>
                </a:lnTo>
                <a:lnTo>
                  <a:pt x="224" y="17"/>
                </a:lnTo>
                <a:lnTo>
                  <a:pt x="226" y="17"/>
                </a:lnTo>
                <a:lnTo>
                  <a:pt x="230" y="19"/>
                </a:lnTo>
                <a:lnTo>
                  <a:pt x="234" y="21"/>
                </a:lnTo>
                <a:lnTo>
                  <a:pt x="238" y="21"/>
                </a:lnTo>
                <a:lnTo>
                  <a:pt x="244" y="21"/>
                </a:lnTo>
                <a:lnTo>
                  <a:pt x="247" y="23"/>
                </a:lnTo>
                <a:lnTo>
                  <a:pt x="253" y="23"/>
                </a:lnTo>
                <a:lnTo>
                  <a:pt x="259" y="23"/>
                </a:lnTo>
                <a:lnTo>
                  <a:pt x="263" y="23"/>
                </a:lnTo>
                <a:lnTo>
                  <a:pt x="850" y="23"/>
                </a:lnTo>
                <a:lnTo>
                  <a:pt x="906" y="155"/>
                </a:lnTo>
                <a:lnTo>
                  <a:pt x="608" y="390"/>
                </a:lnTo>
                <a:lnTo>
                  <a:pt x="648" y="393"/>
                </a:lnTo>
                <a:lnTo>
                  <a:pt x="687" y="403"/>
                </a:lnTo>
                <a:lnTo>
                  <a:pt x="721" y="413"/>
                </a:lnTo>
                <a:lnTo>
                  <a:pt x="756" y="424"/>
                </a:lnTo>
                <a:lnTo>
                  <a:pt x="787" y="439"/>
                </a:lnTo>
                <a:lnTo>
                  <a:pt x="815" y="459"/>
                </a:lnTo>
                <a:lnTo>
                  <a:pt x="842" y="478"/>
                </a:lnTo>
                <a:lnTo>
                  <a:pt x="869" y="501"/>
                </a:lnTo>
                <a:lnTo>
                  <a:pt x="890" y="526"/>
                </a:lnTo>
                <a:lnTo>
                  <a:pt x="909" y="551"/>
                </a:lnTo>
                <a:lnTo>
                  <a:pt x="927" y="580"/>
                </a:lnTo>
                <a:lnTo>
                  <a:pt x="940" y="608"/>
                </a:lnTo>
                <a:lnTo>
                  <a:pt x="952" y="639"/>
                </a:lnTo>
                <a:lnTo>
                  <a:pt x="957" y="672"/>
                </a:lnTo>
                <a:lnTo>
                  <a:pt x="963" y="704"/>
                </a:lnTo>
                <a:lnTo>
                  <a:pt x="965" y="741"/>
                </a:lnTo>
                <a:lnTo>
                  <a:pt x="963" y="764"/>
                </a:lnTo>
                <a:lnTo>
                  <a:pt x="961" y="785"/>
                </a:lnTo>
                <a:lnTo>
                  <a:pt x="959" y="808"/>
                </a:lnTo>
                <a:lnTo>
                  <a:pt x="955" y="829"/>
                </a:lnTo>
                <a:lnTo>
                  <a:pt x="950" y="848"/>
                </a:lnTo>
                <a:lnTo>
                  <a:pt x="944" y="869"/>
                </a:lnTo>
                <a:lnTo>
                  <a:pt x="936" y="889"/>
                </a:lnTo>
                <a:lnTo>
                  <a:pt x="929" y="908"/>
                </a:lnTo>
                <a:lnTo>
                  <a:pt x="917" y="927"/>
                </a:lnTo>
                <a:lnTo>
                  <a:pt x="907" y="944"/>
                </a:lnTo>
                <a:lnTo>
                  <a:pt x="896" y="961"/>
                </a:lnTo>
                <a:lnTo>
                  <a:pt x="882" y="979"/>
                </a:lnTo>
                <a:lnTo>
                  <a:pt x="867" y="996"/>
                </a:lnTo>
                <a:lnTo>
                  <a:pt x="852" y="1011"/>
                </a:lnTo>
                <a:lnTo>
                  <a:pt x="836" y="1029"/>
                </a:lnTo>
                <a:lnTo>
                  <a:pt x="817" y="1042"/>
                </a:lnTo>
                <a:lnTo>
                  <a:pt x="800" y="1057"/>
                </a:lnTo>
                <a:lnTo>
                  <a:pt x="781" y="1071"/>
                </a:lnTo>
                <a:lnTo>
                  <a:pt x="760" y="1084"/>
                </a:lnTo>
                <a:lnTo>
                  <a:pt x="741" y="1096"/>
                </a:lnTo>
                <a:lnTo>
                  <a:pt x="717" y="1105"/>
                </a:lnTo>
                <a:lnTo>
                  <a:pt x="696" y="1115"/>
                </a:lnTo>
                <a:lnTo>
                  <a:pt x="673" y="1125"/>
                </a:lnTo>
                <a:lnTo>
                  <a:pt x="650" y="1132"/>
                </a:lnTo>
                <a:lnTo>
                  <a:pt x="625" y="1140"/>
                </a:lnTo>
                <a:lnTo>
                  <a:pt x="602" y="1146"/>
                </a:lnTo>
                <a:lnTo>
                  <a:pt x="576" y="1150"/>
                </a:lnTo>
                <a:lnTo>
                  <a:pt x="551" y="1155"/>
                </a:lnTo>
                <a:lnTo>
                  <a:pt x="524" y="1157"/>
                </a:lnTo>
                <a:lnTo>
                  <a:pt x="497" y="1161"/>
                </a:lnTo>
                <a:lnTo>
                  <a:pt x="468" y="1161"/>
                </a:lnTo>
                <a:lnTo>
                  <a:pt x="439" y="1163"/>
                </a:lnTo>
                <a:lnTo>
                  <a:pt x="409" y="1161"/>
                </a:lnTo>
                <a:lnTo>
                  <a:pt x="378" y="1161"/>
                </a:lnTo>
                <a:lnTo>
                  <a:pt x="349" y="1157"/>
                </a:lnTo>
                <a:lnTo>
                  <a:pt x="318" y="1153"/>
                </a:lnTo>
                <a:lnTo>
                  <a:pt x="290" y="1150"/>
                </a:lnTo>
                <a:lnTo>
                  <a:pt x="263" y="1144"/>
                </a:lnTo>
                <a:lnTo>
                  <a:pt x="234" y="1138"/>
                </a:lnTo>
                <a:lnTo>
                  <a:pt x="207" y="1130"/>
                </a:lnTo>
                <a:lnTo>
                  <a:pt x="180" y="1123"/>
                </a:lnTo>
                <a:lnTo>
                  <a:pt x="153" y="1113"/>
                </a:lnTo>
                <a:lnTo>
                  <a:pt x="127" y="1102"/>
                </a:lnTo>
                <a:lnTo>
                  <a:pt x="102" y="1090"/>
                </a:lnTo>
                <a:lnTo>
                  <a:pt x="75" y="1079"/>
                </a:lnTo>
                <a:lnTo>
                  <a:pt x="50" y="1065"/>
                </a:lnTo>
                <a:lnTo>
                  <a:pt x="25" y="1050"/>
                </a:lnTo>
                <a:lnTo>
                  <a:pt x="0" y="1034"/>
                </a:lnTo>
              </a:path>
            </a:pathLst>
          </a:custGeom>
          <a:gradFill rotWithShape="0">
            <a:gsLst>
              <a:gs pos="0">
                <a:srgbClr val="6699FF">
                  <a:gamma/>
                  <a:tint val="42745"/>
                  <a:invGamma/>
                </a:srgbClr>
              </a:gs>
              <a:gs pos="100000">
                <a:srgbClr val="6699FF"/>
              </a:gs>
            </a:gsLst>
            <a:lin ang="5400000" scaled="1"/>
          </a:gradFill>
          <a:ln>
            <a:noFill/>
          </a:ln>
          <a:effectLst>
            <a:outerShdw dist="35921" dir="2700000" algn="ctr" rotWithShape="0">
              <a:srgbClr val="919191"/>
            </a:outerShdw>
          </a:effectLst>
          <a:extLst>
            <a:ext uri="{91240B29-F687-4F45-9708-019B960494DF}">
              <a14:hiddenLine xmlns:a14="http://schemas.microsoft.com/office/drawing/2010/main" w="0" cap="sq" cmpd="sng">
                <a:solidFill>
                  <a:srgbClr val="000000"/>
                </a:solidFill>
                <a:prstDash val="solid"/>
                <a:miter lim="800000"/>
                <a:headEnd type="none" w="med" len="med"/>
                <a:tailEnd type="none" w="med" len="med"/>
              </a14:hiddenLine>
            </a:ext>
          </a:extLst>
        </p:spPr>
        <p:txBody>
          <a:bodyPr/>
          <a:lstStyle/>
          <a:p>
            <a:endParaRPr lang="es-ES"/>
          </a:p>
        </p:txBody>
      </p:sp>
      <p:sp>
        <p:nvSpPr>
          <p:cNvPr id="24592" name="Text Box 16">
            <a:extLst>
              <a:ext uri="{FF2B5EF4-FFF2-40B4-BE49-F238E27FC236}">
                <a16:creationId xmlns:a16="http://schemas.microsoft.com/office/drawing/2014/main" id="{8340E9FD-9434-43E5-A51C-E14C0808D600}"/>
              </a:ext>
            </a:extLst>
          </p:cNvPr>
          <p:cNvSpPr txBox="1">
            <a:spLocks noChangeArrowheads="1"/>
          </p:cNvSpPr>
          <p:nvPr/>
        </p:nvSpPr>
        <p:spPr bwMode="auto">
          <a:xfrm>
            <a:off x="4738688" y="4422775"/>
            <a:ext cx="3871912" cy="1109663"/>
          </a:xfrm>
          <a:prstGeom prst="rect">
            <a:avLst/>
          </a:prstGeom>
          <a:solidFill>
            <a:srgbClr val="336699"/>
          </a:solidFill>
          <a:ln w="12700">
            <a:solidFill>
              <a:srgbClr val="336699"/>
            </a:solidFill>
            <a:miter lim="800000"/>
            <a:headEnd/>
            <a:tailEnd/>
          </a:ln>
          <a:effectLst>
            <a:outerShdw dist="107763" dir="2700000" algn="ctr" rotWithShape="0">
              <a:srgbClr val="CECECE"/>
            </a:outerShdw>
          </a:effectLst>
        </p:spPr>
        <p:txBody>
          <a:bodyPr lIns="90488" tIns="137160" rIns="90488" bIns="137160">
            <a:spAutoFit/>
          </a:bodyPr>
          <a:lstStyle>
            <a:lvl1pPr marL="228600">
              <a:tabLst>
                <a:tab pos="2800350" algn="l"/>
              </a:tabLst>
              <a:defRPr sz="2400">
                <a:solidFill>
                  <a:schemeClr val="tx1"/>
                </a:solidFill>
                <a:latin typeface="Times New Roman" panose="02020603050405020304" pitchFamily="18" charset="0"/>
              </a:defRPr>
            </a:lvl1pPr>
            <a:lvl2pPr marL="857250">
              <a:tabLst>
                <a:tab pos="2800350" algn="l"/>
              </a:tabLst>
              <a:defRPr sz="2400">
                <a:solidFill>
                  <a:schemeClr val="tx1"/>
                </a:solidFill>
                <a:latin typeface="Times New Roman" panose="02020603050405020304" pitchFamily="18" charset="0"/>
              </a:defRPr>
            </a:lvl2pPr>
            <a:lvl3pPr marL="971550">
              <a:tabLst>
                <a:tab pos="2800350" algn="l"/>
              </a:tabLst>
              <a:defRPr sz="2400">
                <a:solidFill>
                  <a:schemeClr val="tx1"/>
                </a:solidFill>
                <a:latin typeface="Times New Roman" panose="02020603050405020304" pitchFamily="18" charset="0"/>
              </a:defRPr>
            </a:lvl3pPr>
            <a:lvl4pPr>
              <a:tabLst>
                <a:tab pos="2800350" algn="l"/>
              </a:tabLst>
              <a:defRPr sz="2400">
                <a:solidFill>
                  <a:schemeClr val="tx1"/>
                </a:solidFill>
                <a:latin typeface="Times New Roman" panose="02020603050405020304" pitchFamily="18" charset="0"/>
              </a:defRPr>
            </a:lvl4pPr>
            <a:lvl5pPr>
              <a:tabLst>
                <a:tab pos="28003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800350" algn="l"/>
              </a:tabLst>
              <a:defRPr sz="2400">
                <a:solidFill>
                  <a:schemeClr val="tx1"/>
                </a:solidFill>
                <a:latin typeface="Times New Roman" panose="02020603050405020304" pitchFamily="18" charset="0"/>
              </a:defRPr>
            </a:lvl9pPr>
          </a:lstStyle>
          <a:p>
            <a:r>
              <a:rPr lang="en-US" altLang="es-ES" sz="1800" b="1">
                <a:solidFill>
                  <a:srgbClr val="FFFFFF"/>
                </a:solidFill>
                <a:effectLst>
                  <a:outerShdw blurRad="38100" dist="38100" dir="2700000" algn="tl">
                    <a:srgbClr val="000000"/>
                  </a:outerShdw>
                </a:effectLst>
                <a:latin typeface="Arial" panose="020B0604020202020204" pitchFamily="34" charset="0"/>
              </a:rPr>
              <a:t>Este proceso se repite para la fila siguiente de la consulta externa</a:t>
            </a:r>
            <a:endParaRPr lang="en-US" altLang="en-US" sz="1800" b="1">
              <a:solidFill>
                <a:schemeClr val="bg1"/>
              </a:solidFill>
              <a:effectLst>
                <a:outerShdw blurRad="38100" dist="38100" dir="2700000" algn="tl">
                  <a:srgbClr val="000000"/>
                </a:outerShdw>
              </a:effectLst>
              <a:latin typeface="Arial" panose="020B0604020202020204" pitchFamily="34" charset="0"/>
            </a:endParaRPr>
          </a:p>
        </p:txBody>
      </p:sp>
      <p:grpSp>
        <p:nvGrpSpPr>
          <p:cNvPr id="24620" name="Group 30">
            <a:extLst>
              <a:ext uri="{FF2B5EF4-FFF2-40B4-BE49-F238E27FC236}">
                <a16:creationId xmlns:a16="http://schemas.microsoft.com/office/drawing/2014/main" id="{2D71FFFA-0D43-49A7-B200-9E3D554B287C}"/>
              </a:ext>
            </a:extLst>
          </p:cNvPr>
          <p:cNvGrpSpPr>
            <a:grpSpLocks/>
          </p:cNvGrpSpPr>
          <p:nvPr/>
        </p:nvGrpSpPr>
        <p:grpSpPr bwMode="auto">
          <a:xfrm>
            <a:off x="4495800" y="4495800"/>
            <a:ext cx="493713" cy="493713"/>
            <a:chOff x="2832" y="2832"/>
            <a:chExt cx="311" cy="311"/>
          </a:xfrm>
        </p:grpSpPr>
        <p:sp>
          <p:nvSpPr>
            <p:cNvPr id="24602" name="Oval 26">
              <a:extLst>
                <a:ext uri="{FF2B5EF4-FFF2-40B4-BE49-F238E27FC236}">
                  <a16:creationId xmlns:a16="http://schemas.microsoft.com/office/drawing/2014/main" id="{7C9A4D24-B96A-4EEE-95AA-142E4DB4E767}"/>
                </a:ext>
              </a:extLst>
            </p:cNvPr>
            <p:cNvSpPr>
              <a:spLocks noChangeArrowheads="1"/>
            </p:cNvSpPr>
            <p:nvPr>
              <p:custDataLst>
                <p:tags r:id="rId1"/>
              </p:custDataLst>
            </p:nvPr>
          </p:nvSpPr>
          <p:spPr bwMode="auto">
            <a:xfrm>
              <a:off x="2832" y="2832"/>
              <a:ext cx="311" cy="311"/>
            </a:xfrm>
            <a:prstGeom prst="ellipse">
              <a:avLst/>
            </a:prstGeom>
            <a:gradFill rotWithShape="0">
              <a:gsLst>
                <a:gs pos="0">
                  <a:srgbClr val="FFFFCC"/>
                </a:gs>
                <a:gs pos="100000">
                  <a:srgbClr val="FFFFCC">
                    <a:gamma/>
                    <a:tint val="0"/>
                    <a:invGamma/>
                  </a:srgbClr>
                </a:gs>
              </a:gsLst>
              <a:lin ang="5400000" scaled="1"/>
            </a:gradFill>
            <a:ln w="9525">
              <a:solidFill>
                <a:srgbClr val="FFCC00"/>
              </a:solidFill>
              <a:round/>
              <a:headEnd/>
              <a:tailEnd/>
            </a:ln>
            <a:effectLst>
              <a:outerShdw dist="71842" dir="2700000" algn="ctr" rotWithShape="0">
                <a:srgbClr val="CECECE"/>
              </a:outerShdw>
            </a:effectLst>
          </p:spPr>
          <p:txBody>
            <a:bodyPr wrap="none" anchor="ctr"/>
            <a:lstStyle/>
            <a:p>
              <a:endParaRPr lang="es-ES"/>
            </a:p>
          </p:txBody>
        </p:sp>
        <p:sp>
          <p:nvSpPr>
            <p:cNvPr id="24599" name="Freeform 23">
              <a:extLst>
                <a:ext uri="{FF2B5EF4-FFF2-40B4-BE49-F238E27FC236}">
                  <a16:creationId xmlns:a16="http://schemas.microsoft.com/office/drawing/2014/main" id="{A1B95E04-0A9C-49D3-BBFD-D9183BEB13C0}"/>
                </a:ext>
              </a:extLst>
            </p:cNvPr>
            <p:cNvSpPr>
              <a:spLocks/>
            </p:cNvSpPr>
            <p:nvPr>
              <p:custDataLst>
                <p:tags r:id="rId2"/>
              </p:custDataLst>
            </p:nvPr>
          </p:nvSpPr>
          <p:spPr bwMode="auto">
            <a:xfrm>
              <a:off x="2890" y="2881"/>
              <a:ext cx="195" cy="213"/>
            </a:xfrm>
            <a:custGeom>
              <a:avLst/>
              <a:gdLst>
                <a:gd name="T0" fmla="*/ 436 w 1050"/>
                <a:gd name="T1" fmla="*/ 1205 h 1270"/>
                <a:gd name="T2" fmla="*/ 470 w 1050"/>
                <a:gd name="T3" fmla="*/ 1189 h 1270"/>
                <a:gd name="T4" fmla="*/ 495 w 1050"/>
                <a:gd name="T5" fmla="*/ 1166 h 1270"/>
                <a:gd name="T6" fmla="*/ 507 w 1050"/>
                <a:gd name="T7" fmla="*/ 1135 h 1270"/>
                <a:gd name="T8" fmla="*/ 60 w 1050"/>
                <a:gd name="T9" fmla="*/ 986 h 1270"/>
                <a:gd name="T10" fmla="*/ 44 w 1050"/>
                <a:gd name="T11" fmla="*/ 988 h 1270"/>
                <a:gd name="T12" fmla="*/ 29 w 1050"/>
                <a:gd name="T13" fmla="*/ 991 h 1270"/>
                <a:gd name="T14" fmla="*/ 15 w 1050"/>
                <a:gd name="T15" fmla="*/ 995 h 1270"/>
                <a:gd name="T16" fmla="*/ 2 w 1050"/>
                <a:gd name="T17" fmla="*/ 1003 h 1270"/>
                <a:gd name="T18" fmla="*/ 2 w 1050"/>
                <a:gd name="T19" fmla="*/ 995 h 1270"/>
                <a:gd name="T20" fmla="*/ 0 w 1050"/>
                <a:gd name="T21" fmla="*/ 988 h 1270"/>
                <a:gd name="T22" fmla="*/ 0 w 1050"/>
                <a:gd name="T23" fmla="*/ 978 h 1270"/>
                <a:gd name="T24" fmla="*/ 13 w 1050"/>
                <a:gd name="T25" fmla="*/ 909 h 1270"/>
                <a:gd name="T26" fmla="*/ 63 w 1050"/>
                <a:gd name="T27" fmla="*/ 797 h 1270"/>
                <a:gd name="T28" fmla="*/ 142 w 1050"/>
                <a:gd name="T29" fmla="*/ 674 h 1270"/>
                <a:gd name="T30" fmla="*/ 219 w 1050"/>
                <a:gd name="T31" fmla="*/ 540 h 1270"/>
                <a:gd name="T32" fmla="*/ 261 w 1050"/>
                <a:gd name="T33" fmla="*/ 446 h 1270"/>
                <a:gd name="T34" fmla="*/ 280 w 1050"/>
                <a:gd name="T35" fmla="*/ 367 h 1270"/>
                <a:gd name="T36" fmla="*/ 282 w 1050"/>
                <a:gd name="T37" fmla="*/ 317 h 1270"/>
                <a:gd name="T38" fmla="*/ 278 w 1050"/>
                <a:gd name="T39" fmla="*/ 294 h 1270"/>
                <a:gd name="T40" fmla="*/ 267 w 1050"/>
                <a:gd name="T41" fmla="*/ 279 h 1270"/>
                <a:gd name="T42" fmla="*/ 248 w 1050"/>
                <a:gd name="T43" fmla="*/ 263 h 1270"/>
                <a:gd name="T44" fmla="*/ 280 w 1050"/>
                <a:gd name="T45" fmla="*/ 221 h 1270"/>
                <a:gd name="T46" fmla="*/ 359 w 1050"/>
                <a:gd name="T47" fmla="*/ 154 h 1270"/>
                <a:gd name="T48" fmla="*/ 422 w 1050"/>
                <a:gd name="T49" fmla="*/ 90 h 1270"/>
                <a:gd name="T50" fmla="*/ 476 w 1050"/>
                <a:gd name="T51" fmla="*/ 31 h 1270"/>
                <a:gd name="T52" fmla="*/ 511 w 1050"/>
                <a:gd name="T53" fmla="*/ 17 h 1270"/>
                <a:gd name="T54" fmla="*/ 526 w 1050"/>
                <a:gd name="T55" fmla="*/ 56 h 1270"/>
                <a:gd name="T56" fmla="*/ 536 w 1050"/>
                <a:gd name="T57" fmla="*/ 96 h 1270"/>
                <a:gd name="T58" fmla="*/ 541 w 1050"/>
                <a:gd name="T59" fmla="*/ 142 h 1270"/>
                <a:gd name="T60" fmla="*/ 538 w 1050"/>
                <a:gd name="T61" fmla="*/ 219 h 1270"/>
                <a:gd name="T62" fmla="*/ 505 w 1050"/>
                <a:gd name="T63" fmla="*/ 336 h 1270"/>
                <a:gd name="T64" fmla="*/ 440 w 1050"/>
                <a:gd name="T65" fmla="*/ 471 h 1270"/>
                <a:gd name="T66" fmla="*/ 340 w 1050"/>
                <a:gd name="T67" fmla="*/ 624 h 1270"/>
                <a:gd name="T68" fmla="*/ 246 w 1050"/>
                <a:gd name="T69" fmla="*/ 749 h 1270"/>
                <a:gd name="T70" fmla="*/ 192 w 1050"/>
                <a:gd name="T71" fmla="*/ 818 h 1270"/>
                <a:gd name="T72" fmla="*/ 509 w 1050"/>
                <a:gd name="T73" fmla="*/ 463 h 1270"/>
                <a:gd name="T74" fmla="*/ 616 w 1050"/>
                <a:gd name="T75" fmla="*/ 417 h 1270"/>
                <a:gd name="T76" fmla="*/ 705 w 1050"/>
                <a:gd name="T77" fmla="*/ 352 h 1270"/>
                <a:gd name="T78" fmla="*/ 776 w 1050"/>
                <a:gd name="T79" fmla="*/ 265 h 1270"/>
                <a:gd name="T80" fmla="*/ 829 w 1050"/>
                <a:gd name="T81" fmla="*/ 156 h 1270"/>
                <a:gd name="T82" fmla="*/ 845 w 1050"/>
                <a:gd name="T83" fmla="*/ 200 h 1270"/>
                <a:gd name="T84" fmla="*/ 837 w 1050"/>
                <a:gd name="T85" fmla="*/ 255 h 1270"/>
                <a:gd name="T86" fmla="*/ 831 w 1050"/>
                <a:gd name="T87" fmla="*/ 309 h 1270"/>
                <a:gd name="T88" fmla="*/ 829 w 1050"/>
                <a:gd name="T89" fmla="*/ 361 h 1270"/>
                <a:gd name="T90" fmla="*/ 908 w 1050"/>
                <a:gd name="T91" fmla="*/ 845 h 1270"/>
                <a:gd name="T92" fmla="*/ 943 w 1050"/>
                <a:gd name="T93" fmla="*/ 843 h 1270"/>
                <a:gd name="T94" fmla="*/ 973 w 1050"/>
                <a:gd name="T95" fmla="*/ 834 h 1270"/>
                <a:gd name="T96" fmla="*/ 996 w 1050"/>
                <a:gd name="T97" fmla="*/ 817 h 1270"/>
                <a:gd name="T98" fmla="*/ 1017 w 1050"/>
                <a:gd name="T99" fmla="*/ 793 h 1270"/>
                <a:gd name="T100" fmla="*/ 958 w 1050"/>
                <a:gd name="T101" fmla="*/ 1026 h 1270"/>
                <a:gd name="T102" fmla="*/ 952 w 1050"/>
                <a:gd name="T103" fmla="*/ 1007 h 1270"/>
                <a:gd name="T104" fmla="*/ 941 w 1050"/>
                <a:gd name="T105" fmla="*/ 995 h 1270"/>
                <a:gd name="T106" fmla="*/ 921 w 1050"/>
                <a:gd name="T107" fmla="*/ 988 h 1270"/>
                <a:gd name="T108" fmla="*/ 829 w 1050"/>
                <a:gd name="T109" fmla="*/ 986 h 1270"/>
                <a:gd name="T110" fmla="*/ 833 w 1050"/>
                <a:gd name="T111" fmla="*/ 1143 h 1270"/>
                <a:gd name="T112" fmla="*/ 849 w 1050"/>
                <a:gd name="T113" fmla="*/ 1172 h 1270"/>
                <a:gd name="T114" fmla="*/ 875 w 1050"/>
                <a:gd name="T115" fmla="*/ 1193 h 1270"/>
                <a:gd name="T116" fmla="*/ 912 w 1050"/>
                <a:gd name="T117" fmla="*/ 1209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50" h="1270">
                  <a:moveTo>
                    <a:pt x="415" y="1270"/>
                  </a:moveTo>
                  <a:lnTo>
                    <a:pt x="415" y="1210"/>
                  </a:lnTo>
                  <a:lnTo>
                    <a:pt x="426" y="1209"/>
                  </a:lnTo>
                  <a:lnTo>
                    <a:pt x="436" y="1205"/>
                  </a:lnTo>
                  <a:lnTo>
                    <a:pt x="445" y="1203"/>
                  </a:lnTo>
                  <a:lnTo>
                    <a:pt x="455" y="1199"/>
                  </a:lnTo>
                  <a:lnTo>
                    <a:pt x="463" y="1193"/>
                  </a:lnTo>
                  <a:lnTo>
                    <a:pt x="470" y="1189"/>
                  </a:lnTo>
                  <a:lnTo>
                    <a:pt x="478" y="1184"/>
                  </a:lnTo>
                  <a:lnTo>
                    <a:pt x="484" y="1178"/>
                  </a:lnTo>
                  <a:lnTo>
                    <a:pt x="490" y="1172"/>
                  </a:lnTo>
                  <a:lnTo>
                    <a:pt x="495" y="1166"/>
                  </a:lnTo>
                  <a:lnTo>
                    <a:pt x="499" y="1159"/>
                  </a:lnTo>
                  <a:lnTo>
                    <a:pt x="503" y="1151"/>
                  </a:lnTo>
                  <a:lnTo>
                    <a:pt x="505" y="1143"/>
                  </a:lnTo>
                  <a:lnTo>
                    <a:pt x="507" y="1135"/>
                  </a:lnTo>
                  <a:lnTo>
                    <a:pt x="509" y="1128"/>
                  </a:lnTo>
                  <a:lnTo>
                    <a:pt x="509" y="1118"/>
                  </a:lnTo>
                  <a:lnTo>
                    <a:pt x="509" y="986"/>
                  </a:lnTo>
                  <a:lnTo>
                    <a:pt x="60" y="986"/>
                  </a:lnTo>
                  <a:lnTo>
                    <a:pt x="56" y="986"/>
                  </a:lnTo>
                  <a:lnTo>
                    <a:pt x="52" y="988"/>
                  </a:lnTo>
                  <a:lnTo>
                    <a:pt x="48" y="988"/>
                  </a:lnTo>
                  <a:lnTo>
                    <a:pt x="44" y="988"/>
                  </a:lnTo>
                  <a:lnTo>
                    <a:pt x="40" y="988"/>
                  </a:lnTo>
                  <a:lnTo>
                    <a:pt x="36" y="989"/>
                  </a:lnTo>
                  <a:lnTo>
                    <a:pt x="33" y="989"/>
                  </a:lnTo>
                  <a:lnTo>
                    <a:pt x="29" y="991"/>
                  </a:lnTo>
                  <a:lnTo>
                    <a:pt x="25" y="991"/>
                  </a:lnTo>
                  <a:lnTo>
                    <a:pt x="21" y="993"/>
                  </a:lnTo>
                  <a:lnTo>
                    <a:pt x="17" y="993"/>
                  </a:lnTo>
                  <a:lnTo>
                    <a:pt x="15" y="995"/>
                  </a:lnTo>
                  <a:lnTo>
                    <a:pt x="12" y="997"/>
                  </a:lnTo>
                  <a:lnTo>
                    <a:pt x="8" y="999"/>
                  </a:lnTo>
                  <a:lnTo>
                    <a:pt x="6" y="1001"/>
                  </a:lnTo>
                  <a:lnTo>
                    <a:pt x="2" y="1003"/>
                  </a:lnTo>
                  <a:lnTo>
                    <a:pt x="2" y="1001"/>
                  </a:lnTo>
                  <a:lnTo>
                    <a:pt x="2" y="999"/>
                  </a:lnTo>
                  <a:lnTo>
                    <a:pt x="2" y="997"/>
                  </a:lnTo>
                  <a:lnTo>
                    <a:pt x="2" y="995"/>
                  </a:lnTo>
                  <a:lnTo>
                    <a:pt x="0" y="993"/>
                  </a:lnTo>
                  <a:lnTo>
                    <a:pt x="0" y="991"/>
                  </a:lnTo>
                  <a:lnTo>
                    <a:pt x="0" y="989"/>
                  </a:lnTo>
                  <a:lnTo>
                    <a:pt x="0" y="988"/>
                  </a:lnTo>
                  <a:lnTo>
                    <a:pt x="0" y="986"/>
                  </a:lnTo>
                  <a:lnTo>
                    <a:pt x="0" y="984"/>
                  </a:lnTo>
                  <a:lnTo>
                    <a:pt x="0" y="982"/>
                  </a:lnTo>
                  <a:lnTo>
                    <a:pt x="0" y="978"/>
                  </a:lnTo>
                  <a:lnTo>
                    <a:pt x="0" y="976"/>
                  </a:lnTo>
                  <a:lnTo>
                    <a:pt x="2" y="955"/>
                  </a:lnTo>
                  <a:lnTo>
                    <a:pt x="6" y="934"/>
                  </a:lnTo>
                  <a:lnTo>
                    <a:pt x="13" y="909"/>
                  </a:lnTo>
                  <a:lnTo>
                    <a:pt x="21" y="884"/>
                  </a:lnTo>
                  <a:lnTo>
                    <a:pt x="33" y="857"/>
                  </a:lnTo>
                  <a:lnTo>
                    <a:pt x="48" y="828"/>
                  </a:lnTo>
                  <a:lnTo>
                    <a:pt x="63" y="797"/>
                  </a:lnTo>
                  <a:lnTo>
                    <a:pt x="83" y="767"/>
                  </a:lnTo>
                  <a:lnTo>
                    <a:pt x="88" y="757"/>
                  </a:lnTo>
                  <a:lnTo>
                    <a:pt x="117" y="715"/>
                  </a:lnTo>
                  <a:lnTo>
                    <a:pt x="142" y="674"/>
                  </a:lnTo>
                  <a:lnTo>
                    <a:pt x="163" y="636"/>
                  </a:lnTo>
                  <a:lnTo>
                    <a:pt x="184" y="601"/>
                  </a:lnTo>
                  <a:lnTo>
                    <a:pt x="202" y="569"/>
                  </a:lnTo>
                  <a:lnTo>
                    <a:pt x="219" y="540"/>
                  </a:lnTo>
                  <a:lnTo>
                    <a:pt x="232" y="513"/>
                  </a:lnTo>
                  <a:lnTo>
                    <a:pt x="244" y="490"/>
                  </a:lnTo>
                  <a:lnTo>
                    <a:pt x="253" y="467"/>
                  </a:lnTo>
                  <a:lnTo>
                    <a:pt x="261" y="446"/>
                  </a:lnTo>
                  <a:lnTo>
                    <a:pt x="267" y="425"/>
                  </a:lnTo>
                  <a:lnTo>
                    <a:pt x="273" y="403"/>
                  </a:lnTo>
                  <a:lnTo>
                    <a:pt x="278" y="384"/>
                  </a:lnTo>
                  <a:lnTo>
                    <a:pt x="280" y="367"/>
                  </a:lnTo>
                  <a:lnTo>
                    <a:pt x="282" y="350"/>
                  </a:lnTo>
                  <a:lnTo>
                    <a:pt x="284" y="332"/>
                  </a:lnTo>
                  <a:lnTo>
                    <a:pt x="284" y="325"/>
                  </a:lnTo>
                  <a:lnTo>
                    <a:pt x="282" y="317"/>
                  </a:lnTo>
                  <a:lnTo>
                    <a:pt x="282" y="311"/>
                  </a:lnTo>
                  <a:lnTo>
                    <a:pt x="280" y="305"/>
                  </a:lnTo>
                  <a:lnTo>
                    <a:pt x="278" y="300"/>
                  </a:lnTo>
                  <a:lnTo>
                    <a:pt x="278" y="294"/>
                  </a:lnTo>
                  <a:lnTo>
                    <a:pt x="275" y="290"/>
                  </a:lnTo>
                  <a:lnTo>
                    <a:pt x="273" y="286"/>
                  </a:lnTo>
                  <a:lnTo>
                    <a:pt x="271" y="282"/>
                  </a:lnTo>
                  <a:lnTo>
                    <a:pt x="267" y="279"/>
                  </a:lnTo>
                  <a:lnTo>
                    <a:pt x="263" y="275"/>
                  </a:lnTo>
                  <a:lnTo>
                    <a:pt x="257" y="271"/>
                  </a:lnTo>
                  <a:lnTo>
                    <a:pt x="253" y="267"/>
                  </a:lnTo>
                  <a:lnTo>
                    <a:pt x="248" y="263"/>
                  </a:lnTo>
                  <a:lnTo>
                    <a:pt x="242" y="259"/>
                  </a:lnTo>
                  <a:lnTo>
                    <a:pt x="234" y="257"/>
                  </a:lnTo>
                  <a:lnTo>
                    <a:pt x="257" y="238"/>
                  </a:lnTo>
                  <a:lnTo>
                    <a:pt x="280" y="221"/>
                  </a:lnTo>
                  <a:lnTo>
                    <a:pt x="301" y="204"/>
                  </a:lnTo>
                  <a:lnTo>
                    <a:pt x="321" y="186"/>
                  </a:lnTo>
                  <a:lnTo>
                    <a:pt x="340" y="169"/>
                  </a:lnTo>
                  <a:lnTo>
                    <a:pt x="359" y="154"/>
                  </a:lnTo>
                  <a:lnTo>
                    <a:pt x="376" y="138"/>
                  </a:lnTo>
                  <a:lnTo>
                    <a:pt x="392" y="121"/>
                  </a:lnTo>
                  <a:lnTo>
                    <a:pt x="407" y="106"/>
                  </a:lnTo>
                  <a:lnTo>
                    <a:pt x="422" y="90"/>
                  </a:lnTo>
                  <a:lnTo>
                    <a:pt x="438" y="75"/>
                  </a:lnTo>
                  <a:lnTo>
                    <a:pt x="451" y="59"/>
                  </a:lnTo>
                  <a:lnTo>
                    <a:pt x="465" y="44"/>
                  </a:lnTo>
                  <a:lnTo>
                    <a:pt x="476" y="31"/>
                  </a:lnTo>
                  <a:lnTo>
                    <a:pt x="490" y="15"/>
                  </a:lnTo>
                  <a:lnTo>
                    <a:pt x="501" y="0"/>
                  </a:lnTo>
                  <a:lnTo>
                    <a:pt x="505" y="8"/>
                  </a:lnTo>
                  <a:lnTo>
                    <a:pt x="511" y="17"/>
                  </a:lnTo>
                  <a:lnTo>
                    <a:pt x="514" y="27"/>
                  </a:lnTo>
                  <a:lnTo>
                    <a:pt x="518" y="36"/>
                  </a:lnTo>
                  <a:lnTo>
                    <a:pt x="522" y="46"/>
                  </a:lnTo>
                  <a:lnTo>
                    <a:pt x="526" y="56"/>
                  </a:lnTo>
                  <a:lnTo>
                    <a:pt x="530" y="65"/>
                  </a:lnTo>
                  <a:lnTo>
                    <a:pt x="532" y="75"/>
                  </a:lnTo>
                  <a:lnTo>
                    <a:pt x="534" y="84"/>
                  </a:lnTo>
                  <a:lnTo>
                    <a:pt x="536" y="96"/>
                  </a:lnTo>
                  <a:lnTo>
                    <a:pt x="538" y="106"/>
                  </a:lnTo>
                  <a:lnTo>
                    <a:pt x="539" y="117"/>
                  </a:lnTo>
                  <a:lnTo>
                    <a:pt x="541" y="129"/>
                  </a:lnTo>
                  <a:lnTo>
                    <a:pt x="541" y="142"/>
                  </a:lnTo>
                  <a:lnTo>
                    <a:pt x="541" y="154"/>
                  </a:lnTo>
                  <a:lnTo>
                    <a:pt x="541" y="167"/>
                  </a:lnTo>
                  <a:lnTo>
                    <a:pt x="541" y="192"/>
                  </a:lnTo>
                  <a:lnTo>
                    <a:pt x="538" y="219"/>
                  </a:lnTo>
                  <a:lnTo>
                    <a:pt x="534" y="246"/>
                  </a:lnTo>
                  <a:lnTo>
                    <a:pt x="526" y="275"/>
                  </a:lnTo>
                  <a:lnTo>
                    <a:pt x="516" y="304"/>
                  </a:lnTo>
                  <a:lnTo>
                    <a:pt x="505" y="336"/>
                  </a:lnTo>
                  <a:lnTo>
                    <a:pt x="491" y="367"/>
                  </a:lnTo>
                  <a:lnTo>
                    <a:pt x="476" y="402"/>
                  </a:lnTo>
                  <a:lnTo>
                    <a:pt x="459" y="434"/>
                  </a:lnTo>
                  <a:lnTo>
                    <a:pt x="440" y="471"/>
                  </a:lnTo>
                  <a:lnTo>
                    <a:pt x="417" y="507"/>
                  </a:lnTo>
                  <a:lnTo>
                    <a:pt x="394" y="546"/>
                  </a:lnTo>
                  <a:lnTo>
                    <a:pt x="367" y="584"/>
                  </a:lnTo>
                  <a:lnTo>
                    <a:pt x="340" y="624"/>
                  </a:lnTo>
                  <a:lnTo>
                    <a:pt x="309" y="665"/>
                  </a:lnTo>
                  <a:lnTo>
                    <a:pt x="278" y="707"/>
                  </a:lnTo>
                  <a:lnTo>
                    <a:pt x="261" y="728"/>
                  </a:lnTo>
                  <a:lnTo>
                    <a:pt x="246" y="749"/>
                  </a:lnTo>
                  <a:lnTo>
                    <a:pt x="230" y="769"/>
                  </a:lnTo>
                  <a:lnTo>
                    <a:pt x="217" y="786"/>
                  </a:lnTo>
                  <a:lnTo>
                    <a:pt x="205" y="803"/>
                  </a:lnTo>
                  <a:lnTo>
                    <a:pt x="192" y="818"/>
                  </a:lnTo>
                  <a:lnTo>
                    <a:pt x="182" y="834"/>
                  </a:lnTo>
                  <a:lnTo>
                    <a:pt x="173" y="845"/>
                  </a:lnTo>
                  <a:lnTo>
                    <a:pt x="509" y="845"/>
                  </a:lnTo>
                  <a:lnTo>
                    <a:pt x="509" y="463"/>
                  </a:lnTo>
                  <a:lnTo>
                    <a:pt x="538" y="453"/>
                  </a:lnTo>
                  <a:lnTo>
                    <a:pt x="564" y="442"/>
                  </a:lnTo>
                  <a:lnTo>
                    <a:pt x="591" y="430"/>
                  </a:lnTo>
                  <a:lnTo>
                    <a:pt x="616" y="417"/>
                  </a:lnTo>
                  <a:lnTo>
                    <a:pt x="639" y="403"/>
                  </a:lnTo>
                  <a:lnTo>
                    <a:pt x="662" y="388"/>
                  </a:lnTo>
                  <a:lnTo>
                    <a:pt x="683" y="371"/>
                  </a:lnTo>
                  <a:lnTo>
                    <a:pt x="705" y="352"/>
                  </a:lnTo>
                  <a:lnTo>
                    <a:pt x="724" y="332"/>
                  </a:lnTo>
                  <a:lnTo>
                    <a:pt x="741" y="311"/>
                  </a:lnTo>
                  <a:lnTo>
                    <a:pt x="758" y="288"/>
                  </a:lnTo>
                  <a:lnTo>
                    <a:pt x="776" y="265"/>
                  </a:lnTo>
                  <a:lnTo>
                    <a:pt x="791" y="240"/>
                  </a:lnTo>
                  <a:lnTo>
                    <a:pt x="804" y="213"/>
                  </a:lnTo>
                  <a:lnTo>
                    <a:pt x="818" y="186"/>
                  </a:lnTo>
                  <a:lnTo>
                    <a:pt x="829" y="156"/>
                  </a:lnTo>
                  <a:lnTo>
                    <a:pt x="850" y="156"/>
                  </a:lnTo>
                  <a:lnTo>
                    <a:pt x="849" y="171"/>
                  </a:lnTo>
                  <a:lnTo>
                    <a:pt x="847" y="186"/>
                  </a:lnTo>
                  <a:lnTo>
                    <a:pt x="845" y="200"/>
                  </a:lnTo>
                  <a:lnTo>
                    <a:pt x="843" y="213"/>
                  </a:lnTo>
                  <a:lnTo>
                    <a:pt x="841" y="229"/>
                  </a:lnTo>
                  <a:lnTo>
                    <a:pt x="839" y="242"/>
                  </a:lnTo>
                  <a:lnTo>
                    <a:pt x="837" y="255"/>
                  </a:lnTo>
                  <a:lnTo>
                    <a:pt x="835" y="269"/>
                  </a:lnTo>
                  <a:lnTo>
                    <a:pt x="833" y="282"/>
                  </a:lnTo>
                  <a:lnTo>
                    <a:pt x="833" y="296"/>
                  </a:lnTo>
                  <a:lnTo>
                    <a:pt x="831" y="309"/>
                  </a:lnTo>
                  <a:lnTo>
                    <a:pt x="831" y="321"/>
                  </a:lnTo>
                  <a:lnTo>
                    <a:pt x="831" y="334"/>
                  </a:lnTo>
                  <a:lnTo>
                    <a:pt x="829" y="348"/>
                  </a:lnTo>
                  <a:lnTo>
                    <a:pt x="829" y="361"/>
                  </a:lnTo>
                  <a:lnTo>
                    <a:pt x="829" y="375"/>
                  </a:lnTo>
                  <a:lnTo>
                    <a:pt x="829" y="402"/>
                  </a:lnTo>
                  <a:lnTo>
                    <a:pt x="829" y="845"/>
                  </a:lnTo>
                  <a:lnTo>
                    <a:pt x="908" y="845"/>
                  </a:lnTo>
                  <a:lnTo>
                    <a:pt x="916" y="845"/>
                  </a:lnTo>
                  <a:lnTo>
                    <a:pt x="925" y="845"/>
                  </a:lnTo>
                  <a:lnTo>
                    <a:pt x="935" y="843"/>
                  </a:lnTo>
                  <a:lnTo>
                    <a:pt x="943" y="843"/>
                  </a:lnTo>
                  <a:lnTo>
                    <a:pt x="950" y="842"/>
                  </a:lnTo>
                  <a:lnTo>
                    <a:pt x="958" y="840"/>
                  </a:lnTo>
                  <a:lnTo>
                    <a:pt x="966" y="836"/>
                  </a:lnTo>
                  <a:lnTo>
                    <a:pt x="973" y="834"/>
                  </a:lnTo>
                  <a:lnTo>
                    <a:pt x="979" y="830"/>
                  </a:lnTo>
                  <a:lnTo>
                    <a:pt x="985" y="826"/>
                  </a:lnTo>
                  <a:lnTo>
                    <a:pt x="991" y="822"/>
                  </a:lnTo>
                  <a:lnTo>
                    <a:pt x="996" y="817"/>
                  </a:lnTo>
                  <a:lnTo>
                    <a:pt x="1002" y="811"/>
                  </a:lnTo>
                  <a:lnTo>
                    <a:pt x="1008" y="807"/>
                  </a:lnTo>
                  <a:lnTo>
                    <a:pt x="1014" y="799"/>
                  </a:lnTo>
                  <a:lnTo>
                    <a:pt x="1017" y="793"/>
                  </a:lnTo>
                  <a:lnTo>
                    <a:pt x="1050" y="795"/>
                  </a:lnTo>
                  <a:lnTo>
                    <a:pt x="987" y="1038"/>
                  </a:lnTo>
                  <a:lnTo>
                    <a:pt x="958" y="1032"/>
                  </a:lnTo>
                  <a:lnTo>
                    <a:pt x="958" y="1026"/>
                  </a:lnTo>
                  <a:lnTo>
                    <a:pt x="958" y="1020"/>
                  </a:lnTo>
                  <a:lnTo>
                    <a:pt x="956" y="1016"/>
                  </a:lnTo>
                  <a:lnTo>
                    <a:pt x="954" y="1011"/>
                  </a:lnTo>
                  <a:lnTo>
                    <a:pt x="952" y="1007"/>
                  </a:lnTo>
                  <a:lnTo>
                    <a:pt x="950" y="1003"/>
                  </a:lnTo>
                  <a:lnTo>
                    <a:pt x="946" y="1001"/>
                  </a:lnTo>
                  <a:lnTo>
                    <a:pt x="944" y="997"/>
                  </a:lnTo>
                  <a:lnTo>
                    <a:pt x="941" y="995"/>
                  </a:lnTo>
                  <a:lnTo>
                    <a:pt x="937" y="993"/>
                  </a:lnTo>
                  <a:lnTo>
                    <a:pt x="933" y="991"/>
                  </a:lnTo>
                  <a:lnTo>
                    <a:pt x="927" y="989"/>
                  </a:lnTo>
                  <a:lnTo>
                    <a:pt x="921" y="988"/>
                  </a:lnTo>
                  <a:lnTo>
                    <a:pt x="918" y="988"/>
                  </a:lnTo>
                  <a:lnTo>
                    <a:pt x="910" y="986"/>
                  </a:lnTo>
                  <a:lnTo>
                    <a:pt x="904" y="986"/>
                  </a:lnTo>
                  <a:lnTo>
                    <a:pt x="829" y="986"/>
                  </a:lnTo>
                  <a:lnTo>
                    <a:pt x="829" y="1118"/>
                  </a:lnTo>
                  <a:lnTo>
                    <a:pt x="829" y="1128"/>
                  </a:lnTo>
                  <a:lnTo>
                    <a:pt x="831" y="1135"/>
                  </a:lnTo>
                  <a:lnTo>
                    <a:pt x="833" y="1143"/>
                  </a:lnTo>
                  <a:lnTo>
                    <a:pt x="835" y="1151"/>
                  </a:lnTo>
                  <a:lnTo>
                    <a:pt x="839" y="1159"/>
                  </a:lnTo>
                  <a:lnTo>
                    <a:pt x="843" y="1166"/>
                  </a:lnTo>
                  <a:lnTo>
                    <a:pt x="849" y="1172"/>
                  </a:lnTo>
                  <a:lnTo>
                    <a:pt x="854" y="1178"/>
                  </a:lnTo>
                  <a:lnTo>
                    <a:pt x="860" y="1184"/>
                  </a:lnTo>
                  <a:lnTo>
                    <a:pt x="868" y="1189"/>
                  </a:lnTo>
                  <a:lnTo>
                    <a:pt x="875" y="1193"/>
                  </a:lnTo>
                  <a:lnTo>
                    <a:pt x="883" y="1199"/>
                  </a:lnTo>
                  <a:lnTo>
                    <a:pt x="891" y="1203"/>
                  </a:lnTo>
                  <a:lnTo>
                    <a:pt x="900" y="1205"/>
                  </a:lnTo>
                  <a:lnTo>
                    <a:pt x="912" y="1209"/>
                  </a:lnTo>
                  <a:lnTo>
                    <a:pt x="921" y="1210"/>
                  </a:lnTo>
                  <a:lnTo>
                    <a:pt x="921" y="1270"/>
                  </a:lnTo>
                  <a:lnTo>
                    <a:pt x="415" y="1270"/>
                  </a:lnTo>
                </a:path>
              </a:pathLst>
            </a:custGeom>
            <a:gradFill rotWithShape="0">
              <a:gsLst>
                <a:gs pos="0">
                  <a:srgbClr val="6699FF">
                    <a:gamma/>
                    <a:tint val="42745"/>
                    <a:invGamma/>
                  </a:srgbClr>
                </a:gs>
                <a:gs pos="100000">
                  <a:srgbClr val="6699FF"/>
                </a:gs>
              </a:gsLst>
              <a:lin ang="5400000" scaled="1"/>
            </a:gradFill>
            <a:ln>
              <a:noFill/>
            </a:ln>
            <a:effectLst>
              <a:outerShdw dist="35921" dir="2700000" algn="ctr" rotWithShape="0">
                <a:srgbClr val="919191"/>
              </a:outerShdw>
            </a:effectLst>
            <a:extLst>
              <a:ext uri="{91240B29-F687-4F45-9708-019B960494DF}">
                <a14:hiddenLine xmlns:a14="http://schemas.microsoft.com/office/drawing/2010/main" w="0" cap="sq" cmpd="sng">
                  <a:solidFill>
                    <a:srgbClr val="000000"/>
                  </a:solidFill>
                  <a:prstDash val="solid"/>
                  <a:miter lim="800000"/>
                  <a:headEnd type="none" w="med" len="med"/>
                  <a:tailEnd type="none" w="med" len="med"/>
                </a14:hiddenLine>
              </a:ext>
            </a:extLst>
          </p:spPr>
          <p:txBody>
            <a:bodyPr/>
            <a:lstStyle/>
            <a:p>
              <a:endParaRPr lang="es-ES"/>
            </a:p>
          </p:txBody>
        </p:sp>
      </p:grpSp>
      <p:sp>
        <p:nvSpPr>
          <p:cNvPr id="24619" name="Rectangle 43">
            <a:extLst>
              <a:ext uri="{FF2B5EF4-FFF2-40B4-BE49-F238E27FC236}">
                <a16:creationId xmlns:a16="http://schemas.microsoft.com/office/drawing/2014/main" id="{3C5E396E-E738-4F3A-946B-EAE082BBDB7A}"/>
              </a:ext>
            </a:extLst>
          </p:cNvPr>
          <p:cNvSpPr>
            <a:spLocks noChangeArrowheads="1"/>
          </p:cNvSpPr>
          <p:nvPr/>
        </p:nvSpPr>
        <p:spPr bwMode="auto">
          <a:xfrm>
            <a:off x="7086600" y="3109913"/>
            <a:ext cx="13716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p>
            <a:pPr algn="ctr"/>
            <a:r>
              <a:rPr lang="en-US" altLang="es-ES" sz="1800" b="1" dirty="0" err="1">
                <a:solidFill>
                  <a:srgbClr val="000000"/>
                </a:solidFill>
                <a:latin typeface="Arial" panose="020B0604020202020204" pitchFamily="34" charset="0"/>
              </a:rPr>
              <a:t>Ejemplo</a:t>
            </a:r>
            <a:endParaRPr lang="en-US" altLang="es-ES" sz="1800" b="1" dirty="0">
              <a:latin typeface="Arial" panose="020B0604020202020204" pitchFamily="34" charset="0"/>
            </a:endParaRPr>
          </a:p>
        </p:txBody>
      </p:sp>
      <p:pic>
        <p:nvPicPr>
          <p:cNvPr id="24" name="Picture 2" descr="Pregunta, Te Preocupes, Maravilla, Seguro, Confundido">
            <a:extLst>
              <a:ext uri="{FF2B5EF4-FFF2-40B4-BE49-F238E27FC236}">
                <a16:creationId xmlns:a16="http://schemas.microsoft.com/office/drawing/2014/main" id="{C221BAF3-A06A-4598-80CE-F1515946E2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6432" y="5407025"/>
            <a:ext cx="526256" cy="1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633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additive="base">
                                        <p:cTn id="7" dur="500" fill="hold"/>
                                        <p:tgtEl>
                                          <p:spTgt spid="24581"/>
                                        </p:tgtEl>
                                        <p:attrNameLst>
                                          <p:attrName>ppt_x</p:attrName>
                                        </p:attrNameLst>
                                      </p:cBhvr>
                                      <p:tavLst>
                                        <p:tav tm="0">
                                          <p:val>
                                            <p:strVal val="#ppt_x"/>
                                          </p:val>
                                        </p:tav>
                                        <p:tav tm="100000">
                                          <p:val>
                                            <p:strVal val="#ppt_x"/>
                                          </p:val>
                                        </p:tav>
                                      </p:tavLst>
                                    </p:anim>
                                    <p:anim calcmode="lin" valueType="num">
                                      <p:cBhvr additive="base">
                                        <p:cTn id="8" dur="500" fill="hold"/>
                                        <p:tgtEl>
                                          <p:spTgt spid="245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619"/>
                                        </p:tgtEl>
                                        <p:attrNameLst>
                                          <p:attrName>style.visibility</p:attrName>
                                        </p:attrNameLst>
                                      </p:cBhvr>
                                      <p:to>
                                        <p:strVal val="visible"/>
                                      </p:to>
                                    </p:set>
                                    <p:anim calcmode="lin" valueType="num">
                                      <p:cBhvr additive="base">
                                        <p:cTn id="11" dur="500" fill="hold"/>
                                        <p:tgtEl>
                                          <p:spTgt spid="24619"/>
                                        </p:tgtEl>
                                        <p:attrNameLst>
                                          <p:attrName>ppt_x</p:attrName>
                                        </p:attrNameLst>
                                      </p:cBhvr>
                                      <p:tavLst>
                                        <p:tav tm="0">
                                          <p:val>
                                            <p:strVal val="#ppt_x"/>
                                          </p:val>
                                        </p:tav>
                                        <p:tav tm="100000">
                                          <p:val>
                                            <p:strVal val="#ppt_x"/>
                                          </p:val>
                                        </p:tav>
                                      </p:tavLst>
                                    </p:anim>
                                    <p:anim calcmode="lin" valueType="num">
                                      <p:cBhvr additive="base">
                                        <p:cTn id="12"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596"/>
                                        </p:tgtEl>
                                        <p:attrNameLst>
                                          <p:attrName>style.visibility</p:attrName>
                                        </p:attrNameLst>
                                      </p:cBhvr>
                                      <p:to>
                                        <p:strVal val="visible"/>
                                      </p:to>
                                    </p:set>
                                    <p:anim calcmode="lin" valueType="num">
                                      <p:cBhvr additive="base">
                                        <p:cTn id="17" dur="500" fill="hold"/>
                                        <p:tgtEl>
                                          <p:spTgt spid="24596"/>
                                        </p:tgtEl>
                                        <p:attrNameLst>
                                          <p:attrName>ppt_x</p:attrName>
                                        </p:attrNameLst>
                                      </p:cBhvr>
                                      <p:tavLst>
                                        <p:tav tm="0">
                                          <p:val>
                                            <p:strVal val="#ppt_x"/>
                                          </p:val>
                                        </p:tav>
                                        <p:tav tm="100000">
                                          <p:val>
                                            <p:strVal val="#ppt_x"/>
                                          </p:val>
                                        </p:tav>
                                      </p:tavLst>
                                    </p:anim>
                                    <p:anim calcmode="lin" valueType="num">
                                      <p:cBhvr additive="base">
                                        <p:cTn id="18" dur="500" fill="hold"/>
                                        <p:tgtEl>
                                          <p:spTgt spid="2459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595"/>
                                        </p:tgtEl>
                                        <p:attrNameLst>
                                          <p:attrName>style.visibility</p:attrName>
                                        </p:attrNameLst>
                                      </p:cBhvr>
                                      <p:to>
                                        <p:strVal val="visible"/>
                                      </p:to>
                                    </p:set>
                                    <p:anim calcmode="lin" valueType="num">
                                      <p:cBhvr additive="base">
                                        <p:cTn id="21" dur="500" fill="hold"/>
                                        <p:tgtEl>
                                          <p:spTgt spid="24595"/>
                                        </p:tgtEl>
                                        <p:attrNameLst>
                                          <p:attrName>ppt_x</p:attrName>
                                        </p:attrNameLst>
                                      </p:cBhvr>
                                      <p:tavLst>
                                        <p:tav tm="0">
                                          <p:val>
                                            <p:strVal val="#ppt_x"/>
                                          </p:val>
                                        </p:tav>
                                        <p:tav tm="100000">
                                          <p:val>
                                            <p:strVal val="#ppt_x"/>
                                          </p:val>
                                        </p:tav>
                                      </p:tavLst>
                                    </p:anim>
                                    <p:anim calcmode="lin" valueType="num">
                                      <p:cBhvr additive="base">
                                        <p:cTn id="22"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583"/>
                                        </p:tgtEl>
                                        <p:attrNameLst>
                                          <p:attrName>style.visibility</p:attrName>
                                        </p:attrNameLst>
                                      </p:cBhvr>
                                      <p:to>
                                        <p:strVal val="visible"/>
                                      </p:to>
                                    </p:set>
                                    <p:anim calcmode="lin" valueType="num">
                                      <p:cBhvr additive="base">
                                        <p:cTn id="27" dur="500" fill="hold"/>
                                        <p:tgtEl>
                                          <p:spTgt spid="24583"/>
                                        </p:tgtEl>
                                        <p:attrNameLst>
                                          <p:attrName>ppt_x</p:attrName>
                                        </p:attrNameLst>
                                      </p:cBhvr>
                                      <p:tavLst>
                                        <p:tav tm="0">
                                          <p:val>
                                            <p:strVal val="#ppt_x"/>
                                          </p:val>
                                        </p:tav>
                                        <p:tav tm="100000">
                                          <p:val>
                                            <p:strVal val="#ppt_x"/>
                                          </p:val>
                                        </p:tav>
                                      </p:tavLst>
                                    </p:anim>
                                    <p:anim calcmode="lin" valueType="num">
                                      <p:cBhvr additive="base">
                                        <p:cTn id="2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597"/>
                                        </p:tgtEl>
                                        <p:attrNameLst>
                                          <p:attrName>style.visibility</p:attrName>
                                        </p:attrNameLst>
                                      </p:cBhvr>
                                      <p:to>
                                        <p:strVal val="visible"/>
                                      </p:to>
                                    </p:set>
                                    <p:anim calcmode="lin" valueType="num">
                                      <p:cBhvr additive="base">
                                        <p:cTn id="33" dur="500" fill="hold"/>
                                        <p:tgtEl>
                                          <p:spTgt spid="24597"/>
                                        </p:tgtEl>
                                        <p:attrNameLst>
                                          <p:attrName>ppt_x</p:attrName>
                                        </p:attrNameLst>
                                      </p:cBhvr>
                                      <p:tavLst>
                                        <p:tav tm="0">
                                          <p:val>
                                            <p:strVal val="#ppt_x"/>
                                          </p:val>
                                        </p:tav>
                                        <p:tav tm="100000">
                                          <p:val>
                                            <p:strVal val="#ppt_x"/>
                                          </p:val>
                                        </p:tav>
                                      </p:tavLst>
                                    </p:anim>
                                    <p:anim calcmode="lin" valueType="num">
                                      <p:cBhvr additive="base">
                                        <p:cTn id="34" dur="500" fill="hold"/>
                                        <p:tgtEl>
                                          <p:spTgt spid="2459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600"/>
                                        </p:tgtEl>
                                        <p:attrNameLst>
                                          <p:attrName>style.visibility</p:attrName>
                                        </p:attrNameLst>
                                      </p:cBhvr>
                                      <p:to>
                                        <p:strVal val="visible"/>
                                      </p:to>
                                    </p:set>
                                    <p:anim calcmode="lin" valueType="num">
                                      <p:cBhvr additive="base">
                                        <p:cTn id="37" dur="500" fill="hold"/>
                                        <p:tgtEl>
                                          <p:spTgt spid="24600"/>
                                        </p:tgtEl>
                                        <p:attrNameLst>
                                          <p:attrName>ppt_x</p:attrName>
                                        </p:attrNameLst>
                                      </p:cBhvr>
                                      <p:tavLst>
                                        <p:tav tm="0">
                                          <p:val>
                                            <p:strVal val="#ppt_x"/>
                                          </p:val>
                                        </p:tav>
                                        <p:tav tm="100000">
                                          <p:val>
                                            <p:strVal val="#ppt_x"/>
                                          </p:val>
                                        </p:tav>
                                      </p:tavLst>
                                    </p:anim>
                                    <p:anim calcmode="lin" valueType="num">
                                      <p:cBhvr additive="base">
                                        <p:cTn id="38" dur="500" fill="hold"/>
                                        <p:tgtEl>
                                          <p:spTgt spid="2460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86"/>
                                        </p:tgtEl>
                                        <p:attrNameLst>
                                          <p:attrName>style.visibility</p:attrName>
                                        </p:attrNameLst>
                                      </p:cBhvr>
                                      <p:to>
                                        <p:strVal val="visible"/>
                                      </p:to>
                                    </p:set>
                                    <p:anim calcmode="lin" valueType="num">
                                      <p:cBhvr additive="base">
                                        <p:cTn id="43" dur="500" fill="hold"/>
                                        <p:tgtEl>
                                          <p:spTgt spid="24586"/>
                                        </p:tgtEl>
                                        <p:attrNameLst>
                                          <p:attrName>ppt_x</p:attrName>
                                        </p:attrNameLst>
                                      </p:cBhvr>
                                      <p:tavLst>
                                        <p:tav tm="0">
                                          <p:val>
                                            <p:strVal val="#ppt_x"/>
                                          </p:val>
                                        </p:tav>
                                        <p:tav tm="100000">
                                          <p:val>
                                            <p:strVal val="#ppt_x"/>
                                          </p:val>
                                        </p:tav>
                                      </p:tavLst>
                                    </p:anim>
                                    <p:anim calcmode="lin" valueType="num">
                                      <p:cBhvr additive="base">
                                        <p:cTn id="44" dur="500" fill="hold"/>
                                        <p:tgtEl>
                                          <p:spTgt spid="24586"/>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24608"/>
                                        </p:tgtEl>
                                        <p:attrNameLst>
                                          <p:attrName>style.visibility</p:attrName>
                                        </p:attrNameLst>
                                      </p:cBhvr>
                                      <p:to>
                                        <p:strVal val="visible"/>
                                      </p:to>
                                    </p:set>
                                    <p:animEffect transition="in" filter="fade">
                                      <p:cBhvr>
                                        <p:cTn id="48" dur="1000"/>
                                        <p:tgtEl>
                                          <p:spTgt spid="24608"/>
                                        </p:tgtEl>
                                      </p:cBhvr>
                                    </p:animEffect>
                                    <p:anim calcmode="lin" valueType="num">
                                      <p:cBhvr>
                                        <p:cTn id="49" dur="1000" fill="hold"/>
                                        <p:tgtEl>
                                          <p:spTgt spid="24608"/>
                                        </p:tgtEl>
                                        <p:attrNameLst>
                                          <p:attrName>ppt_x</p:attrName>
                                        </p:attrNameLst>
                                      </p:cBhvr>
                                      <p:tavLst>
                                        <p:tav tm="0">
                                          <p:val>
                                            <p:strVal val="#ppt_x"/>
                                          </p:val>
                                        </p:tav>
                                        <p:tav tm="100000">
                                          <p:val>
                                            <p:strVal val="#ppt_x"/>
                                          </p:val>
                                        </p:tav>
                                      </p:tavLst>
                                    </p:anim>
                                    <p:anim calcmode="lin" valueType="num">
                                      <p:cBhvr>
                                        <p:cTn id="50" dur="1000" fill="hold"/>
                                        <p:tgtEl>
                                          <p:spTgt spid="2460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598"/>
                                        </p:tgtEl>
                                        <p:attrNameLst>
                                          <p:attrName>style.visibility</p:attrName>
                                        </p:attrNameLst>
                                      </p:cBhvr>
                                      <p:to>
                                        <p:strVal val="visible"/>
                                      </p:to>
                                    </p:set>
                                    <p:anim calcmode="lin" valueType="num">
                                      <p:cBhvr additive="base">
                                        <p:cTn id="55" dur="500" fill="hold"/>
                                        <p:tgtEl>
                                          <p:spTgt spid="24598"/>
                                        </p:tgtEl>
                                        <p:attrNameLst>
                                          <p:attrName>ppt_x</p:attrName>
                                        </p:attrNameLst>
                                      </p:cBhvr>
                                      <p:tavLst>
                                        <p:tav tm="0">
                                          <p:val>
                                            <p:strVal val="#ppt_x"/>
                                          </p:val>
                                        </p:tav>
                                        <p:tav tm="100000">
                                          <p:val>
                                            <p:strVal val="#ppt_x"/>
                                          </p:val>
                                        </p:tav>
                                      </p:tavLst>
                                    </p:anim>
                                    <p:anim calcmode="lin" valueType="num">
                                      <p:cBhvr additive="base">
                                        <p:cTn id="56" dur="500" fill="hold"/>
                                        <p:tgtEl>
                                          <p:spTgt spid="2459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601"/>
                                        </p:tgtEl>
                                        <p:attrNameLst>
                                          <p:attrName>style.visibility</p:attrName>
                                        </p:attrNameLst>
                                      </p:cBhvr>
                                      <p:to>
                                        <p:strVal val="visible"/>
                                      </p:to>
                                    </p:set>
                                    <p:anim calcmode="lin" valueType="num">
                                      <p:cBhvr additive="base">
                                        <p:cTn id="59" dur="500" fill="hold"/>
                                        <p:tgtEl>
                                          <p:spTgt spid="24601"/>
                                        </p:tgtEl>
                                        <p:attrNameLst>
                                          <p:attrName>ppt_x</p:attrName>
                                        </p:attrNameLst>
                                      </p:cBhvr>
                                      <p:tavLst>
                                        <p:tav tm="0">
                                          <p:val>
                                            <p:strVal val="#ppt_x"/>
                                          </p:val>
                                        </p:tav>
                                        <p:tav tm="100000">
                                          <p:val>
                                            <p:strVal val="#ppt_x"/>
                                          </p:val>
                                        </p:tav>
                                      </p:tavLst>
                                    </p:anim>
                                    <p:anim calcmode="lin" valueType="num">
                                      <p:cBhvr additive="base">
                                        <p:cTn id="60" dur="500" fill="hold"/>
                                        <p:tgtEl>
                                          <p:spTgt spid="2460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589"/>
                                        </p:tgtEl>
                                        <p:attrNameLst>
                                          <p:attrName>style.visibility</p:attrName>
                                        </p:attrNameLst>
                                      </p:cBhvr>
                                      <p:to>
                                        <p:strVal val="visible"/>
                                      </p:to>
                                    </p:set>
                                    <p:anim calcmode="lin" valueType="num">
                                      <p:cBhvr additive="base">
                                        <p:cTn id="65" dur="500" fill="hold"/>
                                        <p:tgtEl>
                                          <p:spTgt spid="24589"/>
                                        </p:tgtEl>
                                        <p:attrNameLst>
                                          <p:attrName>ppt_x</p:attrName>
                                        </p:attrNameLst>
                                      </p:cBhvr>
                                      <p:tavLst>
                                        <p:tav tm="0">
                                          <p:val>
                                            <p:strVal val="#ppt_x"/>
                                          </p:val>
                                        </p:tav>
                                        <p:tav tm="100000">
                                          <p:val>
                                            <p:strVal val="#ppt_x"/>
                                          </p:val>
                                        </p:tav>
                                      </p:tavLst>
                                    </p:anim>
                                    <p:anim calcmode="lin" valueType="num">
                                      <p:cBhvr additive="base">
                                        <p:cTn id="66" dur="500" fill="hold"/>
                                        <p:tgtEl>
                                          <p:spTgt spid="2458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4620"/>
                                        </p:tgtEl>
                                        <p:attrNameLst>
                                          <p:attrName>style.visibility</p:attrName>
                                        </p:attrNameLst>
                                      </p:cBhvr>
                                      <p:to>
                                        <p:strVal val="visible"/>
                                      </p:to>
                                    </p:set>
                                    <p:anim calcmode="lin" valueType="num">
                                      <p:cBhvr additive="base">
                                        <p:cTn id="71" dur="500" fill="hold"/>
                                        <p:tgtEl>
                                          <p:spTgt spid="24620"/>
                                        </p:tgtEl>
                                        <p:attrNameLst>
                                          <p:attrName>ppt_x</p:attrName>
                                        </p:attrNameLst>
                                      </p:cBhvr>
                                      <p:tavLst>
                                        <p:tav tm="0">
                                          <p:val>
                                            <p:strVal val="#ppt_x"/>
                                          </p:val>
                                        </p:tav>
                                        <p:tav tm="100000">
                                          <p:val>
                                            <p:strVal val="#ppt_x"/>
                                          </p:val>
                                        </p:tav>
                                      </p:tavLst>
                                    </p:anim>
                                    <p:anim calcmode="lin" valueType="num">
                                      <p:cBhvr additive="base">
                                        <p:cTn id="72" dur="500" fill="hold"/>
                                        <p:tgtEl>
                                          <p:spTgt spid="246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610"/>
                                        </p:tgtEl>
                                        <p:attrNameLst>
                                          <p:attrName>style.visibility</p:attrName>
                                        </p:attrNameLst>
                                      </p:cBhvr>
                                      <p:to>
                                        <p:strVal val="visible"/>
                                      </p:to>
                                    </p:set>
                                    <p:anim calcmode="lin" valueType="num">
                                      <p:cBhvr additive="base">
                                        <p:cTn id="75" dur="500" fill="hold"/>
                                        <p:tgtEl>
                                          <p:spTgt spid="24610"/>
                                        </p:tgtEl>
                                        <p:attrNameLst>
                                          <p:attrName>ppt_x</p:attrName>
                                        </p:attrNameLst>
                                      </p:cBhvr>
                                      <p:tavLst>
                                        <p:tav tm="0">
                                          <p:val>
                                            <p:strVal val="#ppt_x"/>
                                          </p:val>
                                        </p:tav>
                                        <p:tav tm="100000">
                                          <p:val>
                                            <p:strVal val="#ppt_x"/>
                                          </p:val>
                                        </p:tav>
                                      </p:tavLst>
                                    </p:anim>
                                    <p:anim calcmode="lin" valueType="num">
                                      <p:cBhvr additive="base">
                                        <p:cTn id="76" dur="500" fill="hold"/>
                                        <p:tgtEl>
                                          <p:spTgt spid="24610"/>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 presetClass="entr" presetSubtype="4" fill="hold" grpId="0" nodeType="afterEffect">
                                  <p:stCondLst>
                                    <p:cond delay="0"/>
                                  </p:stCondLst>
                                  <p:childTnLst>
                                    <p:set>
                                      <p:cBhvr>
                                        <p:cTn id="79" dur="1" fill="hold">
                                          <p:stCondLst>
                                            <p:cond delay="0"/>
                                          </p:stCondLst>
                                        </p:cTn>
                                        <p:tgtEl>
                                          <p:spTgt spid="24611"/>
                                        </p:tgtEl>
                                        <p:attrNameLst>
                                          <p:attrName>style.visibility</p:attrName>
                                        </p:attrNameLst>
                                      </p:cBhvr>
                                      <p:to>
                                        <p:strVal val="visible"/>
                                      </p:to>
                                    </p:set>
                                    <p:anim calcmode="lin" valueType="num">
                                      <p:cBhvr additive="base">
                                        <p:cTn id="80" dur="500" fill="hold"/>
                                        <p:tgtEl>
                                          <p:spTgt spid="24611"/>
                                        </p:tgtEl>
                                        <p:attrNameLst>
                                          <p:attrName>ppt_x</p:attrName>
                                        </p:attrNameLst>
                                      </p:cBhvr>
                                      <p:tavLst>
                                        <p:tav tm="0">
                                          <p:val>
                                            <p:strVal val="#ppt_x"/>
                                          </p:val>
                                        </p:tav>
                                        <p:tav tm="100000">
                                          <p:val>
                                            <p:strVal val="#ppt_x"/>
                                          </p:val>
                                        </p:tav>
                                      </p:tavLst>
                                    </p:anim>
                                    <p:anim calcmode="lin" valueType="num">
                                      <p:cBhvr additive="base">
                                        <p:cTn id="81" dur="500" fill="hold"/>
                                        <p:tgtEl>
                                          <p:spTgt spid="24611"/>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592"/>
                                        </p:tgtEl>
                                        <p:attrNameLst>
                                          <p:attrName>style.visibility</p:attrName>
                                        </p:attrNameLst>
                                      </p:cBhvr>
                                      <p:to>
                                        <p:strVal val="visible"/>
                                      </p:to>
                                    </p:set>
                                    <p:anim calcmode="lin" valueType="num">
                                      <p:cBhvr additive="base">
                                        <p:cTn id="86" dur="500" fill="hold"/>
                                        <p:tgtEl>
                                          <p:spTgt spid="24592"/>
                                        </p:tgtEl>
                                        <p:attrNameLst>
                                          <p:attrName>ppt_x</p:attrName>
                                        </p:attrNameLst>
                                      </p:cBhvr>
                                      <p:tavLst>
                                        <p:tav tm="0">
                                          <p:val>
                                            <p:strVal val="#ppt_x"/>
                                          </p:val>
                                        </p:tav>
                                        <p:tav tm="100000">
                                          <p:val>
                                            <p:strVal val="#ppt_x"/>
                                          </p:val>
                                        </p:tav>
                                      </p:tavLst>
                                    </p:anim>
                                    <p:anim calcmode="lin" valueType="num">
                                      <p:cBhvr additive="base">
                                        <p:cTn id="87" dur="500" fill="hold"/>
                                        <p:tgtEl>
                                          <p:spTgt spid="24592"/>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4594"/>
                                        </p:tgtEl>
                                        <p:attrNameLst>
                                          <p:attrName>style.visibility</p:attrName>
                                        </p:attrNameLst>
                                      </p:cBhvr>
                                      <p:to>
                                        <p:strVal val="visible"/>
                                      </p:to>
                                    </p:set>
                                    <p:anim calcmode="lin" valueType="num">
                                      <p:cBhvr additive="base">
                                        <p:cTn id="92" dur="500" fill="hold"/>
                                        <p:tgtEl>
                                          <p:spTgt spid="24594"/>
                                        </p:tgtEl>
                                        <p:attrNameLst>
                                          <p:attrName>ppt_x</p:attrName>
                                        </p:attrNameLst>
                                      </p:cBhvr>
                                      <p:tavLst>
                                        <p:tav tm="0">
                                          <p:val>
                                            <p:strVal val="#ppt_x"/>
                                          </p:val>
                                        </p:tav>
                                        <p:tav tm="100000">
                                          <p:val>
                                            <p:strVal val="#ppt_x"/>
                                          </p:val>
                                        </p:tav>
                                      </p:tavLst>
                                    </p:anim>
                                    <p:anim calcmode="lin" valueType="num">
                                      <p:cBhvr additive="base">
                                        <p:cTn id="93" dur="500" fill="hold"/>
                                        <p:tgtEl>
                                          <p:spTgt spid="24594"/>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4612"/>
                                        </p:tgtEl>
                                        <p:attrNameLst>
                                          <p:attrName>style.visibility</p:attrName>
                                        </p:attrNameLst>
                                      </p:cBhvr>
                                      <p:to>
                                        <p:strVal val="visible"/>
                                      </p:to>
                                    </p:set>
                                    <p:anim calcmode="lin" valueType="num">
                                      <p:cBhvr additive="base">
                                        <p:cTn id="96" dur="500" fill="hold"/>
                                        <p:tgtEl>
                                          <p:spTgt spid="24612"/>
                                        </p:tgtEl>
                                        <p:attrNameLst>
                                          <p:attrName>ppt_x</p:attrName>
                                        </p:attrNameLst>
                                      </p:cBhvr>
                                      <p:tavLst>
                                        <p:tav tm="0">
                                          <p:val>
                                            <p:strVal val="#ppt_x"/>
                                          </p:val>
                                        </p:tav>
                                        <p:tav tm="100000">
                                          <p:val>
                                            <p:strVal val="#ppt_x"/>
                                          </p:val>
                                        </p:tav>
                                      </p:tavLst>
                                    </p:anim>
                                    <p:anim calcmode="lin" valueType="num">
                                      <p:cBhvr additive="base">
                                        <p:cTn id="97" dur="500" fill="hold"/>
                                        <p:tgtEl>
                                          <p:spTgt spid="2461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4580"/>
                                        </p:tgtEl>
                                        <p:attrNameLst>
                                          <p:attrName>style.visibility</p:attrName>
                                        </p:attrNameLst>
                                      </p:cBhvr>
                                      <p:to>
                                        <p:strVal val="visible"/>
                                      </p:to>
                                    </p:set>
                                    <p:anim calcmode="lin" valueType="num">
                                      <p:cBhvr additive="base">
                                        <p:cTn id="100" dur="500" fill="hold"/>
                                        <p:tgtEl>
                                          <p:spTgt spid="24580"/>
                                        </p:tgtEl>
                                        <p:attrNameLst>
                                          <p:attrName>ppt_x</p:attrName>
                                        </p:attrNameLst>
                                      </p:cBhvr>
                                      <p:tavLst>
                                        <p:tav tm="0">
                                          <p:val>
                                            <p:strVal val="#ppt_x"/>
                                          </p:val>
                                        </p:tav>
                                        <p:tav tm="100000">
                                          <p:val>
                                            <p:strVal val="#ppt_x"/>
                                          </p:val>
                                        </p:tav>
                                      </p:tavLst>
                                    </p:anim>
                                    <p:anim calcmode="lin" valueType="num">
                                      <p:cBhvr additive="base">
                                        <p:cTn id="101"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2" grpId="0" animBg="1"/>
      <p:bldP spid="24611" grpId="0" animBg="1"/>
      <p:bldP spid="24610" grpId="0" animBg="1"/>
      <p:bldP spid="24608" grpId="0" animBg="1"/>
      <p:bldP spid="24580" grpId="0" animBg="1"/>
      <p:bldP spid="24581" grpId="0" animBg="1"/>
      <p:bldP spid="24594" grpId="0" animBg="1"/>
      <p:bldP spid="24583" grpId="0" animBg="1"/>
      <p:bldP spid="24595" grpId="0" animBg="1"/>
      <p:bldP spid="24596" grpId="0" animBg="1"/>
      <p:bldP spid="24586" grpId="0" animBg="1"/>
      <p:bldP spid="24600" grpId="0" animBg="1"/>
      <p:bldP spid="24597" grpId="0" animBg="1"/>
      <p:bldP spid="24589" grpId="0" animBg="1"/>
      <p:bldP spid="24601" grpId="0" animBg="1"/>
      <p:bldP spid="24598" grpId="0" animBg="1"/>
      <p:bldP spid="24592" grpId="0" animBg="1"/>
      <p:bldP spid="246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PTAGGERGROUP" val="4,8"/>
</p:tagLst>
</file>

<file path=ppt/tags/tag2.xml><?xml version="1.0" encoding="utf-8"?>
<p:tagLst xmlns:a="http://schemas.openxmlformats.org/drawingml/2006/main" xmlns:r="http://schemas.openxmlformats.org/officeDocument/2006/relationships" xmlns:p="http://schemas.openxmlformats.org/presentationml/2006/main">
  <p:tag name="PPTAGGERGROUP" val="4,8"/>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1345</Words>
  <Application>Microsoft Office PowerPoint</Application>
  <PresentationFormat>Presentación en pantalla (4:3)</PresentationFormat>
  <Paragraphs>188</Paragraphs>
  <Slides>17</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Lucida Sans Typewriter</vt:lpstr>
      <vt:lpstr>Times New Roman</vt:lpstr>
      <vt:lpstr>Tema de Office</vt:lpstr>
      <vt:lpstr>Trabajo con subconsultas</vt:lpstr>
      <vt:lpstr>Introducción</vt:lpstr>
      <vt:lpstr> Introducción a las subconsultas</vt:lpstr>
      <vt:lpstr>¿Cómo utilizer Subconsultas?</vt:lpstr>
      <vt:lpstr>Uso de una subconsulta como una tabla derivada</vt:lpstr>
      <vt:lpstr>Uso de una subconsulta como una expresión</vt:lpstr>
      <vt:lpstr>Uso de una subconsulta para correlacionar datos</vt:lpstr>
      <vt:lpstr>Evaluación de una subconsulta correlacionada</vt:lpstr>
      <vt:lpstr>Evaluación de una subconsulta correlacionada</vt:lpstr>
      <vt:lpstr>Evaluación de una subconsulta correlacionada</vt:lpstr>
      <vt:lpstr>Simulación de una cláusula JOIN</vt:lpstr>
      <vt:lpstr>Simulación de una cláusula JOIN</vt:lpstr>
      <vt:lpstr>Simulación de una cláusula HAVING</vt:lpstr>
      <vt:lpstr>Uso de una subconsulta correlacionada en una cláusula HAVING</vt:lpstr>
      <vt:lpstr>Uso de las cláusulas EXISTS y NOT EXISTS</vt:lpstr>
      <vt:lpstr>Uso de las cláusulas EXISTS y NOT EXISTS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98</cp:revision>
  <dcterms:created xsi:type="dcterms:W3CDTF">2020-06-09T21:06:55Z</dcterms:created>
  <dcterms:modified xsi:type="dcterms:W3CDTF">2021-06-20T04:46:44Z</dcterms:modified>
</cp:coreProperties>
</file>