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46" r:id="rId28"/>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4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29E2A-29FE-448C-B177-4541BED86245}" type="doc">
      <dgm:prSet loTypeId="urn:microsoft.com/office/officeart/2005/8/layout/chevron2" loCatId="process" qsTypeId="urn:microsoft.com/office/officeart/2005/8/quickstyle/3d2" qsCatId="3D" csTypeId="urn:microsoft.com/office/officeart/2005/8/colors/colorful5" csCatId="colorful"/>
      <dgm:spPr/>
      <dgm:t>
        <a:bodyPr/>
        <a:lstStyle/>
        <a:p>
          <a:endParaRPr lang="es-NI"/>
        </a:p>
      </dgm:t>
    </dgm:pt>
    <dgm:pt modelId="{162B0207-6479-4364-860E-B83F43B3A1AD}">
      <dgm:prSet/>
      <dgm:spPr/>
      <dgm:t>
        <a:bodyPr/>
        <a:lstStyle/>
        <a:p>
          <a:r>
            <a:rPr lang="es-NI"/>
            <a:t>Funciones de Windows agregadas </a:t>
          </a:r>
        </a:p>
      </dgm:t>
    </dgm:pt>
    <dgm:pt modelId="{08B23698-1A5D-4E75-A054-934CB221F6C0}" type="parTrans" cxnId="{9DB70975-DD82-4526-8F2D-3552326212B4}">
      <dgm:prSet/>
      <dgm:spPr/>
      <dgm:t>
        <a:bodyPr/>
        <a:lstStyle/>
        <a:p>
          <a:endParaRPr lang="es-NI"/>
        </a:p>
      </dgm:t>
    </dgm:pt>
    <dgm:pt modelId="{20FB2B69-9E39-4B0B-B18F-3B39ADAAF8E3}" type="sibTrans" cxnId="{9DB70975-DD82-4526-8F2D-3552326212B4}">
      <dgm:prSet/>
      <dgm:spPr/>
      <dgm:t>
        <a:bodyPr/>
        <a:lstStyle/>
        <a:p>
          <a:endParaRPr lang="es-NI"/>
        </a:p>
      </dgm:t>
    </dgm:pt>
    <dgm:pt modelId="{876011A9-E174-42BA-82D0-B37DCBD244EB}">
      <dgm:prSet/>
      <dgm:spPr/>
      <dgm:t>
        <a:bodyPr/>
        <a:lstStyle/>
        <a:p>
          <a:r>
            <a:rPr lang="es-NI"/>
            <a:t>SUM(), MAX(), MIN(), AVG(). COUNT() </a:t>
          </a:r>
        </a:p>
      </dgm:t>
    </dgm:pt>
    <dgm:pt modelId="{A3968FB7-DB25-4121-8539-D0567CEA3B25}" type="parTrans" cxnId="{88809A8D-19B9-495B-B54B-F7176657EE39}">
      <dgm:prSet/>
      <dgm:spPr/>
      <dgm:t>
        <a:bodyPr/>
        <a:lstStyle/>
        <a:p>
          <a:endParaRPr lang="es-NI"/>
        </a:p>
      </dgm:t>
    </dgm:pt>
    <dgm:pt modelId="{1FEA11F9-C8E3-40A0-BF5D-B5A9CF82D5D4}" type="sibTrans" cxnId="{88809A8D-19B9-495B-B54B-F7176657EE39}">
      <dgm:prSet/>
      <dgm:spPr/>
      <dgm:t>
        <a:bodyPr/>
        <a:lstStyle/>
        <a:p>
          <a:endParaRPr lang="es-NI"/>
        </a:p>
      </dgm:t>
    </dgm:pt>
    <dgm:pt modelId="{40FD49F2-0C67-4682-BBC6-56D68190BC00}">
      <dgm:prSet/>
      <dgm:spPr/>
      <dgm:t>
        <a:bodyPr/>
        <a:lstStyle/>
        <a:p>
          <a:r>
            <a:rPr lang="es-NI"/>
            <a:t>Funciones de clasificación de Windows </a:t>
          </a:r>
        </a:p>
      </dgm:t>
    </dgm:pt>
    <dgm:pt modelId="{CA4028EB-A227-436B-88F1-04A4B3956F75}" type="parTrans" cxnId="{F38A9D1A-90FA-4F5E-B378-BB6DB9E921BA}">
      <dgm:prSet/>
      <dgm:spPr/>
      <dgm:t>
        <a:bodyPr/>
        <a:lstStyle/>
        <a:p>
          <a:endParaRPr lang="es-NI"/>
        </a:p>
      </dgm:t>
    </dgm:pt>
    <dgm:pt modelId="{DC9A9D68-585A-4A2E-A74B-A33D3FB1B6D0}" type="sibTrans" cxnId="{F38A9D1A-90FA-4F5E-B378-BB6DB9E921BA}">
      <dgm:prSet/>
      <dgm:spPr/>
      <dgm:t>
        <a:bodyPr/>
        <a:lstStyle/>
        <a:p>
          <a:endParaRPr lang="es-NI"/>
        </a:p>
      </dgm:t>
    </dgm:pt>
    <dgm:pt modelId="{3CF29EDB-3651-4777-86CE-D19EA98CA8B2}">
      <dgm:prSet/>
      <dgm:spPr/>
      <dgm:t>
        <a:bodyPr/>
        <a:lstStyle/>
        <a:p>
          <a:r>
            <a:rPr lang="es-NI"/>
            <a:t>RANK(), DENSE_RANK(), ROW_NUMBER(), NTILE() </a:t>
          </a:r>
        </a:p>
      </dgm:t>
    </dgm:pt>
    <dgm:pt modelId="{26FB5DFD-49B2-45C8-A44C-568BF741105D}" type="parTrans" cxnId="{4112D83B-239D-42C9-8CC9-A7BD602E0D67}">
      <dgm:prSet/>
      <dgm:spPr/>
      <dgm:t>
        <a:bodyPr/>
        <a:lstStyle/>
        <a:p>
          <a:endParaRPr lang="es-NI"/>
        </a:p>
      </dgm:t>
    </dgm:pt>
    <dgm:pt modelId="{44B97189-C9A3-4670-87A8-958F621426BD}" type="sibTrans" cxnId="{4112D83B-239D-42C9-8CC9-A7BD602E0D67}">
      <dgm:prSet/>
      <dgm:spPr/>
      <dgm:t>
        <a:bodyPr/>
        <a:lstStyle/>
        <a:p>
          <a:endParaRPr lang="es-NI"/>
        </a:p>
      </dgm:t>
    </dgm:pt>
    <dgm:pt modelId="{2893D50C-5B9A-4B40-9615-75DDA75D51AC}">
      <dgm:prSet/>
      <dgm:spPr/>
      <dgm:t>
        <a:bodyPr/>
        <a:lstStyle/>
        <a:p>
          <a:r>
            <a:rPr lang="es-NI"/>
            <a:t>Funciones de valores de Windows </a:t>
          </a:r>
        </a:p>
      </dgm:t>
    </dgm:pt>
    <dgm:pt modelId="{D49CE76E-CA47-4F40-9295-E74B655DF657}" type="parTrans" cxnId="{421C40ED-1BB6-4DCB-8B5B-364A39D45B34}">
      <dgm:prSet/>
      <dgm:spPr/>
      <dgm:t>
        <a:bodyPr/>
        <a:lstStyle/>
        <a:p>
          <a:endParaRPr lang="es-NI"/>
        </a:p>
      </dgm:t>
    </dgm:pt>
    <dgm:pt modelId="{E5C9E39D-E03C-4E0C-A07D-B2F39D7AA715}" type="sibTrans" cxnId="{421C40ED-1BB6-4DCB-8B5B-364A39D45B34}">
      <dgm:prSet/>
      <dgm:spPr/>
      <dgm:t>
        <a:bodyPr/>
        <a:lstStyle/>
        <a:p>
          <a:endParaRPr lang="es-NI"/>
        </a:p>
      </dgm:t>
    </dgm:pt>
    <dgm:pt modelId="{DED132DA-3E9A-4BFC-B689-EAA5CBAFE65C}">
      <dgm:prSet/>
      <dgm:spPr/>
      <dgm:t>
        <a:bodyPr/>
        <a:lstStyle/>
        <a:p>
          <a:r>
            <a:rPr lang="es-NI"/>
            <a:t>LAG(), LEAD(), FIRST_VALUE(), LAST_VALUE() </a:t>
          </a:r>
        </a:p>
      </dgm:t>
    </dgm:pt>
    <dgm:pt modelId="{81275CC8-FF67-458B-9612-059B3FF71800}" type="parTrans" cxnId="{7B434AEE-C363-439F-AF66-E39AA7B2A327}">
      <dgm:prSet/>
      <dgm:spPr/>
      <dgm:t>
        <a:bodyPr/>
        <a:lstStyle/>
        <a:p>
          <a:endParaRPr lang="es-NI"/>
        </a:p>
      </dgm:t>
    </dgm:pt>
    <dgm:pt modelId="{5569387D-0E59-45F3-9D8C-6319B1E6E3CD}" type="sibTrans" cxnId="{7B434AEE-C363-439F-AF66-E39AA7B2A327}">
      <dgm:prSet/>
      <dgm:spPr/>
      <dgm:t>
        <a:bodyPr/>
        <a:lstStyle/>
        <a:p>
          <a:endParaRPr lang="es-NI"/>
        </a:p>
      </dgm:t>
    </dgm:pt>
    <dgm:pt modelId="{593C544B-878B-4C96-81ED-10E53ED81BFD}" type="pres">
      <dgm:prSet presAssocID="{3CC29E2A-29FE-448C-B177-4541BED86245}" presName="linearFlow" presStyleCnt="0">
        <dgm:presLayoutVars>
          <dgm:dir/>
          <dgm:animLvl val="lvl"/>
          <dgm:resizeHandles val="exact"/>
        </dgm:presLayoutVars>
      </dgm:prSet>
      <dgm:spPr/>
    </dgm:pt>
    <dgm:pt modelId="{61832EC8-45E7-4D57-885B-737EE97779F1}" type="pres">
      <dgm:prSet presAssocID="{162B0207-6479-4364-860E-B83F43B3A1AD}" presName="composite" presStyleCnt="0"/>
      <dgm:spPr/>
    </dgm:pt>
    <dgm:pt modelId="{DF013DFB-0C6C-44A9-BC02-1E8FFADC3959}" type="pres">
      <dgm:prSet presAssocID="{162B0207-6479-4364-860E-B83F43B3A1AD}" presName="parentText" presStyleLbl="alignNode1" presStyleIdx="0" presStyleCnt="3">
        <dgm:presLayoutVars>
          <dgm:chMax val="1"/>
          <dgm:bulletEnabled val="1"/>
        </dgm:presLayoutVars>
      </dgm:prSet>
      <dgm:spPr/>
    </dgm:pt>
    <dgm:pt modelId="{CC801256-1E72-4A52-A509-F5BA851EE809}" type="pres">
      <dgm:prSet presAssocID="{162B0207-6479-4364-860E-B83F43B3A1AD}" presName="descendantText" presStyleLbl="alignAcc1" presStyleIdx="0" presStyleCnt="3">
        <dgm:presLayoutVars>
          <dgm:bulletEnabled val="1"/>
        </dgm:presLayoutVars>
      </dgm:prSet>
      <dgm:spPr/>
    </dgm:pt>
    <dgm:pt modelId="{A5744386-0846-49C1-AE05-63F5B048248D}" type="pres">
      <dgm:prSet presAssocID="{20FB2B69-9E39-4B0B-B18F-3B39ADAAF8E3}" presName="sp" presStyleCnt="0"/>
      <dgm:spPr/>
    </dgm:pt>
    <dgm:pt modelId="{9F806596-20C4-4D38-96AC-F5B7716FDA2C}" type="pres">
      <dgm:prSet presAssocID="{40FD49F2-0C67-4682-BBC6-56D68190BC00}" presName="composite" presStyleCnt="0"/>
      <dgm:spPr/>
    </dgm:pt>
    <dgm:pt modelId="{C8763AE4-9A19-4FC5-8C1C-6DCF3FA8CA9A}" type="pres">
      <dgm:prSet presAssocID="{40FD49F2-0C67-4682-BBC6-56D68190BC00}" presName="parentText" presStyleLbl="alignNode1" presStyleIdx="1" presStyleCnt="3">
        <dgm:presLayoutVars>
          <dgm:chMax val="1"/>
          <dgm:bulletEnabled val="1"/>
        </dgm:presLayoutVars>
      </dgm:prSet>
      <dgm:spPr/>
    </dgm:pt>
    <dgm:pt modelId="{19671BE3-8AB1-4B33-B34A-55B4E3FAF45B}" type="pres">
      <dgm:prSet presAssocID="{40FD49F2-0C67-4682-BBC6-56D68190BC00}" presName="descendantText" presStyleLbl="alignAcc1" presStyleIdx="1" presStyleCnt="3">
        <dgm:presLayoutVars>
          <dgm:bulletEnabled val="1"/>
        </dgm:presLayoutVars>
      </dgm:prSet>
      <dgm:spPr/>
    </dgm:pt>
    <dgm:pt modelId="{A6771DC6-4F3C-496B-A2BF-6342D42CFE26}" type="pres">
      <dgm:prSet presAssocID="{DC9A9D68-585A-4A2E-A74B-A33D3FB1B6D0}" presName="sp" presStyleCnt="0"/>
      <dgm:spPr/>
    </dgm:pt>
    <dgm:pt modelId="{D23E3B49-E4AB-4367-B2C3-79C7E047ADB8}" type="pres">
      <dgm:prSet presAssocID="{2893D50C-5B9A-4B40-9615-75DDA75D51AC}" presName="composite" presStyleCnt="0"/>
      <dgm:spPr/>
    </dgm:pt>
    <dgm:pt modelId="{395CFE4F-0210-4D42-8DEE-D0A03CE222FC}" type="pres">
      <dgm:prSet presAssocID="{2893D50C-5B9A-4B40-9615-75DDA75D51AC}" presName="parentText" presStyleLbl="alignNode1" presStyleIdx="2" presStyleCnt="3">
        <dgm:presLayoutVars>
          <dgm:chMax val="1"/>
          <dgm:bulletEnabled val="1"/>
        </dgm:presLayoutVars>
      </dgm:prSet>
      <dgm:spPr/>
    </dgm:pt>
    <dgm:pt modelId="{F68BDE23-0638-4766-8B9F-C8DE218BC8F8}" type="pres">
      <dgm:prSet presAssocID="{2893D50C-5B9A-4B40-9615-75DDA75D51AC}" presName="descendantText" presStyleLbl="alignAcc1" presStyleIdx="2" presStyleCnt="3">
        <dgm:presLayoutVars>
          <dgm:bulletEnabled val="1"/>
        </dgm:presLayoutVars>
      </dgm:prSet>
      <dgm:spPr/>
    </dgm:pt>
  </dgm:ptLst>
  <dgm:cxnLst>
    <dgm:cxn modelId="{F38A9D1A-90FA-4F5E-B378-BB6DB9E921BA}" srcId="{3CC29E2A-29FE-448C-B177-4541BED86245}" destId="{40FD49F2-0C67-4682-BBC6-56D68190BC00}" srcOrd="1" destOrd="0" parTransId="{CA4028EB-A227-436B-88F1-04A4B3956F75}" sibTransId="{DC9A9D68-585A-4A2E-A74B-A33D3FB1B6D0}"/>
    <dgm:cxn modelId="{7A6F5928-3395-4E69-A068-F0664BFBE158}" type="presOf" srcId="{3CC29E2A-29FE-448C-B177-4541BED86245}" destId="{593C544B-878B-4C96-81ED-10E53ED81BFD}" srcOrd="0" destOrd="0" presId="urn:microsoft.com/office/officeart/2005/8/layout/chevron2"/>
    <dgm:cxn modelId="{4112D83B-239D-42C9-8CC9-A7BD602E0D67}" srcId="{40FD49F2-0C67-4682-BBC6-56D68190BC00}" destId="{3CF29EDB-3651-4777-86CE-D19EA98CA8B2}" srcOrd="0" destOrd="0" parTransId="{26FB5DFD-49B2-45C8-A44C-568BF741105D}" sibTransId="{44B97189-C9A3-4670-87A8-958F621426BD}"/>
    <dgm:cxn modelId="{79A3D063-D8B1-4198-B6EC-1144F7340A41}" type="presOf" srcId="{40FD49F2-0C67-4682-BBC6-56D68190BC00}" destId="{C8763AE4-9A19-4FC5-8C1C-6DCF3FA8CA9A}" srcOrd="0" destOrd="0" presId="urn:microsoft.com/office/officeart/2005/8/layout/chevron2"/>
    <dgm:cxn modelId="{864C3A72-9AC5-419E-A3C9-37576F021195}" type="presOf" srcId="{DED132DA-3E9A-4BFC-B689-EAA5CBAFE65C}" destId="{F68BDE23-0638-4766-8B9F-C8DE218BC8F8}" srcOrd="0" destOrd="0" presId="urn:microsoft.com/office/officeart/2005/8/layout/chevron2"/>
    <dgm:cxn modelId="{9DB70975-DD82-4526-8F2D-3552326212B4}" srcId="{3CC29E2A-29FE-448C-B177-4541BED86245}" destId="{162B0207-6479-4364-860E-B83F43B3A1AD}" srcOrd="0" destOrd="0" parTransId="{08B23698-1A5D-4E75-A054-934CB221F6C0}" sibTransId="{20FB2B69-9E39-4B0B-B18F-3B39ADAAF8E3}"/>
    <dgm:cxn modelId="{31B69B58-65C5-448C-96CF-09358124B50A}" type="presOf" srcId="{3CF29EDB-3651-4777-86CE-D19EA98CA8B2}" destId="{19671BE3-8AB1-4B33-B34A-55B4E3FAF45B}" srcOrd="0" destOrd="0" presId="urn:microsoft.com/office/officeart/2005/8/layout/chevron2"/>
    <dgm:cxn modelId="{B6C1358D-45EF-43CA-B7E2-54C3ADDFBA14}" type="presOf" srcId="{162B0207-6479-4364-860E-B83F43B3A1AD}" destId="{DF013DFB-0C6C-44A9-BC02-1E8FFADC3959}" srcOrd="0" destOrd="0" presId="urn:microsoft.com/office/officeart/2005/8/layout/chevron2"/>
    <dgm:cxn modelId="{88809A8D-19B9-495B-B54B-F7176657EE39}" srcId="{162B0207-6479-4364-860E-B83F43B3A1AD}" destId="{876011A9-E174-42BA-82D0-B37DCBD244EB}" srcOrd="0" destOrd="0" parTransId="{A3968FB7-DB25-4121-8539-D0567CEA3B25}" sibTransId="{1FEA11F9-C8E3-40A0-BF5D-B5A9CF82D5D4}"/>
    <dgm:cxn modelId="{89C456C0-5BC5-4197-939A-9CD572B72C21}" type="presOf" srcId="{876011A9-E174-42BA-82D0-B37DCBD244EB}" destId="{CC801256-1E72-4A52-A509-F5BA851EE809}" srcOrd="0" destOrd="0" presId="urn:microsoft.com/office/officeart/2005/8/layout/chevron2"/>
    <dgm:cxn modelId="{421C40ED-1BB6-4DCB-8B5B-364A39D45B34}" srcId="{3CC29E2A-29FE-448C-B177-4541BED86245}" destId="{2893D50C-5B9A-4B40-9615-75DDA75D51AC}" srcOrd="2" destOrd="0" parTransId="{D49CE76E-CA47-4F40-9295-E74B655DF657}" sibTransId="{E5C9E39D-E03C-4E0C-A07D-B2F39D7AA715}"/>
    <dgm:cxn modelId="{7B434AEE-C363-439F-AF66-E39AA7B2A327}" srcId="{2893D50C-5B9A-4B40-9615-75DDA75D51AC}" destId="{DED132DA-3E9A-4BFC-B689-EAA5CBAFE65C}" srcOrd="0" destOrd="0" parTransId="{81275CC8-FF67-458B-9612-059B3FF71800}" sibTransId="{5569387D-0E59-45F3-9D8C-6319B1E6E3CD}"/>
    <dgm:cxn modelId="{983529FC-5B69-4580-A15D-ABF32F5FF33C}" type="presOf" srcId="{2893D50C-5B9A-4B40-9615-75DDA75D51AC}" destId="{395CFE4F-0210-4D42-8DEE-D0A03CE222FC}" srcOrd="0" destOrd="0" presId="urn:microsoft.com/office/officeart/2005/8/layout/chevron2"/>
    <dgm:cxn modelId="{E4CE1A96-E8F9-4594-851B-EA95E49B3ED2}" type="presParOf" srcId="{593C544B-878B-4C96-81ED-10E53ED81BFD}" destId="{61832EC8-45E7-4D57-885B-737EE97779F1}" srcOrd="0" destOrd="0" presId="urn:microsoft.com/office/officeart/2005/8/layout/chevron2"/>
    <dgm:cxn modelId="{9A29D594-DA09-46DC-8985-E3AED080894E}" type="presParOf" srcId="{61832EC8-45E7-4D57-885B-737EE97779F1}" destId="{DF013DFB-0C6C-44A9-BC02-1E8FFADC3959}" srcOrd="0" destOrd="0" presId="urn:microsoft.com/office/officeart/2005/8/layout/chevron2"/>
    <dgm:cxn modelId="{5BA42EF7-01FF-4AEF-A88C-05CDFD40F07E}" type="presParOf" srcId="{61832EC8-45E7-4D57-885B-737EE97779F1}" destId="{CC801256-1E72-4A52-A509-F5BA851EE809}" srcOrd="1" destOrd="0" presId="urn:microsoft.com/office/officeart/2005/8/layout/chevron2"/>
    <dgm:cxn modelId="{B35B62ED-23B9-4DC0-9217-1B3849CF9C1D}" type="presParOf" srcId="{593C544B-878B-4C96-81ED-10E53ED81BFD}" destId="{A5744386-0846-49C1-AE05-63F5B048248D}" srcOrd="1" destOrd="0" presId="urn:microsoft.com/office/officeart/2005/8/layout/chevron2"/>
    <dgm:cxn modelId="{90352CE2-8409-426B-9806-D573AF1129A5}" type="presParOf" srcId="{593C544B-878B-4C96-81ED-10E53ED81BFD}" destId="{9F806596-20C4-4D38-96AC-F5B7716FDA2C}" srcOrd="2" destOrd="0" presId="urn:microsoft.com/office/officeart/2005/8/layout/chevron2"/>
    <dgm:cxn modelId="{4A46EFAE-0B3A-4421-8AD2-151E4F418A14}" type="presParOf" srcId="{9F806596-20C4-4D38-96AC-F5B7716FDA2C}" destId="{C8763AE4-9A19-4FC5-8C1C-6DCF3FA8CA9A}" srcOrd="0" destOrd="0" presId="urn:microsoft.com/office/officeart/2005/8/layout/chevron2"/>
    <dgm:cxn modelId="{56732326-22B4-40AB-92FF-960F965BAF85}" type="presParOf" srcId="{9F806596-20C4-4D38-96AC-F5B7716FDA2C}" destId="{19671BE3-8AB1-4B33-B34A-55B4E3FAF45B}" srcOrd="1" destOrd="0" presId="urn:microsoft.com/office/officeart/2005/8/layout/chevron2"/>
    <dgm:cxn modelId="{65F70EAE-8AE8-447B-95F3-9A5954F3A3BB}" type="presParOf" srcId="{593C544B-878B-4C96-81ED-10E53ED81BFD}" destId="{A6771DC6-4F3C-496B-A2BF-6342D42CFE26}" srcOrd="3" destOrd="0" presId="urn:microsoft.com/office/officeart/2005/8/layout/chevron2"/>
    <dgm:cxn modelId="{2C3FAD26-D20B-47D5-9613-A3AD4A1EC989}" type="presParOf" srcId="{593C544B-878B-4C96-81ED-10E53ED81BFD}" destId="{D23E3B49-E4AB-4367-B2C3-79C7E047ADB8}" srcOrd="4" destOrd="0" presId="urn:microsoft.com/office/officeart/2005/8/layout/chevron2"/>
    <dgm:cxn modelId="{00CBB9A3-A297-4ACE-8E53-7F973861C13C}" type="presParOf" srcId="{D23E3B49-E4AB-4367-B2C3-79C7E047ADB8}" destId="{395CFE4F-0210-4D42-8DEE-D0A03CE222FC}" srcOrd="0" destOrd="0" presId="urn:microsoft.com/office/officeart/2005/8/layout/chevron2"/>
    <dgm:cxn modelId="{89171725-4420-4D40-B09F-C155024127E0}" type="presParOf" srcId="{D23E3B49-E4AB-4367-B2C3-79C7E047ADB8}" destId="{F68BDE23-0638-4766-8B9F-C8DE218BC8F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13DFB-0C6C-44A9-BC02-1E8FFADC3959}">
      <dsp:nvSpPr>
        <dsp:cNvPr id="0" name=""/>
        <dsp:cNvSpPr/>
      </dsp:nvSpPr>
      <dsp:spPr>
        <a:xfrm rot="5400000">
          <a:off x="-266742" y="269065"/>
          <a:ext cx="1778280" cy="1244796"/>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Windows agregadas </a:t>
          </a:r>
        </a:p>
      </dsp:txBody>
      <dsp:txXfrm rot="-5400000">
        <a:off x="0" y="624721"/>
        <a:ext cx="1244796" cy="533484"/>
      </dsp:txXfrm>
    </dsp:sp>
    <dsp:sp modelId="{CC801256-1E72-4A52-A509-F5BA851EE809}">
      <dsp:nvSpPr>
        <dsp:cNvPr id="0" name=""/>
        <dsp:cNvSpPr/>
      </dsp:nvSpPr>
      <dsp:spPr>
        <a:xfrm rot="5400000">
          <a:off x="3987807" y="-2740687"/>
          <a:ext cx="1155882" cy="6641903"/>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SUM(), MAX(), MIN(), AVG(). COUNT() </a:t>
          </a:r>
        </a:p>
      </dsp:txBody>
      <dsp:txXfrm rot="-5400000">
        <a:off x="1244797" y="58749"/>
        <a:ext cx="6585477" cy="1043030"/>
      </dsp:txXfrm>
    </dsp:sp>
    <dsp:sp modelId="{C8763AE4-9A19-4FC5-8C1C-6DCF3FA8CA9A}">
      <dsp:nvSpPr>
        <dsp:cNvPr id="0" name=""/>
        <dsp:cNvSpPr/>
      </dsp:nvSpPr>
      <dsp:spPr>
        <a:xfrm rot="5400000">
          <a:off x="-266742" y="1855097"/>
          <a:ext cx="1778280" cy="1244796"/>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clasificación de Windows </a:t>
          </a:r>
        </a:p>
      </dsp:txBody>
      <dsp:txXfrm rot="-5400000">
        <a:off x="0" y="2210753"/>
        <a:ext cx="1244796" cy="533484"/>
      </dsp:txXfrm>
    </dsp:sp>
    <dsp:sp modelId="{19671BE3-8AB1-4B33-B34A-55B4E3FAF45B}">
      <dsp:nvSpPr>
        <dsp:cNvPr id="0" name=""/>
        <dsp:cNvSpPr/>
      </dsp:nvSpPr>
      <dsp:spPr>
        <a:xfrm rot="5400000">
          <a:off x="3987807" y="-1154654"/>
          <a:ext cx="1155882" cy="6641903"/>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RANK(), DENSE_RANK(), ROW_NUMBER(), NTILE() </a:t>
          </a:r>
        </a:p>
      </dsp:txBody>
      <dsp:txXfrm rot="-5400000">
        <a:off x="1244797" y="1644782"/>
        <a:ext cx="6585477" cy="1043030"/>
      </dsp:txXfrm>
    </dsp:sp>
    <dsp:sp modelId="{395CFE4F-0210-4D42-8DEE-D0A03CE222FC}">
      <dsp:nvSpPr>
        <dsp:cNvPr id="0" name=""/>
        <dsp:cNvSpPr/>
      </dsp:nvSpPr>
      <dsp:spPr>
        <a:xfrm rot="5400000">
          <a:off x="-266742" y="3441130"/>
          <a:ext cx="1778280" cy="1244796"/>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valores de Windows </a:t>
          </a:r>
        </a:p>
      </dsp:txBody>
      <dsp:txXfrm rot="-5400000">
        <a:off x="0" y="3796786"/>
        <a:ext cx="1244796" cy="533484"/>
      </dsp:txXfrm>
    </dsp:sp>
    <dsp:sp modelId="{F68BDE23-0638-4766-8B9F-C8DE218BC8F8}">
      <dsp:nvSpPr>
        <dsp:cNvPr id="0" name=""/>
        <dsp:cNvSpPr/>
      </dsp:nvSpPr>
      <dsp:spPr>
        <a:xfrm rot="5400000">
          <a:off x="3987807" y="431377"/>
          <a:ext cx="1155882" cy="6641903"/>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LAG(), LEAD(), FIRST_VALUE(), LAST_VALUE() </a:t>
          </a:r>
        </a:p>
      </dsp:txBody>
      <dsp:txXfrm rot="-5400000">
        <a:off x="1244797" y="3230813"/>
        <a:ext cx="6585477" cy="10430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18/07/2021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18/7/2021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18/7/2021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18/7/2021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18/7/2021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18/7/2021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18/7/2021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18/7/2021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altLang="es-NI" dirty="0">
                <a:solidFill>
                  <a:srgbClr val="000000"/>
                </a:solidFill>
                <a:latin typeface="Times New Roman" panose="02020603050405020304" pitchFamily="18" charset="0"/>
              </a:rPr>
              <a:t>Windows Functions</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MIN</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a:bodyPr>
          <a:lstStyle/>
          <a:p>
            <a:r>
              <a:rPr lang="es-NI" dirty="0"/>
              <a:t>La función agregada MIN( ) encontrará el valor mínimo para un grupo específico o para toda la tabla si no se define el grupo. </a:t>
            </a:r>
          </a:p>
          <a:p>
            <a:r>
              <a:rPr lang="es-NI" dirty="0"/>
              <a:t>Por ejemplo, estamos buscando el pedido más pequeño (pedido mínimo) para cada ciudad, usaríamos la siguiente consulta. </a:t>
            </a:r>
          </a:p>
        </p:txBody>
      </p:sp>
      <p:pic>
        <p:nvPicPr>
          <p:cNvPr id="4" name="Imagen 3">
            <a:extLst>
              <a:ext uri="{FF2B5EF4-FFF2-40B4-BE49-F238E27FC236}">
                <a16:creationId xmlns:a16="http://schemas.microsoft.com/office/drawing/2014/main" id="{E2B25FD6-6DDE-4B96-A5B9-0AB73B0A0236}"/>
              </a:ext>
            </a:extLst>
          </p:cNvPr>
          <p:cNvPicPr>
            <a:picLocks noChangeAspect="1"/>
          </p:cNvPicPr>
          <p:nvPr/>
        </p:nvPicPr>
        <p:blipFill>
          <a:blip r:embed="rId2"/>
          <a:stretch>
            <a:fillRect/>
          </a:stretch>
        </p:blipFill>
        <p:spPr>
          <a:xfrm>
            <a:off x="1762680" y="3347321"/>
            <a:ext cx="5885714" cy="1304762"/>
          </a:xfrm>
          <a:prstGeom prst="rect">
            <a:avLst/>
          </a:prstGeom>
        </p:spPr>
      </p:pic>
      <p:pic>
        <p:nvPicPr>
          <p:cNvPr id="5" name="Imagen 4">
            <a:extLst>
              <a:ext uri="{FF2B5EF4-FFF2-40B4-BE49-F238E27FC236}">
                <a16:creationId xmlns:a16="http://schemas.microsoft.com/office/drawing/2014/main" id="{918C3A6D-54D2-44DD-950F-F6012884B123}"/>
              </a:ext>
            </a:extLst>
          </p:cNvPr>
          <p:cNvPicPr>
            <a:picLocks noChangeAspect="1"/>
          </p:cNvPicPr>
          <p:nvPr/>
        </p:nvPicPr>
        <p:blipFill>
          <a:blip r:embed="rId3"/>
          <a:stretch>
            <a:fillRect/>
          </a:stretch>
        </p:blipFill>
        <p:spPr>
          <a:xfrm>
            <a:off x="2161099" y="4652083"/>
            <a:ext cx="4971429" cy="2000000"/>
          </a:xfrm>
          <a:prstGeom prst="rect">
            <a:avLst/>
          </a:prstGeom>
        </p:spPr>
      </p:pic>
    </p:spTree>
    <p:extLst>
      <p:ext uri="{BB962C8B-B14F-4D97-AF65-F5344CB8AC3E}">
        <p14:creationId xmlns:p14="http://schemas.microsoft.com/office/powerpoint/2010/main" val="82562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MAX</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fontScale="92500"/>
          </a:bodyPr>
          <a:lstStyle/>
          <a:p>
            <a:r>
              <a:rPr lang="es-NI" dirty="0"/>
              <a:t>Así como las funciones MIN( ) le dan el valor mínimo, la función MAX() identificará el valor más grande de un campo específico para un grupo definido de filas o para toda la tabla si no se especifica un grupo. </a:t>
            </a:r>
          </a:p>
          <a:p>
            <a:r>
              <a:rPr lang="es-NI" dirty="0"/>
              <a:t>Busquemos el pedido más grande (cantidad máxima de pedido) para cada ciudad. </a:t>
            </a:r>
          </a:p>
        </p:txBody>
      </p:sp>
      <p:pic>
        <p:nvPicPr>
          <p:cNvPr id="6" name="Imagen 5">
            <a:extLst>
              <a:ext uri="{FF2B5EF4-FFF2-40B4-BE49-F238E27FC236}">
                <a16:creationId xmlns:a16="http://schemas.microsoft.com/office/drawing/2014/main" id="{DFE502B0-F529-46BB-A7A9-94EC48B26BF8}"/>
              </a:ext>
            </a:extLst>
          </p:cNvPr>
          <p:cNvPicPr>
            <a:picLocks noChangeAspect="1"/>
          </p:cNvPicPr>
          <p:nvPr/>
        </p:nvPicPr>
        <p:blipFill>
          <a:blip r:embed="rId2"/>
          <a:stretch>
            <a:fillRect/>
          </a:stretch>
        </p:blipFill>
        <p:spPr>
          <a:xfrm>
            <a:off x="1619619" y="3136211"/>
            <a:ext cx="5904762" cy="1323810"/>
          </a:xfrm>
          <a:prstGeom prst="rect">
            <a:avLst/>
          </a:prstGeom>
        </p:spPr>
      </p:pic>
      <p:pic>
        <p:nvPicPr>
          <p:cNvPr id="7" name="Imagen 6">
            <a:extLst>
              <a:ext uri="{FF2B5EF4-FFF2-40B4-BE49-F238E27FC236}">
                <a16:creationId xmlns:a16="http://schemas.microsoft.com/office/drawing/2014/main" id="{2B319487-3DE3-4C19-B937-2846B6566D5C}"/>
              </a:ext>
            </a:extLst>
          </p:cNvPr>
          <p:cNvPicPr>
            <a:picLocks noChangeAspect="1"/>
          </p:cNvPicPr>
          <p:nvPr/>
        </p:nvPicPr>
        <p:blipFill>
          <a:blip r:embed="rId3"/>
          <a:stretch>
            <a:fillRect/>
          </a:stretch>
        </p:blipFill>
        <p:spPr>
          <a:xfrm>
            <a:off x="2224381" y="4483350"/>
            <a:ext cx="4695238" cy="2009524"/>
          </a:xfrm>
          <a:prstGeom prst="rect">
            <a:avLst/>
          </a:prstGeom>
        </p:spPr>
      </p:pic>
    </p:spTree>
    <p:extLst>
      <p:ext uri="{BB962C8B-B14F-4D97-AF65-F5344CB8AC3E}">
        <p14:creationId xmlns:p14="http://schemas.microsoft.com/office/powerpoint/2010/main" val="340308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COUNT</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fontScale="77500" lnSpcReduction="20000"/>
          </a:bodyPr>
          <a:lstStyle/>
          <a:p>
            <a:r>
              <a:rPr lang="es-NI" dirty="0"/>
              <a:t>La función COUNT( ) contará los registros/filas. </a:t>
            </a:r>
          </a:p>
          <a:p>
            <a:r>
              <a:rPr lang="es-NI" dirty="0"/>
              <a:t>Tenga en cuenta que DISTINCT no es compatible con la función de Windows COUNT( ) , mientras que es compatible con la función COUNT() normal. DISTINCT ayuda a encontrar los distintos valores de un campo específico. </a:t>
            </a:r>
          </a:p>
          <a:p>
            <a:r>
              <a:rPr lang="es-NI" dirty="0"/>
              <a:t>Por ejemplo, si queremos ver cuántos clientes han realizado un pedido en abril de 2017, no podemos contar directamente a todos los clientes. Es posible que el mismo cliente haya realizado múltiples pedidos en el mismo mes. </a:t>
            </a:r>
          </a:p>
        </p:txBody>
      </p:sp>
      <p:pic>
        <p:nvPicPr>
          <p:cNvPr id="4" name="Imagen 3">
            <a:extLst>
              <a:ext uri="{FF2B5EF4-FFF2-40B4-BE49-F238E27FC236}">
                <a16:creationId xmlns:a16="http://schemas.microsoft.com/office/drawing/2014/main" id="{46EFD360-B82D-4E71-98A4-E8A68C6F5B54}"/>
              </a:ext>
            </a:extLst>
          </p:cNvPr>
          <p:cNvPicPr>
            <a:picLocks noChangeAspect="1"/>
          </p:cNvPicPr>
          <p:nvPr/>
        </p:nvPicPr>
        <p:blipFill>
          <a:blip r:embed="rId2"/>
          <a:stretch>
            <a:fillRect/>
          </a:stretch>
        </p:blipFill>
        <p:spPr>
          <a:xfrm>
            <a:off x="304170" y="3288553"/>
            <a:ext cx="3848585" cy="931109"/>
          </a:xfrm>
          <a:prstGeom prst="rect">
            <a:avLst/>
          </a:prstGeom>
        </p:spPr>
      </p:pic>
      <p:pic>
        <p:nvPicPr>
          <p:cNvPr id="5" name="Imagen 4">
            <a:extLst>
              <a:ext uri="{FF2B5EF4-FFF2-40B4-BE49-F238E27FC236}">
                <a16:creationId xmlns:a16="http://schemas.microsoft.com/office/drawing/2014/main" id="{41F2EA60-A911-4CD4-8B84-711B860354A5}"/>
              </a:ext>
            </a:extLst>
          </p:cNvPr>
          <p:cNvPicPr>
            <a:picLocks noChangeAspect="1"/>
          </p:cNvPicPr>
          <p:nvPr/>
        </p:nvPicPr>
        <p:blipFill>
          <a:blip r:embed="rId3"/>
          <a:stretch>
            <a:fillRect/>
          </a:stretch>
        </p:blipFill>
        <p:spPr>
          <a:xfrm>
            <a:off x="796845" y="4356730"/>
            <a:ext cx="1761905" cy="761905"/>
          </a:xfrm>
          <a:prstGeom prst="rect">
            <a:avLst/>
          </a:prstGeom>
        </p:spPr>
      </p:pic>
      <p:pic>
        <p:nvPicPr>
          <p:cNvPr id="8" name="Imagen 7">
            <a:extLst>
              <a:ext uri="{FF2B5EF4-FFF2-40B4-BE49-F238E27FC236}">
                <a16:creationId xmlns:a16="http://schemas.microsoft.com/office/drawing/2014/main" id="{9AEFB59D-5FD1-40F5-9F21-2E1705AE33C9}"/>
              </a:ext>
            </a:extLst>
          </p:cNvPr>
          <p:cNvPicPr>
            <a:picLocks noChangeAspect="1"/>
          </p:cNvPicPr>
          <p:nvPr/>
        </p:nvPicPr>
        <p:blipFill>
          <a:blip r:embed="rId4"/>
          <a:stretch>
            <a:fillRect/>
          </a:stretch>
        </p:blipFill>
        <p:spPr>
          <a:xfrm>
            <a:off x="161090" y="5204550"/>
            <a:ext cx="5533333" cy="1380952"/>
          </a:xfrm>
          <a:prstGeom prst="rect">
            <a:avLst/>
          </a:prstGeom>
        </p:spPr>
      </p:pic>
      <p:pic>
        <p:nvPicPr>
          <p:cNvPr id="9" name="Imagen 8">
            <a:extLst>
              <a:ext uri="{FF2B5EF4-FFF2-40B4-BE49-F238E27FC236}">
                <a16:creationId xmlns:a16="http://schemas.microsoft.com/office/drawing/2014/main" id="{84D984AF-D31E-4CD5-BC00-F777F0F9AE55}"/>
              </a:ext>
            </a:extLst>
          </p:cNvPr>
          <p:cNvPicPr>
            <a:picLocks noChangeAspect="1"/>
          </p:cNvPicPr>
          <p:nvPr/>
        </p:nvPicPr>
        <p:blipFill>
          <a:blip r:embed="rId5"/>
          <a:stretch>
            <a:fillRect/>
          </a:stretch>
        </p:blipFill>
        <p:spPr>
          <a:xfrm>
            <a:off x="4362275" y="3159546"/>
            <a:ext cx="4626975" cy="1120215"/>
          </a:xfrm>
          <a:prstGeom prst="rect">
            <a:avLst/>
          </a:prstGeom>
        </p:spPr>
      </p:pic>
      <p:pic>
        <p:nvPicPr>
          <p:cNvPr id="10" name="Imagen 9">
            <a:extLst>
              <a:ext uri="{FF2B5EF4-FFF2-40B4-BE49-F238E27FC236}">
                <a16:creationId xmlns:a16="http://schemas.microsoft.com/office/drawing/2014/main" id="{A20CF0D8-420D-4F3B-8742-1BBE30D1C18B}"/>
              </a:ext>
            </a:extLst>
          </p:cNvPr>
          <p:cNvPicPr>
            <a:picLocks noChangeAspect="1"/>
          </p:cNvPicPr>
          <p:nvPr/>
        </p:nvPicPr>
        <p:blipFill>
          <a:blip r:embed="rId6"/>
          <a:stretch>
            <a:fillRect/>
          </a:stretch>
        </p:blipFill>
        <p:spPr>
          <a:xfrm>
            <a:off x="4576804" y="4473126"/>
            <a:ext cx="4238095" cy="2019048"/>
          </a:xfrm>
          <a:prstGeom prst="rect">
            <a:avLst/>
          </a:prstGeom>
        </p:spPr>
      </p:pic>
    </p:spTree>
    <p:extLst>
      <p:ext uri="{BB962C8B-B14F-4D97-AF65-F5344CB8AC3E}">
        <p14:creationId xmlns:p14="http://schemas.microsoft.com/office/powerpoint/2010/main" val="21257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1B9D7-2F8D-4551-8F71-A7BB9AD9F513}"/>
              </a:ext>
            </a:extLst>
          </p:cNvPr>
          <p:cNvSpPr>
            <a:spLocks noGrp="1"/>
          </p:cNvSpPr>
          <p:nvPr>
            <p:ph type="title"/>
          </p:nvPr>
        </p:nvSpPr>
        <p:spPr/>
        <p:txBody>
          <a:bodyPr/>
          <a:lstStyle/>
          <a:p>
            <a:r>
              <a:rPr lang="es-NI" dirty="0">
                <a:effectLst/>
              </a:rPr>
              <a:t>Funciones de clasificación de Windows</a:t>
            </a:r>
            <a:endParaRPr lang="es-ES" dirty="0"/>
          </a:p>
        </p:txBody>
      </p:sp>
      <p:sp>
        <p:nvSpPr>
          <p:cNvPr id="3" name="Marcador de contenido 2">
            <a:extLst>
              <a:ext uri="{FF2B5EF4-FFF2-40B4-BE49-F238E27FC236}">
                <a16:creationId xmlns:a16="http://schemas.microsoft.com/office/drawing/2014/main" id="{33D0356B-C708-4595-B0A6-BCFD231A0D03}"/>
              </a:ext>
            </a:extLst>
          </p:cNvPr>
          <p:cNvSpPr>
            <a:spLocks noGrp="1"/>
          </p:cNvSpPr>
          <p:nvPr>
            <p:ph idx="1"/>
          </p:nvPr>
        </p:nvSpPr>
        <p:spPr/>
        <p:txBody>
          <a:bodyPr>
            <a:normAutofit lnSpcReduction="10000"/>
          </a:bodyPr>
          <a:lstStyle/>
          <a:p>
            <a:r>
              <a:rPr lang="es-NI" dirty="0"/>
              <a:t>Al igual que las funciones de agregado de Windows incluyen el valor de un campo específico, las funciones de RANKING clasificarán los valores de un campo específico y los clasificarán de acuerdo con su rango.</a:t>
            </a:r>
          </a:p>
          <a:p>
            <a:r>
              <a:rPr lang="es-NI" dirty="0"/>
              <a:t>El uso más común de las funciones de RANKING es encontrar los registros superiores(N) en función de un determinado valor. Por ejemplo</a:t>
            </a:r>
          </a:p>
          <a:p>
            <a:pPr lvl="1"/>
            <a:r>
              <a:rPr lang="es-NI" dirty="0"/>
              <a:t>los 10 empleados mejor pagados, los 10 estudiantes mejor clasificados, los 50 pedidos más grandes, etc.</a:t>
            </a:r>
          </a:p>
          <a:p>
            <a:pPr fontAlgn="base"/>
            <a:r>
              <a:rPr lang="es-NI" dirty="0"/>
              <a:t>Las siguientes son funciones de RANKING compatibles:</a:t>
            </a:r>
            <a:endParaRPr lang="es-ES" dirty="0"/>
          </a:p>
          <a:p>
            <a:pPr lvl="1" fontAlgn="base"/>
            <a:r>
              <a:rPr lang="es-ES" b="1" dirty="0"/>
              <a:t>RANK(), DENSE_RANK(), ROW_NUMBER(), NTILE()</a:t>
            </a:r>
            <a:endParaRPr lang="es-NI" dirty="0"/>
          </a:p>
        </p:txBody>
      </p:sp>
    </p:spTree>
    <p:extLst>
      <p:ext uri="{BB962C8B-B14F-4D97-AF65-F5344CB8AC3E}">
        <p14:creationId xmlns:p14="http://schemas.microsoft.com/office/powerpoint/2010/main" val="413936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1B9D7-2F8D-4551-8F71-A7BB9AD9F513}"/>
              </a:ext>
            </a:extLst>
          </p:cNvPr>
          <p:cNvSpPr>
            <a:spLocks noGrp="1"/>
          </p:cNvSpPr>
          <p:nvPr>
            <p:ph type="title"/>
          </p:nvPr>
        </p:nvSpPr>
        <p:spPr/>
        <p:txBody>
          <a:bodyPr/>
          <a:lstStyle/>
          <a:p>
            <a:r>
              <a:rPr lang="es-NI" dirty="0">
                <a:effectLst/>
              </a:rPr>
              <a:t>RANK</a:t>
            </a:r>
            <a:endParaRPr lang="es-ES" dirty="0"/>
          </a:p>
        </p:txBody>
      </p:sp>
      <p:sp>
        <p:nvSpPr>
          <p:cNvPr id="3" name="Marcador de contenido 2">
            <a:extLst>
              <a:ext uri="{FF2B5EF4-FFF2-40B4-BE49-F238E27FC236}">
                <a16:creationId xmlns:a16="http://schemas.microsoft.com/office/drawing/2014/main" id="{33D0356B-C708-4595-B0A6-BCFD231A0D03}"/>
              </a:ext>
            </a:extLst>
          </p:cNvPr>
          <p:cNvSpPr>
            <a:spLocks noGrp="1"/>
          </p:cNvSpPr>
          <p:nvPr>
            <p:ph idx="1"/>
          </p:nvPr>
        </p:nvSpPr>
        <p:spPr/>
        <p:txBody>
          <a:bodyPr>
            <a:normAutofit lnSpcReduction="10000"/>
          </a:bodyPr>
          <a:lstStyle/>
          <a:p>
            <a:r>
              <a:rPr lang="es-NI" dirty="0"/>
              <a:t>Se utiliza para otorgar un rango o categoría única a cada registro en función de un valor específico, por ejemplo, salario, cantidad de pedido, </a:t>
            </a:r>
            <a:r>
              <a:rPr lang="es-NI" dirty="0" err="1"/>
              <a:t>etc</a:t>
            </a:r>
            <a:endParaRPr lang="es-NI" dirty="0"/>
          </a:p>
          <a:p>
            <a:r>
              <a:rPr lang="es-NI" dirty="0"/>
              <a:t>Si dos registros tienen el mismo valor, la función RANK( ) asignará el mismo rango a ambos registros omitiendo el siguiente rango. </a:t>
            </a:r>
          </a:p>
          <a:p>
            <a:r>
              <a:rPr lang="es-NI" dirty="0"/>
              <a:t>Esto significa que si hay dos valores idénticos en el rango 2, asignará el mismo rango 2 a ambos registros y luego saltará el rango 3 y asignará el rango 4 al siguiente registro.</a:t>
            </a:r>
          </a:p>
          <a:p>
            <a:pPr fontAlgn="base"/>
            <a:r>
              <a:rPr lang="es-NI" dirty="0"/>
              <a:t>Clasifiquemos cada pedido por el monto de su pedido.</a:t>
            </a:r>
          </a:p>
        </p:txBody>
      </p:sp>
    </p:spTree>
    <p:extLst>
      <p:ext uri="{BB962C8B-B14F-4D97-AF65-F5344CB8AC3E}">
        <p14:creationId xmlns:p14="http://schemas.microsoft.com/office/powerpoint/2010/main" val="323333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C6D1C-BD47-4D7C-8EFA-C5193B2E56BE}"/>
              </a:ext>
            </a:extLst>
          </p:cNvPr>
          <p:cNvSpPr>
            <a:spLocks noGrp="1"/>
          </p:cNvSpPr>
          <p:nvPr>
            <p:ph type="title"/>
          </p:nvPr>
        </p:nvSpPr>
        <p:spPr/>
        <p:txBody>
          <a:bodyPr>
            <a:normAutofit fontScale="90000"/>
          </a:bodyPr>
          <a:lstStyle/>
          <a:p>
            <a:pPr fontAlgn="base"/>
            <a:r>
              <a:rPr lang="es-NI" dirty="0"/>
              <a:t>Clasifiquemos cada pedido por el monto de su pedido.</a:t>
            </a:r>
            <a:endParaRPr lang="es-ES" dirty="0"/>
          </a:p>
        </p:txBody>
      </p:sp>
      <p:pic>
        <p:nvPicPr>
          <p:cNvPr id="3" name="Imagen 2">
            <a:extLst>
              <a:ext uri="{FF2B5EF4-FFF2-40B4-BE49-F238E27FC236}">
                <a16:creationId xmlns:a16="http://schemas.microsoft.com/office/drawing/2014/main" id="{DF61BB88-287E-47DD-B459-167FEF34D3A5}"/>
              </a:ext>
            </a:extLst>
          </p:cNvPr>
          <p:cNvPicPr>
            <a:picLocks noChangeAspect="1"/>
          </p:cNvPicPr>
          <p:nvPr/>
        </p:nvPicPr>
        <p:blipFill>
          <a:blip r:embed="rId2"/>
          <a:stretch>
            <a:fillRect/>
          </a:stretch>
        </p:blipFill>
        <p:spPr>
          <a:xfrm>
            <a:off x="609260" y="1521977"/>
            <a:ext cx="4209524" cy="1304762"/>
          </a:xfrm>
          <a:prstGeom prst="rect">
            <a:avLst/>
          </a:prstGeom>
        </p:spPr>
      </p:pic>
      <p:pic>
        <p:nvPicPr>
          <p:cNvPr id="6" name="Imagen 5">
            <a:extLst>
              <a:ext uri="{FF2B5EF4-FFF2-40B4-BE49-F238E27FC236}">
                <a16:creationId xmlns:a16="http://schemas.microsoft.com/office/drawing/2014/main" id="{0EFC711E-E27A-4C4B-B8CB-09250F49EC1D}"/>
              </a:ext>
            </a:extLst>
          </p:cNvPr>
          <p:cNvPicPr>
            <a:picLocks noChangeAspect="1"/>
          </p:cNvPicPr>
          <p:nvPr/>
        </p:nvPicPr>
        <p:blipFill>
          <a:blip r:embed="rId3"/>
          <a:stretch>
            <a:fillRect/>
          </a:stretch>
        </p:blipFill>
        <p:spPr>
          <a:xfrm>
            <a:off x="1388048" y="2989587"/>
            <a:ext cx="6219048" cy="2961905"/>
          </a:xfrm>
          <a:prstGeom prst="rect">
            <a:avLst/>
          </a:prstGeom>
        </p:spPr>
      </p:pic>
      <p:sp>
        <p:nvSpPr>
          <p:cNvPr id="7" name="Rectángulo 6">
            <a:extLst>
              <a:ext uri="{FF2B5EF4-FFF2-40B4-BE49-F238E27FC236}">
                <a16:creationId xmlns:a16="http://schemas.microsoft.com/office/drawing/2014/main" id="{02DD1FEA-FCB9-4B87-A797-5F12CF093869}"/>
              </a:ext>
            </a:extLst>
          </p:cNvPr>
          <p:cNvSpPr/>
          <p:nvPr/>
        </p:nvSpPr>
        <p:spPr>
          <a:xfrm>
            <a:off x="6007395" y="3795823"/>
            <a:ext cx="1446028" cy="574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 name="Conector recto de flecha 8">
            <a:extLst>
              <a:ext uri="{FF2B5EF4-FFF2-40B4-BE49-F238E27FC236}">
                <a16:creationId xmlns:a16="http://schemas.microsoft.com/office/drawing/2014/main" id="{F92C350F-3C0F-4C83-90C5-E15F7B4BB7AE}"/>
              </a:ext>
            </a:extLst>
          </p:cNvPr>
          <p:cNvCxnSpPr/>
          <p:nvPr/>
        </p:nvCxnSpPr>
        <p:spPr>
          <a:xfrm>
            <a:off x="3189767" y="2402958"/>
            <a:ext cx="3072810" cy="586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23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par>
                                <p:cTn id="33" presetID="26"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80">
                                          <p:stCondLst>
                                            <p:cond delay="0"/>
                                          </p:stCondLst>
                                        </p:cTn>
                                        <p:tgtEl>
                                          <p:spTgt spid="9"/>
                                        </p:tgtEl>
                                      </p:cBhvr>
                                    </p:animEffect>
                                    <p:anim calcmode="lin" valueType="num">
                                      <p:cBhvr>
                                        <p:cTn id="3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1" dur="26">
                                          <p:stCondLst>
                                            <p:cond delay="650"/>
                                          </p:stCondLst>
                                        </p:cTn>
                                        <p:tgtEl>
                                          <p:spTgt spid="9"/>
                                        </p:tgtEl>
                                      </p:cBhvr>
                                      <p:to x="100000" y="60000"/>
                                    </p:animScale>
                                    <p:animScale>
                                      <p:cBhvr>
                                        <p:cTn id="42" dur="166" decel="50000">
                                          <p:stCondLst>
                                            <p:cond delay="676"/>
                                          </p:stCondLst>
                                        </p:cTn>
                                        <p:tgtEl>
                                          <p:spTgt spid="9"/>
                                        </p:tgtEl>
                                      </p:cBhvr>
                                      <p:to x="100000" y="100000"/>
                                    </p:animScale>
                                    <p:animScale>
                                      <p:cBhvr>
                                        <p:cTn id="43" dur="26">
                                          <p:stCondLst>
                                            <p:cond delay="1312"/>
                                          </p:stCondLst>
                                        </p:cTn>
                                        <p:tgtEl>
                                          <p:spTgt spid="9"/>
                                        </p:tgtEl>
                                      </p:cBhvr>
                                      <p:to x="100000" y="80000"/>
                                    </p:animScale>
                                    <p:animScale>
                                      <p:cBhvr>
                                        <p:cTn id="44" dur="166" decel="50000">
                                          <p:stCondLst>
                                            <p:cond delay="1338"/>
                                          </p:stCondLst>
                                        </p:cTn>
                                        <p:tgtEl>
                                          <p:spTgt spid="9"/>
                                        </p:tgtEl>
                                      </p:cBhvr>
                                      <p:to x="100000" y="100000"/>
                                    </p:animScale>
                                    <p:animScale>
                                      <p:cBhvr>
                                        <p:cTn id="45" dur="26">
                                          <p:stCondLst>
                                            <p:cond delay="1642"/>
                                          </p:stCondLst>
                                        </p:cTn>
                                        <p:tgtEl>
                                          <p:spTgt spid="9"/>
                                        </p:tgtEl>
                                      </p:cBhvr>
                                      <p:to x="100000" y="90000"/>
                                    </p:animScale>
                                    <p:animScale>
                                      <p:cBhvr>
                                        <p:cTn id="46" dur="166" decel="50000">
                                          <p:stCondLst>
                                            <p:cond delay="1668"/>
                                          </p:stCondLst>
                                        </p:cTn>
                                        <p:tgtEl>
                                          <p:spTgt spid="9"/>
                                        </p:tgtEl>
                                      </p:cBhvr>
                                      <p:to x="100000" y="100000"/>
                                    </p:animScale>
                                    <p:animScale>
                                      <p:cBhvr>
                                        <p:cTn id="47" dur="26">
                                          <p:stCondLst>
                                            <p:cond delay="1808"/>
                                          </p:stCondLst>
                                        </p:cTn>
                                        <p:tgtEl>
                                          <p:spTgt spid="9"/>
                                        </p:tgtEl>
                                      </p:cBhvr>
                                      <p:to x="100000" y="95000"/>
                                    </p:animScale>
                                    <p:animScale>
                                      <p:cBhvr>
                                        <p:cTn id="4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C3BED08-7136-4574-8B5F-0A1F359A0118}"/>
              </a:ext>
            </a:extLst>
          </p:cNvPr>
          <p:cNvPicPr>
            <a:picLocks noChangeAspect="1"/>
          </p:cNvPicPr>
          <p:nvPr/>
        </p:nvPicPr>
        <p:blipFill>
          <a:blip r:embed="rId2"/>
          <a:stretch>
            <a:fillRect/>
          </a:stretch>
        </p:blipFill>
        <p:spPr>
          <a:xfrm>
            <a:off x="2686655" y="3553904"/>
            <a:ext cx="6152381" cy="3000000"/>
          </a:xfrm>
          <a:prstGeom prst="rect">
            <a:avLst/>
          </a:prstGeom>
        </p:spPr>
      </p:pic>
      <p:sp>
        <p:nvSpPr>
          <p:cNvPr id="2" name="Título 1">
            <a:extLst>
              <a:ext uri="{FF2B5EF4-FFF2-40B4-BE49-F238E27FC236}">
                <a16:creationId xmlns:a16="http://schemas.microsoft.com/office/drawing/2014/main" id="{CE2EAC98-B2D1-47A5-93EE-2245857C2A8F}"/>
              </a:ext>
            </a:extLst>
          </p:cNvPr>
          <p:cNvSpPr>
            <a:spLocks noGrp="1"/>
          </p:cNvSpPr>
          <p:nvPr>
            <p:ph type="title"/>
          </p:nvPr>
        </p:nvSpPr>
        <p:spPr/>
        <p:txBody>
          <a:bodyPr/>
          <a:lstStyle/>
          <a:p>
            <a:r>
              <a:rPr lang="es-ES" dirty="0"/>
              <a:t>DENSE_RANK</a:t>
            </a:r>
          </a:p>
        </p:txBody>
      </p:sp>
      <p:sp>
        <p:nvSpPr>
          <p:cNvPr id="3" name="Marcador de contenido 2">
            <a:extLst>
              <a:ext uri="{FF2B5EF4-FFF2-40B4-BE49-F238E27FC236}">
                <a16:creationId xmlns:a16="http://schemas.microsoft.com/office/drawing/2014/main" id="{F057BA84-1A7A-4AE3-BEDC-D0DA9F70FCB3}"/>
              </a:ext>
            </a:extLst>
          </p:cNvPr>
          <p:cNvSpPr>
            <a:spLocks noGrp="1"/>
          </p:cNvSpPr>
          <p:nvPr>
            <p:ph idx="1"/>
          </p:nvPr>
        </p:nvSpPr>
        <p:spPr>
          <a:xfrm>
            <a:off x="628650" y="1221971"/>
            <a:ext cx="7886700" cy="2414364"/>
          </a:xfrm>
        </p:spPr>
        <p:txBody>
          <a:bodyPr/>
          <a:lstStyle/>
          <a:p>
            <a:r>
              <a:rPr lang="es-NI" dirty="0"/>
              <a:t>Es idéntica a la función RANK() excepto que no omite ningún rango. Esto significa que si se encuentran dos registros idénticos, DENSE_ RANK() asignará el mismo rango a ambos registros pero no lo omitirá y luego posteriormente omitirá el siguiente rango</a:t>
            </a:r>
            <a:endParaRPr lang="es-ES" dirty="0"/>
          </a:p>
        </p:txBody>
      </p:sp>
      <p:pic>
        <p:nvPicPr>
          <p:cNvPr id="4" name="Imagen 3">
            <a:extLst>
              <a:ext uri="{FF2B5EF4-FFF2-40B4-BE49-F238E27FC236}">
                <a16:creationId xmlns:a16="http://schemas.microsoft.com/office/drawing/2014/main" id="{B1A183A8-F31C-4E1E-A76F-055D18B3B050}"/>
              </a:ext>
            </a:extLst>
          </p:cNvPr>
          <p:cNvPicPr>
            <a:picLocks noChangeAspect="1"/>
          </p:cNvPicPr>
          <p:nvPr/>
        </p:nvPicPr>
        <p:blipFill>
          <a:blip r:embed="rId3"/>
          <a:stretch>
            <a:fillRect/>
          </a:stretch>
        </p:blipFill>
        <p:spPr>
          <a:xfrm>
            <a:off x="391074" y="3553904"/>
            <a:ext cx="5257143" cy="1323810"/>
          </a:xfrm>
          <a:prstGeom prst="rect">
            <a:avLst/>
          </a:prstGeom>
        </p:spPr>
      </p:pic>
    </p:spTree>
    <p:extLst>
      <p:ext uri="{BB962C8B-B14F-4D97-AF65-F5344CB8AC3E}">
        <p14:creationId xmlns:p14="http://schemas.microsoft.com/office/powerpoint/2010/main" val="69317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4BDB6A7-5E9A-415D-8998-41B7A687D3EA}"/>
              </a:ext>
            </a:extLst>
          </p:cNvPr>
          <p:cNvPicPr>
            <a:picLocks noChangeAspect="1"/>
          </p:cNvPicPr>
          <p:nvPr/>
        </p:nvPicPr>
        <p:blipFill>
          <a:blip r:embed="rId2"/>
          <a:stretch>
            <a:fillRect/>
          </a:stretch>
        </p:blipFill>
        <p:spPr>
          <a:xfrm>
            <a:off x="2361609" y="3300428"/>
            <a:ext cx="6504762" cy="2942857"/>
          </a:xfrm>
          <a:prstGeom prst="rect">
            <a:avLst/>
          </a:prstGeom>
        </p:spPr>
      </p:pic>
      <p:sp>
        <p:nvSpPr>
          <p:cNvPr id="2" name="Título 1">
            <a:extLst>
              <a:ext uri="{FF2B5EF4-FFF2-40B4-BE49-F238E27FC236}">
                <a16:creationId xmlns:a16="http://schemas.microsoft.com/office/drawing/2014/main" id="{2479859B-BEEA-4D13-A4AC-A86CC220F6F9}"/>
              </a:ext>
            </a:extLst>
          </p:cNvPr>
          <p:cNvSpPr>
            <a:spLocks noGrp="1"/>
          </p:cNvSpPr>
          <p:nvPr>
            <p:ph type="title"/>
          </p:nvPr>
        </p:nvSpPr>
        <p:spPr/>
        <p:txBody>
          <a:bodyPr/>
          <a:lstStyle/>
          <a:p>
            <a:r>
              <a:rPr lang="es-ES" dirty="0"/>
              <a:t>ROW_NUMBER</a:t>
            </a:r>
          </a:p>
        </p:txBody>
      </p:sp>
      <p:sp>
        <p:nvSpPr>
          <p:cNvPr id="3" name="Marcador de contenido 2">
            <a:extLst>
              <a:ext uri="{FF2B5EF4-FFF2-40B4-BE49-F238E27FC236}">
                <a16:creationId xmlns:a16="http://schemas.microsoft.com/office/drawing/2014/main" id="{866D181A-57F8-4152-A322-FE7CDD8B1AD8}"/>
              </a:ext>
            </a:extLst>
          </p:cNvPr>
          <p:cNvSpPr>
            <a:spLocks noGrp="1"/>
          </p:cNvSpPr>
          <p:nvPr>
            <p:ph idx="1"/>
          </p:nvPr>
        </p:nvSpPr>
        <p:spPr>
          <a:xfrm>
            <a:off x="628650" y="1221971"/>
            <a:ext cx="7886700" cy="2520689"/>
          </a:xfrm>
        </p:spPr>
        <p:txBody>
          <a:bodyPr>
            <a:normAutofit lnSpcReduction="10000"/>
          </a:bodyPr>
          <a:lstStyle/>
          <a:p>
            <a:pPr fontAlgn="base"/>
            <a:r>
              <a:rPr lang="es-NI" dirty="0"/>
              <a:t>El nombre se explica por sí mismo. Estas funciones asignan un número de fila único a cada registro.</a:t>
            </a:r>
          </a:p>
          <a:p>
            <a:pPr fontAlgn="base"/>
            <a:r>
              <a:rPr lang="es-NI" dirty="0"/>
              <a:t>El número de fila se restablecerá para cada partición si se especifica PARTITION BY. Veamos cómo funciona ROW_ NUMBER( ) sin PARTITION BY y luego con PARTITION BY</a:t>
            </a:r>
          </a:p>
        </p:txBody>
      </p:sp>
      <p:pic>
        <p:nvPicPr>
          <p:cNvPr id="4" name="Imagen 3">
            <a:extLst>
              <a:ext uri="{FF2B5EF4-FFF2-40B4-BE49-F238E27FC236}">
                <a16:creationId xmlns:a16="http://schemas.microsoft.com/office/drawing/2014/main" id="{7AAB1A69-1AB3-4400-8E6E-9635ED524CCD}"/>
              </a:ext>
            </a:extLst>
          </p:cNvPr>
          <p:cNvPicPr>
            <a:picLocks noChangeAspect="1"/>
          </p:cNvPicPr>
          <p:nvPr/>
        </p:nvPicPr>
        <p:blipFill>
          <a:blip r:embed="rId3"/>
          <a:stretch>
            <a:fillRect/>
          </a:stretch>
        </p:blipFill>
        <p:spPr>
          <a:xfrm>
            <a:off x="192710" y="3429000"/>
            <a:ext cx="5228571" cy="1342857"/>
          </a:xfrm>
          <a:prstGeom prst="rect">
            <a:avLst/>
          </a:prstGeom>
        </p:spPr>
      </p:pic>
    </p:spTree>
    <p:extLst>
      <p:ext uri="{BB962C8B-B14F-4D97-AF65-F5344CB8AC3E}">
        <p14:creationId xmlns:p14="http://schemas.microsoft.com/office/powerpoint/2010/main" val="347274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C63A69C-3EEC-431F-AFDD-171AAE0D4D5A}"/>
              </a:ext>
            </a:extLst>
          </p:cNvPr>
          <p:cNvPicPr>
            <a:picLocks noChangeAspect="1"/>
          </p:cNvPicPr>
          <p:nvPr/>
        </p:nvPicPr>
        <p:blipFill>
          <a:blip r:embed="rId2"/>
          <a:stretch>
            <a:fillRect/>
          </a:stretch>
        </p:blipFill>
        <p:spPr>
          <a:xfrm>
            <a:off x="2425263" y="3776532"/>
            <a:ext cx="6514286" cy="2961905"/>
          </a:xfrm>
          <a:prstGeom prst="rect">
            <a:avLst/>
          </a:prstGeom>
        </p:spPr>
      </p:pic>
      <p:pic>
        <p:nvPicPr>
          <p:cNvPr id="5" name="Imagen 4">
            <a:extLst>
              <a:ext uri="{FF2B5EF4-FFF2-40B4-BE49-F238E27FC236}">
                <a16:creationId xmlns:a16="http://schemas.microsoft.com/office/drawing/2014/main" id="{34BDB6A7-5E9A-415D-8998-41B7A687D3EA}"/>
              </a:ext>
            </a:extLst>
          </p:cNvPr>
          <p:cNvPicPr>
            <a:picLocks noChangeAspect="1"/>
          </p:cNvPicPr>
          <p:nvPr/>
        </p:nvPicPr>
        <p:blipFill>
          <a:blip r:embed="rId3"/>
          <a:stretch>
            <a:fillRect/>
          </a:stretch>
        </p:blipFill>
        <p:spPr>
          <a:xfrm>
            <a:off x="2425263" y="833675"/>
            <a:ext cx="6504762" cy="2942857"/>
          </a:xfrm>
          <a:prstGeom prst="rect">
            <a:avLst/>
          </a:prstGeom>
        </p:spPr>
      </p:pic>
      <p:sp>
        <p:nvSpPr>
          <p:cNvPr id="2" name="Título 1">
            <a:extLst>
              <a:ext uri="{FF2B5EF4-FFF2-40B4-BE49-F238E27FC236}">
                <a16:creationId xmlns:a16="http://schemas.microsoft.com/office/drawing/2014/main" id="{2479859B-BEEA-4D13-A4AC-A86CC220F6F9}"/>
              </a:ext>
            </a:extLst>
          </p:cNvPr>
          <p:cNvSpPr>
            <a:spLocks noGrp="1"/>
          </p:cNvSpPr>
          <p:nvPr>
            <p:ph type="title"/>
          </p:nvPr>
        </p:nvSpPr>
        <p:spPr/>
        <p:txBody>
          <a:bodyPr/>
          <a:lstStyle/>
          <a:p>
            <a:r>
              <a:rPr lang="es-ES" dirty="0"/>
              <a:t>ROW_NUMBER</a:t>
            </a:r>
          </a:p>
        </p:txBody>
      </p:sp>
      <p:pic>
        <p:nvPicPr>
          <p:cNvPr id="4" name="Imagen 3">
            <a:extLst>
              <a:ext uri="{FF2B5EF4-FFF2-40B4-BE49-F238E27FC236}">
                <a16:creationId xmlns:a16="http://schemas.microsoft.com/office/drawing/2014/main" id="{7AAB1A69-1AB3-4400-8E6E-9635ED524CCD}"/>
              </a:ext>
            </a:extLst>
          </p:cNvPr>
          <p:cNvPicPr>
            <a:picLocks noChangeAspect="1"/>
          </p:cNvPicPr>
          <p:nvPr/>
        </p:nvPicPr>
        <p:blipFill>
          <a:blip r:embed="rId4"/>
          <a:stretch>
            <a:fillRect/>
          </a:stretch>
        </p:blipFill>
        <p:spPr>
          <a:xfrm>
            <a:off x="213975" y="1132368"/>
            <a:ext cx="5228571" cy="1342857"/>
          </a:xfrm>
          <a:prstGeom prst="rect">
            <a:avLst/>
          </a:prstGeom>
        </p:spPr>
      </p:pic>
      <p:pic>
        <p:nvPicPr>
          <p:cNvPr id="8" name="Imagen 7">
            <a:extLst>
              <a:ext uri="{FF2B5EF4-FFF2-40B4-BE49-F238E27FC236}">
                <a16:creationId xmlns:a16="http://schemas.microsoft.com/office/drawing/2014/main" id="{C2AC4EBF-F45C-4D56-BC40-3CA8507ED7C6}"/>
              </a:ext>
            </a:extLst>
          </p:cNvPr>
          <p:cNvPicPr>
            <a:picLocks noChangeAspect="1"/>
          </p:cNvPicPr>
          <p:nvPr/>
        </p:nvPicPr>
        <p:blipFill>
          <a:blip r:embed="rId5"/>
          <a:stretch>
            <a:fillRect/>
          </a:stretch>
        </p:blipFill>
        <p:spPr>
          <a:xfrm>
            <a:off x="213975" y="4104581"/>
            <a:ext cx="6542857" cy="1285714"/>
          </a:xfrm>
          <a:prstGeom prst="rect">
            <a:avLst/>
          </a:prstGeom>
        </p:spPr>
      </p:pic>
    </p:spTree>
    <p:extLst>
      <p:ext uri="{BB962C8B-B14F-4D97-AF65-F5344CB8AC3E}">
        <p14:creationId xmlns:p14="http://schemas.microsoft.com/office/powerpoint/2010/main" val="281457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8F514-B638-432F-B620-55D0E262803D}"/>
              </a:ext>
            </a:extLst>
          </p:cNvPr>
          <p:cNvSpPr>
            <a:spLocks noGrp="1"/>
          </p:cNvSpPr>
          <p:nvPr>
            <p:ph type="title"/>
          </p:nvPr>
        </p:nvSpPr>
        <p:spPr/>
        <p:txBody>
          <a:bodyPr/>
          <a:lstStyle/>
          <a:p>
            <a:r>
              <a:rPr lang="es-ES" dirty="0"/>
              <a:t>NTILDE</a:t>
            </a:r>
          </a:p>
        </p:txBody>
      </p:sp>
      <p:sp>
        <p:nvSpPr>
          <p:cNvPr id="3" name="Marcador de contenido 2">
            <a:extLst>
              <a:ext uri="{FF2B5EF4-FFF2-40B4-BE49-F238E27FC236}">
                <a16:creationId xmlns:a16="http://schemas.microsoft.com/office/drawing/2014/main" id="{605626B0-7361-427D-80E1-6DBC73B94950}"/>
              </a:ext>
            </a:extLst>
          </p:cNvPr>
          <p:cNvSpPr>
            <a:spLocks noGrp="1"/>
          </p:cNvSpPr>
          <p:nvPr>
            <p:ph idx="1"/>
          </p:nvPr>
        </p:nvSpPr>
        <p:spPr/>
        <p:txBody>
          <a:bodyPr/>
          <a:lstStyle/>
          <a:p>
            <a:r>
              <a:rPr lang="es-NI" dirty="0"/>
              <a:t>NTILE( ) es una función muy útil de Windows. Le ayuda a identificar en qué percentil (o cuartil, o cualquier otra subdivisión) cae una fila determinada.</a:t>
            </a:r>
          </a:p>
          <a:p>
            <a:r>
              <a:rPr lang="es-NI" dirty="0"/>
              <a:t>Esto significa que si tiene 100 filas y desea crear 4 cuartiles basados en un campo de valor especificado, puede hacerlo fácilmente y ver cuántas filas caen en cada cuartil.</a:t>
            </a:r>
            <a:endParaRPr lang="es-ES" dirty="0"/>
          </a:p>
        </p:txBody>
      </p:sp>
    </p:spTree>
    <p:extLst>
      <p:ext uri="{BB962C8B-B14F-4D97-AF65-F5344CB8AC3E}">
        <p14:creationId xmlns:p14="http://schemas.microsoft.com/office/powerpoint/2010/main" val="314268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78BE5-0AC9-4CAF-8A96-3F4234CCE390}"/>
              </a:ext>
            </a:extLst>
          </p:cNvPr>
          <p:cNvSpPr>
            <a:spLocks noGrp="1"/>
          </p:cNvSpPr>
          <p:nvPr>
            <p:ph type="title"/>
          </p:nvPr>
        </p:nvSpPr>
        <p:spPr/>
        <p:txBody>
          <a:bodyPr/>
          <a:lstStyle/>
          <a:p>
            <a:r>
              <a:rPr lang="es-NI" dirty="0"/>
              <a:t>Windows </a:t>
            </a:r>
            <a:r>
              <a:rPr lang="es-NI" dirty="0" err="1"/>
              <a:t>Function</a:t>
            </a:r>
            <a:endParaRPr lang="es-NI" dirty="0"/>
          </a:p>
        </p:txBody>
      </p:sp>
      <p:sp>
        <p:nvSpPr>
          <p:cNvPr id="3" name="Marcador de contenido 2">
            <a:extLst>
              <a:ext uri="{FF2B5EF4-FFF2-40B4-BE49-F238E27FC236}">
                <a16:creationId xmlns:a16="http://schemas.microsoft.com/office/drawing/2014/main" id="{116ADB10-4B9A-4EF6-AF31-AA4CAB3283E8}"/>
              </a:ext>
            </a:extLst>
          </p:cNvPr>
          <p:cNvSpPr>
            <a:spLocks noGrp="1"/>
          </p:cNvSpPr>
          <p:nvPr>
            <p:ph idx="1"/>
          </p:nvPr>
        </p:nvSpPr>
        <p:spPr/>
        <p:txBody>
          <a:bodyPr>
            <a:normAutofit fontScale="92500"/>
          </a:bodyPr>
          <a:lstStyle/>
          <a:p>
            <a:r>
              <a:rPr lang="es-NI" dirty="0"/>
              <a:t>Todos los usuarios de la base de datos conocen las funciones agregadas regulares que operan en una tabla completa y se usan con una cláusula GROUP BY.</a:t>
            </a:r>
          </a:p>
          <a:p>
            <a:r>
              <a:rPr lang="es-NI" dirty="0"/>
              <a:t>Pero muy pocas personas usan las funciones de Windows en SQL. Estos operan en un conjunto de filas y devuelven un único valor agregado para cada fila</a:t>
            </a:r>
          </a:p>
          <a:p>
            <a:r>
              <a:rPr lang="es-NI" dirty="0"/>
              <a:t>La principal ventaja de usar las funciones de Windows sobre las funciones agregadas regulares es</a:t>
            </a:r>
          </a:p>
          <a:p>
            <a:pPr lvl="1"/>
            <a:r>
              <a:rPr lang="es-NI" dirty="0"/>
              <a:t>Las funciones de Windows no hacen que las filas se agrupen en una sola fila de salida, las filas retienen sus identidades separadas y solo se añadirá un valor agregado a cada fila. </a:t>
            </a:r>
          </a:p>
        </p:txBody>
      </p:sp>
    </p:spTree>
    <p:extLst>
      <p:ext uri="{BB962C8B-B14F-4D97-AF65-F5344CB8AC3E}">
        <p14:creationId xmlns:p14="http://schemas.microsoft.com/office/powerpoint/2010/main" val="234492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793FF9-D109-4075-90BD-BB841B47D876}"/>
              </a:ext>
            </a:extLst>
          </p:cNvPr>
          <p:cNvPicPr>
            <a:picLocks noChangeAspect="1"/>
          </p:cNvPicPr>
          <p:nvPr/>
        </p:nvPicPr>
        <p:blipFill>
          <a:blip r:embed="rId2"/>
          <a:stretch>
            <a:fillRect/>
          </a:stretch>
        </p:blipFill>
        <p:spPr>
          <a:xfrm>
            <a:off x="681807" y="910051"/>
            <a:ext cx="5228571" cy="1295238"/>
          </a:xfrm>
          <a:prstGeom prst="rect">
            <a:avLst/>
          </a:prstGeom>
        </p:spPr>
      </p:pic>
      <p:pic>
        <p:nvPicPr>
          <p:cNvPr id="3" name="Imagen 2">
            <a:extLst>
              <a:ext uri="{FF2B5EF4-FFF2-40B4-BE49-F238E27FC236}">
                <a16:creationId xmlns:a16="http://schemas.microsoft.com/office/drawing/2014/main" id="{D22B7E52-8600-480C-A930-B77C23E97B32}"/>
              </a:ext>
            </a:extLst>
          </p:cNvPr>
          <p:cNvPicPr>
            <a:picLocks noChangeAspect="1"/>
          </p:cNvPicPr>
          <p:nvPr/>
        </p:nvPicPr>
        <p:blipFill>
          <a:blip r:embed="rId3"/>
          <a:stretch>
            <a:fillRect/>
          </a:stretch>
        </p:blipFill>
        <p:spPr>
          <a:xfrm>
            <a:off x="1701737" y="2439222"/>
            <a:ext cx="6676190" cy="2980952"/>
          </a:xfrm>
          <a:prstGeom prst="rect">
            <a:avLst/>
          </a:prstGeom>
        </p:spPr>
      </p:pic>
      <p:sp>
        <p:nvSpPr>
          <p:cNvPr id="4" name="Rectángulo 3">
            <a:extLst>
              <a:ext uri="{FF2B5EF4-FFF2-40B4-BE49-F238E27FC236}">
                <a16:creationId xmlns:a16="http://schemas.microsoft.com/office/drawing/2014/main" id="{25701A52-9B6A-428A-A5F5-3D2DE26F22A1}"/>
              </a:ext>
            </a:extLst>
          </p:cNvPr>
          <p:cNvSpPr/>
          <p:nvPr/>
        </p:nvSpPr>
        <p:spPr>
          <a:xfrm>
            <a:off x="6337004" y="2647507"/>
            <a:ext cx="1509823" cy="850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E4286C19-A2F4-4929-8048-870EEFE3C445}"/>
              </a:ext>
            </a:extLst>
          </p:cNvPr>
          <p:cNvSpPr/>
          <p:nvPr/>
        </p:nvSpPr>
        <p:spPr>
          <a:xfrm>
            <a:off x="6337004" y="3532338"/>
            <a:ext cx="1509823" cy="850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33E89418-3040-4D33-8272-D5D21EA2D5F5}"/>
              </a:ext>
            </a:extLst>
          </p:cNvPr>
          <p:cNvSpPr/>
          <p:nvPr/>
        </p:nvSpPr>
        <p:spPr>
          <a:xfrm>
            <a:off x="6337003" y="4374588"/>
            <a:ext cx="1509823" cy="473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2E6FF8D0-5C36-4855-9526-74BECD1C51C0}"/>
              </a:ext>
            </a:extLst>
          </p:cNvPr>
          <p:cNvSpPr/>
          <p:nvPr/>
        </p:nvSpPr>
        <p:spPr>
          <a:xfrm>
            <a:off x="6337002" y="4848446"/>
            <a:ext cx="1509823" cy="5717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13C4EE3A-CF31-413B-8BB4-6E7B05FAFDB7}"/>
              </a:ext>
            </a:extLst>
          </p:cNvPr>
          <p:cNvSpPr txBox="1"/>
          <p:nvPr/>
        </p:nvSpPr>
        <p:spPr>
          <a:xfrm>
            <a:off x="6480541" y="1188338"/>
            <a:ext cx="1222744" cy="369332"/>
          </a:xfrm>
          <a:prstGeom prst="rect">
            <a:avLst/>
          </a:prstGeom>
          <a:noFill/>
        </p:spPr>
        <p:txBody>
          <a:bodyPr wrap="square" rtlCol="0">
            <a:spAutoFit/>
          </a:bodyPr>
          <a:lstStyle/>
          <a:p>
            <a:r>
              <a:rPr lang="es-ES" dirty="0"/>
              <a:t>10/4 = 2.5</a:t>
            </a:r>
          </a:p>
        </p:txBody>
      </p:sp>
    </p:spTree>
    <p:extLst>
      <p:ext uri="{BB962C8B-B14F-4D97-AF65-F5344CB8AC3E}">
        <p14:creationId xmlns:p14="http://schemas.microsoft.com/office/powerpoint/2010/main" val="350111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80">
                                          <p:stCondLst>
                                            <p:cond delay="0"/>
                                          </p:stCondLst>
                                        </p:cTn>
                                        <p:tgtEl>
                                          <p:spTgt spid="8"/>
                                        </p:tgtEl>
                                      </p:cBhvr>
                                    </p:animEffect>
                                    <p:anim calcmode="lin" valueType="num">
                                      <p:cBhvr>
                                        <p:cTn id="4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6" dur="26">
                                          <p:stCondLst>
                                            <p:cond delay="650"/>
                                          </p:stCondLst>
                                        </p:cTn>
                                        <p:tgtEl>
                                          <p:spTgt spid="8"/>
                                        </p:tgtEl>
                                      </p:cBhvr>
                                      <p:to x="100000" y="60000"/>
                                    </p:animScale>
                                    <p:animScale>
                                      <p:cBhvr>
                                        <p:cTn id="47" dur="166" decel="50000">
                                          <p:stCondLst>
                                            <p:cond delay="676"/>
                                          </p:stCondLst>
                                        </p:cTn>
                                        <p:tgtEl>
                                          <p:spTgt spid="8"/>
                                        </p:tgtEl>
                                      </p:cBhvr>
                                      <p:to x="100000" y="100000"/>
                                    </p:animScale>
                                    <p:animScale>
                                      <p:cBhvr>
                                        <p:cTn id="48" dur="26">
                                          <p:stCondLst>
                                            <p:cond delay="1312"/>
                                          </p:stCondLst>
                                        </p:cTn>
                                        <p:tgtEl>
                                          <p:spTgt spid="8"/>
                                        </p:tgtEl>
                                      </p:cBhvr>
                                      <p:to x="100000" y="80000"/>
                                    </p:animScale>
                                    <p:animScale>
                                      <p:cBhvr>
                                        <p:cTn id="49" dur="166" decel="50000">
                                          <p:stCondLst>
                                            <p:cond delay="1338"/>
                                          </p:stCondLst>
                                        </p:cTn>
                                        <p:tgtEl>
                                          <p:spTgt spid="8"/>
                                        </p:tgtEl>
                                      </p:cBhvr>
                                      <p:to x="100000" y="100000"/>
                                    </p:animScale>
                                    <p:animScale>
                                      <p:cBhvr>
                                        <p:cTn id="50" dur="26">
                                          <p:stCondLst>
                                            <p:cond delay="1642"/>
                                          </p:stCondLst>
                                        </p:cTn>
                                        <p:tgtEl>
                                          <p:spTgt spid="8"/>
                                        </p:tgtEl>
                                      </p:cBhvr>
                                      <p:to x="100000" y="90000"/>
                                    </p:animScale>
                                    <p:animScale>
                                      <p:cBhvr>
                                        <p:cTn id="51" dur="166" decel="50000">
                                          <p:stCondLst>
                                            <p:cond delay="1668"/>
                                          </p:stCondLst>
                                        </p:cTn>
                                        <p:tgtEl>
                                          <p:spTgt spid="8"/>
                                        </p:tgtEl>
                                      </p:cBhvr>
                                      <p:to x="100000" y="100000"/>
                                    </p:animScale>
                                    <p:animScale>
                                      <p:cBhvr>
                                        <p:cTn id="52" dur="26">
                                          <p:stCondLst>
                                            <p:cond delay="1808"/>
                                          </p:stCondLst>
                                        </p:cTn>
                                        <p:tgtEl>
                                          <p:spTgt spid="8"/>
                                        </p:tgtEl>
                                      </p:cBhvr>
                                      <p:to x="100000" y="95000"/>
                                    </p:animScale>
                                    <p:animScale>
                                      <p:cBhvr>
                                        <p:cTn id="5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95B9F9D-6C16-4000-838A-EDF01FE571B2}"/>
              </a:ext>
            </a:extLst>
          </p:cNvPr>
          <p:cNvPicPr>
            <a:picLocks noChangeAspect="1"/>
          </p:cNvPicPr>
          <p:nvPr/>
        </p:nvPicPr>
        <p:blipFill>
          <a:blip r:embed="rId2"/>
          <a:stretch>
            <a:fillRect/>
          </a:stretch>
        </p:blipFill>
        <p:spPr>
          <a:xfrm>
            <a:off x="1239192" y="1411998"/>
            <a:ext cx="6219048" cy="1333333"/>
          </a:xfrm>
          <a:prstGeom prst="rect">
            <a:avLst/>
          </a:prstGeom>
        </p:spPr>
      </p:pic>
      <p:pic>
        <p:nvPicPr>
          <p:cNvPr id="3" name="Picture 2" descr="Pregunta, Te Preocupes, Maravilla, Seguro, Confundido">
            <a:extLst>
              <a:ext uri="{FF2B5EF4-FFF2-40B4-BE49-F238E27FC236}">
                <a16:creationId xmlns:a16="http://schemas.microsoft.com/office/drawing/2014/main" id="{98FCD92C-748B-4C16-9BA4-7F3CAD5384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0635" y="3429000"/>
            <a:ext cx="1374258" cy="274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4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414C3-5EFB-4024-A890-2C8B9A65884E}"/>
              </a:ext>
            </a:extLst>
          </p:cNvPr>
          <p:cNvSpPr>
            <a:spLocks noGrp="1"/>
          </p:cNvSpPr>
          <p:nvPr>
            <p:ph type="title"/>
          </p:nvPr>
        </p:nvSpPr>
        <p:spPr/>
        <p:txBody>
          <a:bodyPr/>
          <a:lstStyle/>
          <a:p>
            <a:r>
              <a:rPr lang="es-ES" dirty="0"/>
              <a:t>Valores de Funciones de Windows</a:t>
            </a:r>
          </a:p>
        </p:txBody>
      </p:sp>
      <p:sp>
        <p:nvSpPr>
          <p:cNvPr id="3" name="Marcador de contenido 2">
            <a:extLst>
              <a:ext uri="{FF2B5EF4-FFF2-40B4-BE49-F238E27FC236}">
                <a16:creationId xmlns:a16="http://schemas.microsoft.com/office/drawing/2014/main" id="{3B690C96-6647-48AE-BA7A-F20D2A593C78}"/>
              </a:ext>
            </a:extLst>
          </p:cNvPr>
          <p:cNvSpPr>
            <a:spLocks noGrp="1"/>
          </p:cNvSpPr>
          <p:nvPr>
            <p:ph idx="1"/>
          </p:nvPr>
        </p:nvSpPr>
        <p:spPr/>
        <p:txBody>
          <a:bodyPr/>
          <a:lstStyle/>
          <a:p>
            <a:r>
              <a:rPr lang="es-NI" dirty="0"/>
              <a:t>Los valores de las funciones Windows se utilizan para encontrar los valores primero, último, anterior y siguiente. Las funciones que se pueden usar son:</a:t>
            </a:r>
          </a:p>
          <a:p>
            <a:pPr lvl="1"/>
            <a:r>
              <a:rPr lang="es-NI" dirty="0"/>
              <a:t>LAG( ), LEAD(), FIRST_VALUE(), LAST_VALUE()</a:t>
            </a:r>
          </a:p>
        </p:txBody>
      </p:sp>
    </p:spTree>
    <p:extLst>
      <p:ext uri="{BB962C8B-B14F-4D97-AF65-F5344CB8AC3E}">
        <p14:creationId xmlns:p14="http://schemas.microsoft.com/office/powerpoint/2010/main" val="3211950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D00B-A24F-4C90-AEF7-CBB5D4F8AE80}"/>
              </a:ext>
            </a:extLst>
          </p:cNvPr>
          <p:cNvSpPr>
            <a:spLocks noGrp="1"/>
          </p:cNvSpPr>
          <p:nvPr>
            <p:ph type="title"/>
          </p:nvPr>
        </p:nvSpPr>
        <p:spPr/>
        <p:txBody>
          <a:bodyPr/>
          <a:lstStyle/>
          <a:p>
            <a:r>
              <a:rPr lang="es-ES" dirty="0"/>
              <a:t>LAG y LEAD</a:t>
            </a:r>
          </a:p>
        </p:txBody>
      </p:sp>
      <p:sp>
        <p:nvSpPr>
          <p:cNvPr id="3" name="Marcador de contenido 2">
            <a:extLst>
              <a:ext uri="{FF2B5EF4-FFF2-40B4-BE49-F238E27FC236}">
                <a16:creationId xmlns:a16="http://schemas.microsoft.com/office/drawing/2014/main" id="{3FCDBAF1-863D-4644-9E8B-FAC2DF8C8A1E}"/>
              </a:ext>
            </a:extLst>
          </p:cNvPr>
          <p:cNvSpPr>
            <a:spLocks noGrp="1"/>
          </p:cNvSpPr>
          <p:nvPr>
            <p:ph idx="1"/>
          </p:nvPr>
        </p:nvSpPr>
        <p:spPr/>
        <p:txBody>
          <a:bodyPr/>
          <a:lstStyle/>
          <a:p>
            <a:pPr fontAlgn="base"/>
            <a:r>
              <a:rPr lang="es-NI" dirty="0"/>
              <a:t>Las funciones LEAD( ) y LAG() son muy poderosas pero pueden ser complejas de explicar.</a:t>
            </a:r>
          </a:p>
          <a:p>
            <a:pPr fontAlgn="base"/>
            <a:r>
              <a:rPr lang="es-NI" dirty="0"/>
              <a:t>La función LAG permite acceder a los datos de la fila anterior en el mismo conjunto de resultados sin el uso de ninguna combinación SQL.</a:t>
            </a:r>
          </a:p>
          <a:p>
            <a:pPr fontAlgn="base"/>
            <a:r>
              <a:rPr lang="es-NI" dirty="0"/>
              <a:t>Veamos el siguiente ejemplo, utilizando la función LAG encontramos la fecha de pedido anterior.</a:t>
            </a:r>
          </a:p>
          <a:p>
            <a:endParaRPr lang="es-ES" dirty="0"/>
          </a:p>
        </p:txBody>
      </p:sp>
    </p:spTree>
    <p:extLst>
      <p:ext uri="{BB962C8B-B14F-4D97-AF65-F5344CB8AC3E}">
        <p14:creationId xmlns:p14="http://schemas.microsoft.com/office/powerpoint/2010/main" val="287138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75E2D52-248C-4DF8-8DB4-E274A4A3AE7C}"/>
              </a:ext>
            </a:extLst>
          </p:cNvPr>
          <p:cNvPicPr>
            <a:picLocks noChangeAspect="1"/>
          </p:cNvPicPr>
          <p:nvPr/>
        </p:nvPicPr>
        <p:blipFill>
          <a:blip r:embed="rId2"/>
          <a:stretch>
            <a:fillRect/>
          </a:stretch>
        </p:blipFill>
        <p:spPr>
          <a:xfrm>
            <a:off x="753152" y="1084279"/>
            <a:ext cx="7276190" cy="1457143"/>
          </a:xfrm>
          <a:prstGeom prst="rect">
            <a:avLst/>
          </a:prstGeom>
        </p:spPr>
      </p:pic>
      <p:pic>
        <p:nvPicPr>
          <p:cNvPr id="3" name="Imagen 2">
            <a:extLst>
              <a:ext uri="{FF2B5EF4-FFF2-40B4-BE49-F238E27FC236}">
                <a16:creationId xmlns:a16="http://schemas.microsoft.com/office/drawing/2014/main" id="{C547C58B-1923-4F4E-96E8-D25B73BB8754}"/>
              </a:ext>
            </a:extLst>
          </p:cNvPr>
          <p:cNvPicPr>
            <a:picLocks noChangeAspect="1"/>
          </p:cNvPicPr>
          <p:nvPr/>
        </p:nvPicPr>
        <p:blipFill>
          <a:blip r:embed="rId3"/>
          <a:stretch>
            <a:fillRect/>
          </a:stretch>
        </p:blipFill>
        <p:spPr>
          <a:xfrm>
            <a:off x="2797303" y="2649912"/>
            <a:ext cx="4400000" cy="1666667"/>
          </a:xfrm>
          <a:prstGeom prst="rect">
            <a:avLst/>
          </a:prstGeom>
        </p:spPr>
      </p:pic>
    </p:spTree>
    <p:extLst>
      <p:ext uri="{BB962C8B-B14F-4D97-AF65-F5344CB8AC3E}">
        <p14:creationId xmlns:p14="http://schemas.microsoft.com/office/powerpoint/2010/main" val="299154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C500E-25EA-4156-941D-A95722E91D02}"/>
              </a:ext>
            </a:extLst>
          </p:cNvPr>
          <p:cNvSpPr>
            <a:spLocks noGrp="1"/>
          </p:cNvSpPr>
          <p:nvPr>
            <p:ph type="title"/>
          </p:nvPr>
        </p:nvSpPr>
        <p:spPr/>
        <p:txBody>
          <a:bodyPr/>
          <a:lstStyle/>
          <a:p>
            <a:r>
              <a:rPr lang="es-ES" dirty="0"/>
              <a:t>LEAD</a:t>
            </a:r>
          </a:p>
        </p:txBody>
      </p:sp>
      <p:sp>
        <p:nvSpPr>
          <p:cNvPr id="3" name="Marcador de contenido 2">
            <a:extLst>
              <a:ext uri="{FF2B5EF4-FFF2-40B4-BE49-F238E27FC236}">
                <a16:creationId xmlns:a16="http://schemas.microsoft.com/office/drawing/2014/main" id="{EA26F34D-C835-4345-A927-3F29B3E1539D}"/>
              </a:ext>
            </a:extLst>
          </p:cNvPr>
          <p:cNvSpPr>
            <a:spLocks noGrp="1"/>
          </p:cNvSpPr>
          <p:nvPr>
            <p:ph idx="1"/>
          </p:nvPr>
        </p:nvSpPr>
        <p:spPr>
          <a:xfrm>
            <a:off x="628650" y="1221971"/>
            <a:ext cx="7886700" cy="2403731"/>
          </a:xfrm>
        </p:spPr>
        <p:txBody>
          <a:bodyPr/>
          <a:lstStyle/>
          <a:p>
            <a:r>
              <a:rPr lang="es-NI" dirty="0">
                <a:solidFill>
                  <a:srgbClr val="252525"/>
                </a:solidFill>
                <a:latin typeface="Segoe UI" panose="020B0502040204020203" pitchFamily="34" charset="0"/>
              </a:rPr>
              <a:t>La función LEAD permite acceder a los datos de la siguiente fila en el mismo conjunto de resultados sin el uso de uniones SQL. Entonces, puedes ver en el siguiente ejemplo, usando la función LEAD como encontramos la próxima fecha de pedido.</a:t>
            </a:r>
            <a:endParaRPr lang="es-ES" dirty="0"/>
          </a:p>
          <a:p>
            <a:pPr marL="0" indent="0">
              <a:buNone/>
            </a:pPr>
            <a:endParaRPr lang="es-ES" dirty="0"/>
          </a:p>
        </p:txBody>
      </p:sp>
      <p:pic>
        <p:nvPicPr>
          <p:cNvPr id="4" name="Imagen 3">
            <a:extLst>
              <a:ext uri="{FF2B5EF4-FFF2-40B4-BE49-F238E27FC236}">
                <a16:creationId xmlns:a16="http://schemas.microsoft.com/office/drawing/2014/main" id="{AD4F9C15-0179-4B26-A5B0-C0FD44F3A3B6}"/>
              </a:ext>
            </a:extLst>
          </p:cNvPr>
          <p:cNvPicPr>
            <a:picLocks noChangeAspect="1"/>
          </p:cNvPicPr>
          <p:nvPr/>
        </p:nvPicPr>
        <p:blipFill>
          <a:blip r:embed="rId2"/>
          <a:stretch>
            <a:fillRect/>
          </a:stretch>
        </p:blipFill>
        <p:spPr>
          <a:xfrm>
            <a:off x="376462" y="3625702"/>
            <a:ext cx="5371429" cy="1323810"/>
          </a:xfrm>
          <a:prstGeom prst="rect">
            <a:avLst/>
          </a:prstGeom>
        </p:spPr>
      </p:pic>
      <p:pic>
        <p:nvPicPr>
          <p:cNvPr id="5" name="Imagen 4">
            <a:extLst>
              <a:ext uri="{FF2B5EF4-FFF2-40B4-BE49-F238E27FC236}">
                <a16:creationId xmlns:a16="http://schemas.microsoft.com/office/drawing/2014/main" id="{6A1850F3-C59A-4CDB-B920-A33DF7604910}"/>
              </a:ext>
            </a:extLst>
          </p:cNvPr>
          <p:cNvPicPr>
            <a:picLocks noChangeAspect="1"/>
          </p:cNvPicPr>
          <p:nvPr/>
        </p:nvPicPr>
        <p:blipFill>
          <a:blip r:embed="rId3"/>
          <a:stretch>
            <a:fillRect/>
          </a:stretch>
        </p:blipFill>
        <p:spPr>
          <a:xfrm>
            <a:off x="4396109" y="4612219"/>
            <a:ext cx="4371429" cy="2047619"/>
          </a:xfrm>
          <a:prstGeom prst="rect">
            <a:avLst/>
          </a:prstGeom>
        </p:spPr>
      </p:pic>
    </p:spTree>
    <p:extLst>
      <p:ext uri="{BB962C8B-B14F-4D97-AF65-F5344CB8AC3E}">
        <p14:creationId xmlns:p14="http://schemas.microsoft.com/office/powerpoint/2010/main" val="218801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47E4E-C8E8-4542-84B0-6FDF4AC191E8}"/>
              </a:ext>
            </a:extLst>
          </p:cNvPr>
          <p:cNvSpPr>
            <a:spLocks noGrp="1"/>
          </p:cNvSpPr>
          <p:nvPr>
            <p:ph type="title"/>
          </p:nvPr>
        </p:nvSpPr>
        <p:spPr/>
        <p:txBody>
          <a:bodyPr/>
          <a:lstStyle/>
          <a:p>
            <a:r>
              <a:rPr lang="es-ES" dirty="0" err="1"/>
              <a:t>First_Value</a:t>
            </a:r>
            <a:r>
              <a:rPr lang="es-ES" dirty="0"/>
              <a:t> y </a:t>
            </a:r>
            <a:r>
              <a:rPr lang="es-ES" dirty="0" err="1"/>
              <a:t>Last_Value</a:t>
            </a:r>
            <a:r>
              <a:rPr lang="es-ES" dirty="0"/>
              <a:t> </a:t>
            </a:r>
          </a:p>
        </p:txBody>
      </p:sp>
      <p:sp>
        <p:nvSpPr>
          <p:cNvPr id="3" name="Marcador de contenido 2">
            <a:extLst>
              <a:ext uri="{FF2B5EF4-FFF2-40B4-BE49-F238E27FC236}">
                <a16:creationId xmlns:a16="http://schemas.microsoft.com/office/drawing/2014/main" id="{4F3B0082-A62F-4A17-BA20-FDF35E660FFA}"/>
              </a:ext>
            </a:extLst>
          </p:cNvPr>
          <p:cNvSpPr>
            <a:spLocks noGrp="1"/>
          </p:cNvSpPr>
          <p:nvPr>
            <p:ph idx="1"/>
          </p:nvPr>
        </p:nvSpPr>
        <p:spPr>
          <a:xfrm>
            <a:off x="628650" y="1221971"/>
            <a:ext cx="7886700" cy="2945992"/>
          </a:xfrm>
        </p:spPr>
        <p:txBody>
          <a:bodyPr/>
          <a:lstStyle/>
          <a:p>
            <a:pPr fontAlgn="base"/>
            <a:r>
              <a:rPr lang="es-NI" dirty="0"/>
              <a:t>Estas funciones lo ayudan a identificar el primer y el último registro dentro de una partición o tabla completa si no se especifica </a:t>
            </a:r>
            <a:r>
              <a:rPr lang="es-NI" b="1" dirty="0"/>
              <a:t>PARTITION BY</a:t>
            </a:r>
            <a:r>
              <a:rPr lang="es-NI" dirty="0"/>
              <a:t>.</a:t>
            </a:r>
          </a:p>
          <a:p>
            <a:pPr fontAlgn="base"/>
            <a:r>
              <a:rPr lang="es-NI" dirty="0"/>
              <a:t>Encontremos el primer y último pedido de cada ciudad a partir de nuestro conjunto de datos existente. Nota La cláusula ORDER BY es obligatoria para las funciones FIRST_ VALUE ( ) y LAST_VALUE()</a:t>
            </a:r>
          </a:p>
        </p:txBody>
      </p:sp>
      <p:pic>
        <p:nvPicPr>
          <p:cNvPr id="4" name="Imagen 3">
            <a:extLst>
              <a:ext uri="{FF2B5EF4-FFF2-40B4-BE49-F238E27FC236}">
                <a16:creationId xmlns:a16="http://schemas.microsoft.com/office/drawing/2014/main" id="{C1451C29-F869-499C-BD65-753B8312DA3F}"/>
              </a:ext>
            </a:extLst>
          </p:cNvPr>
          <p:cNvPicPr>
            <a:picLocks noChangeAspect="1"/>
          </p:cNvPicPr>
          <p:nvPr/>
        </p:nvPicPr>
        <p:blipFill>
          <a:blip r:embed="rId2"/>
          <a:stretch>
            <a:fillRect/>
          </a:stretch>
        </p:blipFill>
        <p:spPr>
          <a:xfrm>
            <a:off x="628650" y="2675824"/>
            <a:ext cx="6752381" cy="1476190"/>
          </a:xfrm>
          <a:prstGeom prst="rect">
            <a:avLst/>
          </a:prstGeom>
        </p:spPr>
      </p:pic>
      <p:pic>
        <p:nvPicPr>
          <p:cNvPr id="5" name="Imagen 4">
            <a:extLst>
              <a:ext uri="{FF2B5EF4-FFF2-40B4-BE49-F238E27FC236}">
                <a16:creationId xmlns:a16="http://schemas.microsoft.com/office/drawing/2014/main" id="{A1DE72E7-ED67-44D4-9E93-52BF5A878984}"/>
              </a:ext>
            </a:extLst>
          </p:cNvPr>
          <p:cNvPicPr>
            <a:picLocks noChangeAspect="1"/>
          </p:cNvPicPr>
          <p:nvPr/>
        </p:nvPicPr>
        <p:blipFill>
          <a:blip r:embed="rId3"/>
          <a:stretch>
            <a:fillRect/>
          </a:stretch>
        </p:blipFill>
        <p:spPr>
          <a:xfrm>
            <a:off x="2447722" y="4435731"/>
            <a:ext cx="5609524" cy="2057143"/>
          </a:xfrm>
          <a:prstGeom prst="rect">
            <a:avLst/>
          </a:prstGeom>
        </p:spPr>
      </p:pic>
    </p:spTree>
    <p:extLst>
      <p:ext uri="{BB962C8B-B14F-4D97-AF65-F5344CB8AC3E}">
        <p14:creationId xmlns:p14="http://schemas.microsoft.com/office/powerpoint/2010/main" val="1130691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Introducción</a:t>
            </a:r>
          </a:p>
        </p:txBody>
      </p:sp>
      <p:sp>
        <p:nvSpPr>
          <p:cNvPr id="3" name="Marcador de contenido 2">
            <a:extLst>
              <a:ext uri="{FF2B5EF4-FFF2-40B4-BE49-F238E27FC236}">
                <a16:creationId xmlns:a16="http://schemas.microsoft.com/office/drawing/2014/main" id="{EB00AAC1-07DD-40EC-A48C-98589E3F07CD}"/>
              </a:ext>
            </a:extLst>
          </p:cNvPr>
          <p:cNvSpPr>
            <a:spLocks noGrp="1"/>
          </p:cNvSpPr>
          <p:nvPr>
            <p:ph idx="1"/>
          </p:nvPr>
        </p:nvSpPr>
        <p:spPr/>
        <p:txBody>
          <a:bodyPr/>
          <a:lstStyle/>
          <a:p>
            <a:r>
              <a:rPr lang="es-NI" dirty="0"/>
              <a:t>Las funciones de Windows operan en un conjunto de filas y devuelven un único valor agregado para cada fila</a:t>
            </a:r>
          </a:p>
          <a:p>
            <a:r>
              <a:rPr lang="es-NI" dirty="0"/>
              <a:t>El término Windows describe el conjunto de filas en la base de datos en las que operará la función. </a:t>
            </a:r>
          </a:p>
          <a:p>
            <a:r>
              <a:rPr lang="es-NI" dirty="0"/>
              <a:t>Definimos Windows (conjunto de filas en las que funciona la función) usando una cláusula OVER( ).</a:t>
            </a:r>
          </a:p>
        </p:txBody>
      </p:sp>
    </p:spTree>
    <p:extLst>
      <p:ext uri="{BB962C8B-B14F-4D97-AF65-F5344CB8AC3E}">
        <p14:creationId xmlns:p14="http://schemas.microsoft.com/office/powerpoint/2010/main" val="1008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Tipos de Funciones</a:t>
            </a:r>
          </a:p>
        </p:txBody>
      </p:sp>
      <p:graphicFrame>
        <p:nvGraphicFramePr>
          <p:cNvPr id="4" name="Marcador de contenido 3">
            <a:extLst>
              <a:ext uri="{FF2B5EF4-FFF2-40B4-BE49-F238E27FC236}">
                <a16:creationId xmlns:a16="http://schemas.microsoft.com/office/drawing/2014/main" id="{35A34CA7-5E9E-4CE9-B86E-6CDB26713FCD}"/>
              </a:ext>
            </a:extLst>
          </p:cNvPr>
          <p:cNvGraphicFramePr>
            <a:graphicFrameLocks noGrp="1"/>
          </p:cNvGraphicFramePr>
          <p:nvPr>
            <p:ph idx="1"/>
            <p:extLst>
              <p:ext uri="{D42A27DB-BD31-4B8C-83A1-F6EECF244321}">
                <p14:modId xmlns:p14="http://schemas.microsoft.com/office/powerpoint/2010/main" val="3865195058"/>
              </p:ext>
            </p:extLst>
          </p:nvPr>
        </p:nvGraphicFramePr>
        <p:xfrm>
          <a:off x="628650" y="1221971"/>
          <a:ext cx="7886700" cy="4954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a:extLst>
              <a:ext uri="{FF2B5EF4-FFF2-40B4-BE49-F238E27FC236}">
                <a16:creationId xmlns:a16="http://schemas.microsoft.com/office/drawing/2014/main" id="{09B528EA-1397-41AC-8ED4-1FA93E053EF8}"/>
              </a:ext>
            </a:extLst>
          </p:cNvPr>
          <p:cNvPicPr>
            <a:picLocks noChangeAspect="1"/>
          </p:cNvPicPr>
          <p:nvPr/>
        </p:nvPicPr>
        <p:blipFill>
          <a:blip r:embed="rId7"/>
          <a:stretch>
            <a:fillRect/>
          </a:stretch>
        </p:blipFill>
        <p:spPr>
          <a:xfrm>
            <a:off x="821915" y="142687"/>
            <a:ext cx="7391060" cy="1560051"/>
          </a:xfrm>
          <a:prstGeom prst="rect">
            <a:avLst/>
          </a:prstGeom>
        </p:spPr>
      </p:pic>
    </p:spTree>
    <p:extLst>
      <p:ext uri="{BB962C8B-B14F-4D97-AF65-F5344CB8AC3E}">
        <p14:creationId xmlns:p14="http://schemas.microsoft.com/office/powerpoint/2010/main" val="423681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F013DFB-0C6C-44A9-BC02-1E8FFADC3959}"/>
                                            </p:graphicEl>
                                          </p:spTgt>
                                        </p:tgtEl>
                                        <p:attrNameLst>
                                          <p:attrName>style.visibility</p:attrName>
                                        </p:attrNameLst>
                                      </p:cBhvr>
                                      <p:to>
                                        <p:strVal val="visible"/>
                                      </p:to>
                                    </p:set>
                                    <p:anim calcmode="lin" valueType="num">
                                      <p:cBhvr additive="base">
                                        <p:cTn id="7" dur="500" fill="hold"/>
                                        <p:tgtEl>
                                          <p:spTgt spid="4">
                                            <p:graphicEl>
                                              <a:dgm id="{DF013DFB-0C6C-44A9-BC02-1E8FFADC395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F013DFB-0C6C-44A9-BC02-1E8FFADC3959}"/>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C801256-1E72-4A52-A509-F5BA851EE809}"/>
                                            </p:graphicEl>
                                          </p:spTgt>
                                        </p:tgtEl>
                                        <p:attrNameLst>
                                          <p:attrName>style.visibility</p:attrName>
                                        </p:attrNameLst>
                                      </p:cBhvr>
                                      <p:to>
                                        <p:strVal val="visible"/>
                                      </p:to>
                                    </p:set>
                                    <p:anim calcmode="lin" valueType="num">
                                      <p:cBhvr additive="base">
                                        <p:cTn id="13" dur="500" fill="hold"/>
                                        <p:tgtEl>
                                          <p:spTgt spid="4">
                                            <p:graphicEl>
                                              <a:dgm id="{CC801256-1E72-4A52-A509-F5BA851EE80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C801256-1E72-4A52-A509-F5BA851EE80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C8763AE4-9A19-4FC5-8C1C-6DCF3FA8CA9A}"/>
                                            </p:graphicEl>
                                          </p:spTgt>
                                        </p:tgtEl>
                                        <p:attrNameLst>
                                          <p:attrName>style.visibility</p:attrName>
                                        </p:attrNameLst>
                                      </p:cBhvr>
                                      <p:to>
                                        <p:strVal val="visible"/>
                                      </p:to>
                                    </p:set>
                                    <p:anim calcmode="lin" valueType="num">
                                      <p:cBhvr additive="base">
                                        <p:cTn id="19" dur="500" fill="hold"/>
                                        <p:tgtEl>
                                          <p:spTgt spid="4">
                                            <p:graphicEl>
                                              <a:dgm id="{C8763AE4-9A19-4FC5-8C1C-6DCF3FA8CA9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C8763AE4-9A19-4FC5-8C1C-6DCF3FA8CA9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19671BE3-8AB1-4B33-B34A-55B4E3FAF45B}"/>
                                            </p:graphicEl>
                                          </p:spTgt>
                                        </p:tgtEl>
                                        <p:attrNameLst>
                                          <p:attrName>style.visibility</p:attrName>
                                        </p:attrNameLst>
                                      </p:cBhvr>
                                      <p:to>
                                        <p:strVal val="visible"/>
                                      </p:to>
                                    </p:set>
                                    <p:anim calcmode="lin" valueType="num">
                                      <p:cBhvr additive="base">
                                        <p:cTn id="25" dur="500" fill="hold"/>
                                        <p:tgtEl>
                                          <p:spTgt spid="4">
                                            <p:graphicEl>
                                              <a:dgm id="{19671BE3-8AB1-4B33-B34A-55B4E3FAF45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19671BE3-8AB1-4B33-B34A-55B4E3FAF45B}"/>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395CFE4F-0210-4D42-8DEE-D0A03CE222FC}"/>
                                            </p:graphicEl>
                                          </p:spTgt>
                                        </p:tgtEl>
                                        <p:attrNameLst>
                                          <p:attrName>style.visibility</p:attrName>
                                        </p:attrNameLst>
                                      </p:cBhvr>
                                      <p:to>
                                        <p:strVal val="visible"/>
                                      </p:to>
                                    </p:set>
                                    <p:anim calcmode="lin" valueType="num">
                                      <p:cBhvr additive="base">
                                        <p:cTn id="31" dur="500" fill="hold"/>
                                        <p:tgtEl>
                                          <p:spTgt spid="4">
                                            <p:graphicEl>
                                              <a:dgm id="{395CFE4F-0210-4D42-8DEE-D0A03CE222F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395CFE4F-0210-4D42-8DEE-D0A03CE222F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F68BDE23-0638-4766-8B9F-C8DE218BC8F8}"/>
                                            </p:graphicEl>
                                          </p:spTgt>
                                        </p:tgtEl>
                                        <p:attrNameLst>
                                          <p:attrName>style.visibility</p:attrName>
                                        </p:attrNameLst>
                                      </p:cBhvr>
                                      <p:to>
                                        <p:strVal val="visible"/>
                                      </p:to>
                                    </p:set>
                                    <p:anim calcmode="lin" valueType="num">
                                      <p:cBhvr additive="base">
                                        <p:cTn id="37" dur="500" fill="hold"/>
                                        <p:tgtEl>
                                          <p:spTgt spid="4">
                                            <p:graphicEl>
                                              <a:dgm id="{F68BDE23-0638-4766-8B9F-C8DE218BC8F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F68BDE23-0638-4766-8B9F-C8DE218BC8F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Argumentos</a:t>
            </a:r>
          </a:p>
        </p:txBody>
      </p:sp>
      <p:sp>
        <p:nvSpPr>
          <p:cNvPr id="3" name="Marcador de contenido 2">
            <a:extLst>
              <a:ext uri="{FF2B5EF4-FFF2-40B4-BE49-F238E27FC236}">
                <a16:creationId xmlns:a16="http://schemas.microsoft.com/office/drawing/2014/main" id="{EB00AAC1-07DD-40EC-A48C-98589E3F07CD}"/>
              </a:ext>
            </a:extLst>
          </p:cNvPr>
          <p:cNvSpPr>
            <a:spLocks noGrp="1"/>
          </p:cNvSpPr>
          <p:nvPr>
            <p:ph idx="1"/>
          </p:nvPr>
        </p:nvSpPr>
        <p:spPr>
          <a:xfrm>
            <a:off x="628650" y="922713"/>
            <a:ext cx="7886700" cy="5254250"/>
          </a:xfrm>
        </p:spPr>
        <p:txBody>
          <a:bodyPr>
            <a:normAutofit fontScale="55000" lnSpcReduction="20000"/>
          </a:bodyPr>
          <a:lstStyle/>
          <a:p>
            <a:r>
              <a:rPr lang="es-NI" dirty="0" err="1"/>
              <a:t>window_function</a:t>
            </a:r>
            <a:endParaRPr lang="es-NI" dirty="0"/>
          </a:p>
          <a:p>
            <a:pPr lvl="1"/>
            <a:r>
              <a:rPr lang="es-NI" dirty="0"/>
              <a:t>Específica el nombre de la función de Windows </a:t>
            </a:r>
          </a:p>
          <a:p>
            <a:r>
              <a:rPr lang="es-NI" dirty="0"/>
              <a:t>ALL</a:t>
            </a:r>
          </a:p>
          <a:p>
            <a:pPr lvl="1"/>
            <a:r>
              <a:rPr lang="es-NI" dirty="0"/>
              <a:t>Es una palabra clave opcional. Cuando incluya TODO, contará todos los valores, incluidos los duplicados. DISTINCT no es compatible con las funciones de Windows</a:t>
            </a:r>
          </a:p>
          <a:p>
            <a:r>
              <a:rPr lang="es-NI" dirty="0" err="1"/>
              <a:t>Expression</a:t>
            </a:r>
            <a:endParaRPr lang="es-NI" dirty="0"/>
          </a:p>
          <a:p>
            <a:pPr lvl="1"/>
            <a:r>
              <a:rPr lang="es-NI" dirty="0"/>
              <a:t>La columna o expresión de destino es en la que operan las funciones. En otras palabras, es el nombre de la columna para la que necesitamos un valor agregado.</a:t>
            </a:r>
          </a:p>
          <a:p>
            <a:pPr lvl="1"/>
            <a:r>
              <a:rPr lang="es-NI" dirty="0"/>
              <a:t>Por ejemplo, una columna que contiene el monto del pedido hace que podamos ver el total de pedidos recibidos.</a:t>
            </a:r>
          </a:p>
          <a:p>
            <a:r>
              <a:rPr lang="es-NI" dirty="0"/>
              <a:t>OVER</a:t>
            </a:r>
          </a:p>
          <a:p>
            <a:pPr lvl="1"/>
            <a:r>
              <a:rPr lang="es-NI" dirty="0"/>
              <a:t>Especifica las cláusulas de Windows para funciones agregadas </a:t>
            </a:r>
          </a:p>
          <a:p>
            <a:r>
              <a:rPr lang="es-NI" dirty="0"/>
              <a:t>PARTITION BY </a:t>
            </a:r>
            <a:r>
              <a:rPr lang="es-NI" dirty="0" err="1"/>
              <a:t>partition_list</a:t>
            </a:r>
            <a:endParaRPr lang="es-NI" dirty="0"/>
          </a:p>
          <a:p>
            <a:pPr lvl="1"/>
            <a:r>
              <a:rPr lang="es-NI" dirty="0"/>
              <a:t>Define Windows (conjunto de filas en las que opera la función de Windows) para las funciones de Windows. </a:t>
            </a:r>
          </a:p>
          <a:p>
            <a:pPr lvl="1"/>
            <a:r>
              <a:rPr lang="es-NI" dirty="0"/>
              <a:t>Necesitamos proporcionar un campo o una lista de campos para la partición después de la cláusula PARTITION BY</a:t>
            </a:r>
          </a:p>
          <a:p>
            <a:pPr lvl="1"/>
            <a:r>
              <a:rPr lang="es-NI" dirty="0"/>
              <a:t>Los múltiples campos deben estar separados por una coma como de costumbre</a:t>
            </a:r>
          </a:p>
          <a:p>
            <a:pPr lvl="1"/>
            <a:r>
              <a:rPr lang="es-NI" dirty="0"/>
              <a:t>Si no se especifica PARTITION BY, la agrupación se realizará en toda la tabla y los valores se agregarán en consecuencia </a:t>
            </a:r>
          </a:p>
          <a:p>
            <a:r>
              <a:rPr lang="es-NI" dirty="0"/>
              <a:t>ORDER BY </a:t>
            </a:r>
            <a:r>
              <a:rPr lang="es-NI" dirty="0" err="1"/>
              <a:t>order_list</a:t>
            </a:r>
            <a:endParaRPr lang="es-NI" dirty="0"/>
          </a:p>
          <a:p>
            <a:pPr lvl="1"/>
            <a:r>
              <a:rPr lang="es-NI" dirty="0"/>
              <a:t>Ordena las filas dentro de cada partición.</a:t>
            </a:r>
          </a:p>
          <a:p>
            <a:pPr lvl="1"/>
            <a:r>
              <a:rPr lang="es-NI" dirty="0"/>
              <a:t>Si no se especifica ORDER BY, ORDER BY utilizara toda la tabla </a:t>
            </a:r>
          </a:p>
        </p:txBody>
      </p:sp>
      <p:pic>
        <p:nvPicPr>
          <p:cNvPr id="4" name="Imagen 3">
            <a:extLst>
              <a:ext uri="{FF2B5EF4-FFF2-40B4-BE49-F238E27FC236}">
                <a16:creationId xmlns:a16="http://schemas.microsoft.com/office/drawing/2014/main" id="{839BB828-CEDE-41AE-AFC7-BA26FF296567}"/>
              </a:ext>
            </a:extLst>
          </p:cNvPr>
          <p:cNvPicPr>
            <a:picLocks noChangeAspect="1"/>
          </p:cNvPicPr>
          <p:nvPr/>
        </p:nvPicPr>
        <p:blipFill>
          <a:blip r:embed="rId2"/>
          <a:stretch>
            <a:fillRect/>
          </a:stretch>
        </p:blipFill>
        <p:spPr>
          <a:xfrm>
            <a:off x="698185" y="1761118"/>
            <a:ext cx="7391060" cy="1560051"/>
          </a:xfrm>
          <a:prstGeom prst="rect">
            <a:avLst/>
          </a:prstGeom>
        </p:spPr>
      </p:pic>
    </p:spTree>
    <p:extLst>
      <p:ext uri="{BB962C8B-B14F-4D97-AF65-F5344CB8AC3E}">
        <p14:creationId xmlns:p14="http://schemas.microsoft.com/office/powerpoint/2010/main" val="1035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40FF6-2CCD-4356-B202-0E9E4FD022EB}"/>
              </a:ext>
            </a:extLst>
          </p:cNvPr>
          <p:cNvSpPr>
            <a:spLocks noGrp="1"/>
          </p:cNvSpPr>
          <p:nvPr>
            <p:ph type="title"/>
          </p:nvPr>
        </p:nvSpPr>
        <p:spPr/>
        <p:txBody>
          <a:bodyPr/>
          <a:lstStyle/>
          <a:p>
            <a:r>
              <a:rPr lang="es-NI" dirty="0"/>
              <a:t>SUM</a:t>
            </a:r>
          </a:p>
        </p:txBody>
      </p:sp>
      <p:sp>
        <p:nvSpPr>
          <p:cNvPr id="3" name="Marcador de contenido 2">
            <a:extLst>
              <a:ext uri="{FF2B5EF4-FFF2-40B4-BE49-F238E27FC236}">
                <a16:creationId xmlns:a16="http://schemas.microsoft.com/office/drawing/2014/main" id="{9CDFAA4D-1BED-45E7-BA7C-4B41B019AC17}"/>
              </a:ext>
            </a:extLst>
          </p:cNvPr>
          <p:cNvSpPr>
            <a:spLocks noGrp="1"/>
          </p:cNvSpPr>
          <p:nvPr>
            <p:ph idx="1"/>
          </p:nvPr>
        </p:nvSpPr>
        <p:spPr/>
        <p:txBody>
          <a:bodyPr/>
          <a:lstStyle/>
          <a:p>
            <a:r>
              <a:rPr lang="es-NI" dirty="0"/>
              <a:t>Todos conocemos la función agregada SUM( ).</a:t>
            </a:r>
          </a:p>
          <a:p>
            <a:r>
              <a:rPr lang="es-NI" dirty="0"/>
              <a:t>Esta función Realiza la suma del campo definido para el grupo especificado (como ciudad, estado, país, etc.) o para toda la tabla si no se especifica el grupo.</a:t>
            </a:r>
          </a:p>
          <a:p>
            <a:r>
              <a:rPr lang="es-NI" dirty="0"/>
              <a:t>Veremos cuál será el resultado de la función agregada SUM( ) regular y la función agregada SUM( ) de Windows.</a:t>
            </a:r>
          </a:p>
          <a:p>
            <a:r>
              <a:rPr lang="es-NI" dirty="0"/>
              <a:t>El siguiente es un ejemplo de una función agregada SUM( ) regular.</a:t>
            </a:r>
          </a:p>
          <a:p>
            <a:pPr lvl="1"/>
            <a:r>
              <a:rPr lang="es-NI" dirty="0"/>
              <a:t>Suma el importe del pedido para cada ciudad. </a:t>
            </a:r>
          </a:p>
        </p:txBody>
      </p:sp>
    </p:spTree>
    <p:extLst>
      <p:ext uri="{BB962C8B-B14F-4D97-AF65-F5344CB8AC3E}">
        <p14:creationId xmlns:p14="http://schemas.microsoft.com/office/powerpoint/2010/main" val="330428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03E2A23-D52F-4FB9-B489-3CD3725E5E80}"/>
              </a:ext>
            </a:extLst>
          </p:cNvPr>
          <p:cNvPicPr>
            <a:picLocks noChangeAspect="1"/>
          </p:cNvPicPr>
          <p:nvPr/>
        </p:nvPicPr>
        <p:blipFill>
          <a:blip r:embed="rId2"/>
          <a:stretch>
            <a:fillRect/>
          </a:stretch>
        </p:blipFill>
        <p:spPr>
          <a:xfrm>
            <a:off x="235990" y="1093391"/>
            <a:ext cx="3790726" cy="987784"/>
          </a:xfrm>
          <a:prstGeom prst="rect">
            <a:avLst/>
          </a:prstGeom>
        </p:spPr>
      </p:pic>
      <p:pic>
        <p:nvPicPr>
          <p:cNvPr id="3" name="Imagen 2">
            <a:extLst>
              <a:ext uri="{FF2B5EF4-FFF2-40B4-BE49-F238E27FC236}">
                <a16:creationId xmlns:a16="http://schemas.microsoft.com/office/drawing/2014/main" id="{D981963E-0B4F-4F39-8146-30187B426263}"/>
              </a:ext>
            </a:extLst>
          </p:cNvPr>
          <p:cNvPicPr>
            <a:picLocks noChangeAspect="1"/>
          </p:cNvPicPr>
          <p:nvPr/>
        </p:nvPicPr>
        <p:blipFill>
          <a:blip r:embed="rId3"/>
          <a:stretch>
            <a:fillRect/>
          </a:stretch>
        </p:blipFill>
        <p:spPr>
          <a:xfrm>
            <a:off x="745355" y="2478895"/>
            <a:ext cx="2133333" cy="2171429"/>
          </a:xfrm>
          <a:prstGeom prst="rect">
            <a:avLst/>
          </a:prstGeom>
        </p:spPr>
      </p:pic>
      <p:sp>
        <p:nvSpPr>
          <p:cNvPr id="4" name="Rectángulo 3">
            <a:extLst>
              <a:ext uri="{FF2B5EF4-FFF2-40B4-BE49-F238E27FC236}">
                <a16:creationId xmlns:a16="http://schemas.microsoft.com/office/drawing/2014/main" id="{67A9F847-64CC-4432-9FD9-99EC770FC88D}"/>
              </a:ext>
            </a:extLst>
          </p:cNvPr>
          <p:cNvSpPr/>
          <p:nvPr/>
        </p:nvSpPr>
        <p:spPr>
          <a:xfrm>
            <a:off x="235990" y="4650324"/>
            <a:ext cx="3819789" cy="1323439"/>
          </a:xfrm>
          <a:prstGeom prst="rect">
            <a:avLst/>
          </a:prstGeom>
        </p:spPr>
        <p:txBody>
          <a:bodyPr wrap="square">
            <a:spAutoFit/>
          </a:bodyPr>
          <a:lstStyle/>
          <a:p>
            <a:r>
              <a:rPr lang="es-NI" sz="1600" dirty="0"/>
              <a:t>Puede ver en el conjunto de resultados que una función de agregado regular agrupa varias filas en una sola fila de salida, lo que hace que las filas individuales pierdan su identidad. </a:t>
            </a:r>
          </a:p>
        </p:txBody>
      </p:sp>
      <p:pic>
        <p:nvPicPr>
          <p:cNvPr id="5" name="Imagen 4">
            <a:extLst>
              <a:ext uri="{FF2B5EF4-FFF2-40B4-BE49-F238E27FC236}">
                <a16:creationId xmlns:a16="http://schemas.microsoft.com/office/drawing/2014/main" id="{22B1FD29-7234-41A9-8E1B-563C21D500CB}"/>
              </a:ext>
            </a:extLst>
          </p:cNvPr>
          <p:cNvPicPr>
            <a:picLocks noChangeAspect="1"/>
          </p:cNvPicPr>
          <p:nvPr/>
        </p:nvPicPr>
        <p:blipFill>
          <a:blip r:embed="rId4"/>
          <a:stretch>
            <a:fillRect/>
          </a:stretch>
        </p:blipFill>
        <p:spPr>
          <a:xfrm>
            <a:off x="4135771" y="1093391"/>
            <a:ext cx="4872505" cy="1252152"/>
          </a:xfrm>
          <a:prstGeom prst="rect">
            <a:avLst/>
          </a:prstGeom>
        </p:spPr>
      </p:pic>
      <p:pic>
        <p:nvPicPr>
          <p:cNvPr id="6" name="Imagen 5">
            <a:extLst>
              <a:ext uri="{FF2B5EF4-FFF2-40B4-BE49-F238E27FC236}">
                <a16:creationId xmlns:a16="http://schemas.microsoft.com/office/drawing/2014/main" id="{EBD52B43-5CB4-4524-8A98-0BFDD047A501}"/>
              </a:ext>
            </a:extLst>
          </p:cNvPr>
          <p:cNvPicPr>
            <a:picLocks noChangeAspect="1"/>
          </p:cNvPicPr>
          <p:nvPr/>
        </p:nvPicPr>
        <p:blipFill>
          <a:blip r:embed="rId5"/>
          <a:stretch>
            <a:fillRect/>
          </a:stretch>
        </p:blipFill>
        <p:spPr>
          <a:xfrm>
            <a:off x="4268601" y="2478895"/>
            <a:ext cx="4247619" cy="2704762"/>
          </a:xfrm>
          <a:prstGeom prst="rect">
            <a:avLst/>
          </a:prstGeom>
        </p:spPr>
      </p:pic>
      <p:sp>
        <p:nvSpPr>
          <p:cNvPr id="7" name="Rectángulo 6">
            <a:extLst>
              <a:ext uri="{FF2B5EF4-FFF2-40B4-BE49-F238E27FC236}">
                <a16:creationId xmlns:a16="http://schemas.microsoft.com/office/drawing/2014/main" id="{8BB95B12-6084-4DA1-BA6B-E87748243A89}"/>
              </a:ext>
            </a:extLst>
          </p:cNvPr>
          <p:cNvSpPr/>
          <p:nvPr/>
        </p:nvSpPr>
        <p:spPr>
          <a:xfrm>
            <a:off x="7239699" y="2667699"/>
            <a:ext cx="469784" cy="1057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8" name="Rectángulo 7">
            <a:extLst>
              <a:ext uri="{FF2B5EF4-FFF2-40B4-BE49-F238E27FC236}">
                <a16:creationId xmlns:a16="http://schemas.microsoft.com/office/drawing/2014/main" id="{33A633CC-C612-4CBE-BB93-C7387F82BB95}"/>
              </a:ext>
            </a:extLst>
          </p:cNvPr>
          <p:cNvSpPr/>
          <p:nvPr/>
        </p:nvSpPr>
        <p:spPr>
          <a:xfrm>
            <a:off x="7779391" y="2667698"/>
            <a:ext cx="469784" cy="1057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9" name="Rectángulo 8">
            <a:extLst>
              <a:ext uri="{FF2B5EF4-FFF2-40B4-BE49-F238E27FC236}">
                <a16:creationId xmlns:a16="http://schemas.microsoft.com/office/drawing/2014/main" id="{FDFF9EBD-287E-4F83-8C69-3DF2E66C1C81}"/>
              </a:ext>
            </a:extLst>
          </p:cNvPr>
          <p:cNvSpPr/>
          <p:nvPr/>
        </p:nvSpPr>
        <p:spPr>
          <a:xfrm>
            <a:off x="4026716" y="3761163"/>
            <a:ext cx="4790168" cy="2031325"/>
          </a:xfrm>
          <a:prstGeom prst="rect">
            <a:avLst/>
          </a:prstGeom>
          <a:solidFill>
            <a:schemeClr val="bg1"/>
          </a:solidFill>
        </p:spPr>
        <p:txBody>
          <a:bodyPr wrap="square">
            <a:spAutoFit/>
          </a:bodyPr>
          <a:lstStyle/>
          <a:p>
            <a:r>
              <a:rPr lang="es-NI" sz="1400" dirty="0"/>
              <a:t>Esto no sucede con las funciones de Windows agregado. Las filas conservan su identidad y también muestran un valor agregado para cada fila. En el ejemplo, la consulta hace lo mismo, es decir, agrega los datos para cada ciudad y muestra la suma del monto total del pedido para cada una de ellas. Sin embargo, la consulta ahora inserta otra columna para el importe total del pedido, de modo que cada fila conserve su identidad. La columna marcada </a:t>
            </a:r>
            <a:r>
              <a:rPr lang="es-NI" sz="1400" dirty="0" err="1"/>
              <a:t>Grand_Total</a:t>
            </a:r>
            <a:r>
              <a:rPr lang="es-NI" sz="1400" dirty="0"/>
              <a:t> (total final) es la nueva columna en el ejemplo a continuación. </a:t>
            </a:r>
          </a:p>
        </p:txBody>
      </p:sp>
    </p:spTree>
    <p:extLst>
      <p:ext uri="{BB962C8B-B14F-4D97-AF65-F5344CB8AC3E}">
        <p14:creationId xmlns:p14="http://schemas.microsoft.com/office/powerpoint/2010/main" val="21293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AVG</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p:txBody>
          <a:bodyPr>
            <a:normAutofit lnSpcReduction="10000"/>
          </a:bodyPr>
          <a:lstStyle/>
          <a:p>
            <a:r>
              <a:rPr lang="es-NI" dirty="0"/>
              <a:t>AVG o Promedio funciona exactamente de la misma manera con una Windows </a:t>
            </a:r>
            <a:r>
              <a:rPr lang="es-NI" dirty="0" err="1"/>
              <a:t>Function</a:t>
            </a:r>
            <a:r>
              <a:rPr lang="es-NI" dirty="0"/>
              <a:t>. </a:t>
            </a:r>
          </a:p>
          <a:p>
            <a:r>
              <a:rPr lang="es-NI" dirty="0"/>
              <a:t>La siguiente consulta le dará un monto promedio de pedido para cada ciudad y para cada mes.</a:t>
            </a:r>
          </a:p>
          <a:p>
            <a:r>
              <a:rPr lang="es-NI" dirty="0"/>
              <a:t>Especificamos más de un promedio definiendo múltiples campos en la lista de particiones. </a:t>
            </a:r>
          </a:p>
          <a:p>
            <a:r>
              <a:rPr lang="es-NI" dirty="0"/>
              <a:t>También vale la pena señalar que puede usar expresiones en las listas como MONTH (</a:t>
            </a:r>
            <a:r>
              <a:rPr lang="es-NI" dirty="0" err="1"/>
              <a:t>order_date</a:t>
            </a:r>
            <a:r>
              <a:rPr lang="es-NI" dirty="0"/>
              <a:t>) como se muestra en la consulta a continuación. </a:t>
            </a:r>
          </a:p>
          <a:p>
            <a:pPr lvl="1"/>
            <a:r>
              <a:rPr lang="es-NI" i="1" dirty="0">
                <a:effectLst>
                  <a:outerShdw blurRad="38100" dist="38100" dir="2700000" algn="tl">
                    <a:srgbClr val="000000">
                      <a:alpha val="43137"/>
                    </a:srgbClr>
                  </a:outerShdw>
                </a:effectLst>
              </a:rPr>
              <a:t>¡Como siempre, se puede hacer que estas expresiones sean tan complejas como desee, siempre que la sintaxis sea la correcta! </a:t>
            </a:r>
          </a:p>
          <a:p>
            <a:endParaRPr lang="es-NI" dirty="0"/>
          </a:p>
        </p:txBody>
      </p:sp>
    </p:spTree>
    <p:extLst>
      <p:ext uri="{BB962C8B-B14F-4D97-AF65-F5344CB8AC3E}">
        <p14:creationId xmlns:p14="http://schemas.microsoft.com/office/powerpoint/2010/main" val="284738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F1BDC7-9356-4DC7-9EA9-BD7F6A86B874}"/>
              </a:ext>
            </a:extLst>
          </p:cNvPr>
          <p:cNvPicPr>
            <a:picLocks noChangeAspect="1"/>
          </p:cNvPicPr>
          <p:nvPr/>
        </p:nvPicPr>
        <p:blipFill>
          <a:blip r:embed="rId2"/>
          <a:stretch>
            <a:fillRect/>
          </a:stretch>
        </p:blipFill>
        <p:spPr>
          <a:xfrm>
            <a:off x="1014613" y="865064"/>
            <a:ext cx="7400000" cy="1285714"/>
          </a:xfrm>
          <a:prstGeom prst="rect">
            <a:avLst/>
          </a:prstGeom>
        </p:spPr>
      </p:pic>
      <p:pic>
        <p:nvPicPr>
          <p:cNvPr id="4" name="Imagen 3">
            <a:extLst>
              <a:ext uri="{FF2B5EF4-FFF2-40B4-BE49-F238E27FC236}">
                <a16:creationId xmlns:a16="http://schemas.microsoft.com/office/drawing/2014/main" id="{2CBC535D-7F11-45DE-B73C-2BBB7B7F773C}"/>
              </a:ext>
            </a:extLst>
          </p:cNvPr>
          <p:cNvPicPr>
            <a:picLocks noChangeAspect="1"/>
          </p:cNvPicPr>
          <p:nvPr/>
        </p:nvPicPr>
        <p:blipFill>
          <a:blip r:embed="rId3"/>
          <a:stretch>
            <a:fillRect/>
          </a:stretch>
        </p:blipFill>
        <p:spPr>
          <a:xfrm>
            <a:off x="2024381" y="2400428"/>
            <a:ext cx="5095238" cy="2057143"/>
          </a:xfrm>
          <a:prstGeom prst="rect">
            <a:avLst/>
          </a:prstGeom>
        </p:spPr>
      </p:pic>
      <p:sp>
        <p:nvSpPr>
          <p:cNvPr id="5" name="Rectángulo 4">
            <a:extLst>
              <a:ext uri="{FF2B5EF4-FFF2-40B4-BE49-F238E27FC236}">
                <a16:creationId xmlns:a16="http://schemas.microsoft.com/office/drawing/2014/main" id="{6D0B9CDD-2C76-416A-8DAF-CF4ACE694F29}"/>
              </a:ext>
            </a:extLst>
          </p:cNvPr>
          <p:cNvSpPr/>
          <p:nvPr/>
        </p:nvSpPr>
        <p:spPr>
          <a:xfrm>
            <a:off x="1673603" y="4544302"/>
            <a:ext cx="7009003" cy="923330"/>
          </a:xfrm>
          <a:prstGeom prst="rect">
            <a:avLst/>
          </a:prstGeom>
        </p:spPr>
        <p:txBody>
          <a:bodyPr wrap="square">
            <a:spAutoFit/>
          </a:bodyPr>
          <a:lstStyle/>
          <a:p>
            <a:r>
              <a:rPr lang="es-NI" dirty="0"/>
              <a:t>Monto promedio del pedido = Monto total del pedido / Total de pedidos </a:t>
            </a:r>
            <a:br>
              <a:rPr lang="es-NI" dirty="0"/>
            </a:br>
            <a:r>
              <a:rPr lang="es-NI" dirty="0"/>
              <a:t>                                       = (20,000 + 15,000 + 2,000) / 3 </a:t>
            </a:r>
            <a:br>
              <a:rPr lang="es-NI" dirty="0"/>
            </a:br>
            <a:r>
              <a:rPr lang="es-NI" dirty="0"/>
              <a:t>                                       = 12,333 </a:t>
            </a:r>
          </a:p>
        </p:txBody>
      </p:sp>
      <p:cxnSp>
        <p:nvCxnSpPr>
          <p:cNvPr id="7" name="Conector recto de flecha 6">
            <a:extLst>
              <a:ext uri="{FF2B5EF4-FFF2-40B4-BE49-F238E27FC236}">
                <a16:creationId xmlns:a16="http://schemas.microsoft.com/office/drawing/2014/main" id="{5F9650FA-1B56-4D08-9022-FB65C896635A}"/>
              </a:ext>
            </a:extLst>
          </p:cNvPr>
          <p:cNvCxnSpPr/>
          <p:nvPr/>
        </p:nvCxnSpPr>
        <p:spPr>
          <a:xfrm flipV="1">
            <a:off x="4311941" y="2860646"/>
            <a:ext cx="1493241" cy="231536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120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80">
                                          <p:stCondLst>
                                            <p:cond delay="0"/>
                                          </p:stCondLst>
                                        </p:cTn>
                                        <p:tgtEl>
                                          <p:spTgt spid="5">
                                            <p:txEl>
                                              <p:pRg st="0" end="0"/>
                                            </p:txEl>
                                          </p:spTgt>
                                        </p:tgtEl>
                                      </p:cBhvr>
                                    </p:animEffect>
                                    <p:anim calcmode="lin" valueType="num">
                                      <p:cBhvr>
                                        <p:cTn id="20"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xEl>
                                              <p:pRg st="0" end="0"/>
                                            </p:txEl>
                                          </p:spTgt>
                                        </p:tgtEl>
                                      </p:cBhvr>
                                      <p:to x="100000" y="60000"/>
                                    </p:animScale>
                                    <p:animScale>
                                      <p:cBhvr>
                                        <p:cTn id="26" dur="166" decel="50000">
                                          <p:stCondLst>
                                            <p:cond delay="676"/>
                                          </p:stCondLst>
                                        </p:cTn>
                                        <p:tgtEl>
                                          <p:spTgt spid="5">
                                            <p:txEl>
                                              <p:pRg st="0" end="0"/>
                                            </p:txEl>
                                          </p:spTgt>
                                        </p:tgtEl>
                                      </p:cBhvr>
                                      <p:to x="100000" y="100000"/>
                                    </p:animScale>
                                    <p:animScale>
                                      <p:cBhvr>
                                        <p:cTn id="27" dur="26">
                                          <p:stCondLst>
                                            <p:cond delay="1312"/>
                                          </p:stCondLst>
                                        </p:cTn>
                                        <p:tgtEl>
                                          <p:spTgt spid="5">
                                            <p:txEl>
                                              <p:pRg st="0" end="0"/>
                                            </p:txEl>
                                          </p:spTgt>
                                        </p:tgtEl>
                                      </p:cBhvr>
                                      <p:to x="100000" y="80000"/>
                                    </p:animScale>
                                    <p:animScale>
                                      <p:cBhvr>
                                        <p:cTn id="28" dur="166" decel="50000">
                                          <p:stCondLst>
                                            <p:cond delay="1338"/>
                                          </p:stCondLst>
                                        </p:cTn>
                                        <p:tgtEl>
                                          <p:spTgt spid="5">
                                            <p:txEl>
                                              <p:pRg st="0" end="0"/>
                                            </p:txEl>
                                          </p:spTgt>
                                        </p:tgtEl>
                                      </p:cBhvr>
                                      <p:to x="100000" y="100000"/>
                                    </p:animScale>
                                    <p:animScale>
                                      <p:cBhvr>
                                        <p:cTn id="29" dur="26">
                                          <p:stCondLst>
                                            <p:cond delay="1642"/>
                                          </p:stCondLst>
                                        </p:cTn>
                                        <p:tgtEl>
                                          <p:spTgt spid="5">
                                            <p:txEl>
                                              <p:pRg st="0" end="0"/>
                                            </p:txEl>
                                          </p:spTgt>
                                        </p:tgtEl>
                                      </p:cBhvr>
                                      <p:to x="100000" y="90000"/>
                                    </p:animScale>
                                    <p:animScale>
                                      <p:cBhvr>
                                        <p:cTn id="30" dur="166" decel="50000">
                                          <p:stCondLst>
                                            <p:cond delay="1668"/>
                                          </p:stCondLst>
                                        </p:cTn>
                                        <p:tgtEl>
                                          <p:spTgt spid="5">
                                            <p:txEl>
                                              <p:pRg st="0" end="0"/>
                                            </p:txEl>
                                          </p:spTgt>
                                        </p:tgtEl>
                                      </p:cBhvr>
                                      <p:to x="100000" y="100000"/>
                                    </p:animScale>
                                    <p:animScale>
                                      <p:cBhvr>
                                        <p:cTn id="31" dur="26">
                                          <p:stCondLst>
                                            <p:cond delay="1808"/>
                                          </p:stCondLst>
                                        </p:cTn>
                                        <p:tgtEl>
                                          <p:spTgt spid="5">
                                            <p:txEl>
                                              <p:pRg st="0" end="0"/>
                                            </p:txEl>
                                          </p:spTgt>
                                        </p:tgtEl>
                                      </p:cBhvr>
                                      <p:to x="100000" y="95000"/>
                                    </p:animScale>
                                    <p:animScale>
                                      <p:cBhvr>
                                        <p:cTn id="32" dur="166" decel="50000">
                                          <p:stCondLst>
                                            <p:cond delay="1834"/>
                                          </p:stCondLst>
                                        </p:cTn>
                                        <p:tgtEl>
                                          <p:spTgt spid="5">
                                            <p:txEl>
                                              <p:pRg st="0" end="0"/>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2490</TotalTime>
  <Words>1689</Words>
  <Application>Microsoft Office PowerPoint</Application>
  <PresentationFormat>Presentación en pantalla (4:3)</PresentationFormat>
  <Paragraphs>96</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Segoe UI</vt:lpstr>
      <vt:lpstr>Times New Roman</vt:lpstr>
      <vt:lpstr>Tema de Office</vt:lpstr>
      <vt:lpstr>Windows Functions</vt:lpstr>
      <vt:lpstr>Windows Function</vt:lpstr>
      <vt:lpstr>Introducción</vt:lpstr>
      <vt:lpstr>Tipos de Funciones</vt:lpstr>
      <vt:lpstr>Argumentos</vt:lpstr>
      <vt:lpstr>SUM</vt:lpstr>
      <vt:lpstr>Presentación de PowerPoint</vt:lpstr>
      <vt:lpstr>AVG</vt:lpstr>
      <vt:lpstr>Presentación de PowerPoint</vt:lpstr>
      <vt:lpstr>MIN</vt:lpstr>
      <vt:lpstr>MAX</vt:lpstr>
      <vt:lpstr>COUNT</vt:lpstr>
      <vt:lpstr>Funciones de clasificación de Windows</vt:lpstr>
      <vt:lpstr>RANK</vt:lpstr>
      <vt:lpstr>Clasifiquemos cada pedido por el monto de su pedido.</vt:lpstr>
      <vt:lpstr>DENSE_RANK</vt:lpstr>
      <vt:lpstr>ROW_NUMBER</vt:lpstr>
      <vt:lpstr>ROW_NUMBER</vt:lpstr>
      <vt:lpstr>NTILDE</vt:lpstr>
      <vt:lpstr>Presentación de PowerPoint</vt:lpstr>
      <vt:lpstr>Presentación de PowerPoint</vt:lpstr>
      <vt:lpstr>Valores de Funciones de Windows</vt:lpstr>
      <vt:lpstr>LAG y LEAD</vt:lpstr>
      <vt:lpstr>Presentación de PowerPoint</vt:lpstr>
      <vt:lpstr>LEAD</vt:lpstr>
      <vt:lpstr>First_Value y Last_Value </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POSGRADO</cp:lastModifiedBy>
  <cp:revision>223</cp:revision>
  <dcterms:created xsi:type="dcterms:W3CDTF">2020-06-09T21:06:55Z</dcterms:created>
  <dcterms:modified xsi:type="dcterms:W3CDTF">2021-07-18T22:32:14Z</dcterms:modified>
</cp:coreProperties>
</file>