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9" r:id="rId3"/>
    <p:sldId id="258" r:id="rId4"/>
    <p:sldId id="261" r:id="rId5"/>
    <p:sldId id="262" r:id="rId6"/>
    <p:sldId id="263" r:id="rId7"/>
    <p:sldId id="260" r:id="rId8"/>
    <p:sldId id="257" r:id="rId9"/>
    <p:sldId id="265" r:id="rId10"/>
    <p:sldId id="266" r:id="rId11"/>
    <p:sldId id="267" r:id="rId12"/>
    <p:sldId id="269" r:id="rId13"/>
    <p:sldId id="270" r:id="rId14"/>
    <p:sldId id="271" r:id="rId15"/>
    <p:sldId id="272" r:id="rId16"/>
    <p:sldId id="273" r:id="rId17"/>
    <p:sldId id="274" r:id="rId18"/>
    <p:sldId id="275" r:id="rId19"/>
    <p:sldId id="276"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F965A-8654-4BCF-9BCC-6DDA392FB0A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D1318E4-6EE1-4298-AA79-FE3C89DBBBD8}">
      <dgm:prSet/>
      <dgm:spPr/>
      <dgm:t>
        <a:bodyPr/>
        <a:lstStyle/>
        <a:p>
          <a:r>
            <a:rPr lang="en-GB"/>
            <a:t>HTML is used for describing web pages.</a:t>
          </a:r>
          <a:endParaRPr lang="en-US"/>
        </a:p>
      </dgm:t>
    </dgm:pt>
    <dgm:pt modelId="{03C52F67-E422-42F1-9400-B6D6A510CC75}" type="parTrans" cxnId="{7E60F7F0-6020-47BA-86F1-D4CCA01F80F2}">
      <dgm:prSet/>
      <dgm:spPr/>
      <dgm:t>
        <a:bodyPr/>
        <a:lstStyle/>
        <a:p>
          <a:endParaRPr lang="en-US"/>
        </a:p>
      </dgm:t>
    </dgm:pt>
    <dgm:pt modelId="{F15EDC0A-98CE-4EAE-ACC7-088EB896449D}" type="sibTrans" cxnId="{7E60F7F0-6020-47BA-86F1-D4CCA01F80F2}">
      <dgm:prSet/>
      <dgm:spPr/>
      <dgm:t>
        <a:bodyPr/>
        <a:lstStyle/>
        <a:p>
          <a:endParaRPr lang="en-US"/>
        </a:p>
      </dgm:t>
    </dgm:pt>
    <dgm:pt modelId="{AE39CE17-5822-4AC0-BC7D-FD9085D4BB4B}">
      <dgm:prSet/>
      <dgm:spPr/>
      <dgm:t>
        <a:bodyPr/>
        <a:lstStyle/>
        <a:p>
          <a:r>
            <a:rPr lang="en-GB"/>
            <a:t>HTML stands for </a:t>
          </a:r>
          <a:r>
            <a:rPr lang="en-GB" b="1"/>
            <a:t>H</a:t>
          </a:r>
          <a:r>
            <a:rPr lang="en-GB"/>
            <a:t>yper </a:t>
          </a:r>
          <a:r>
            <a:rPr lang="en-GB" b="1"/>
            <a:t>T</a:t>
          </a:r>
          <a:r>
            <a:rPr lang="en-GB"/>
            <a:t>ext </a:t>
          </a:r>
          <a:r>
            <a:rPr lang="en-GB" b="1"/>
            <a:t>M</a:t>
          </a:r>
          <a:r>
            <a:rPr lang="en-GB"/>
            <a:t>arkup </a:t>
          </a:r>
          <a:r>
            <a:rPr lang="en-GB" b="1"/>
            <a:t>L</a:t>
          </a:r>
          <a:r>
            <a:rPr lang="en-GB"/>
            <a:t>anguage</a:t>
          </a:r>
          <a:endParaRPr lang="en-US"/>
        </a:p>
      </dgm:t>
    </dgm:pt>
    <dgm:pt modelId="{36820E2A-797C-4889-93EE-534E7308743A}" type="parTrans" cxnId="{8F723AF5-B5D8-4812-A836-196A6C7C9429}">
      <dgm:prSet/>
      <dgm:spPr/>
      <dgm:t>
        <a:bodyPr/>
        <a:lstStyle/>
        <a:p>
          <a:endParaRPr lang="en-US"/>
        </a:p>
      </dgm:t>
    </dgm:pt>
    <dgm:pt modelId="{DB934785-6510-4764-9F81-1560C4FD0407}" type="sibTrans" cxnId="{8F723AF5-B5D8-4812-A836-196A6C7C9429}">
      <dgm:prSet/>
      <dgm:spPr/>
      <dgm:t>
        <a:bodyPr/>
        <a:lstStyle/>
        <a:p>
          <a:endParaRPr lang="en-US"/>
        </a:p>
      </dgm:t>
    </dgm:pt>
    <dgm:pt modelId="{BEE6B80B-EAF2-4E1A-B8F6-8CD6EEE57442}">
      <dgm:prSet/>
      <dgm:spPr/>
      <dgm:t>
        <a:bodyPr/>
        <a:lstStyle/>
        <a:p>
          <a:r>
            <a:rPr lang="en-GB"/>
            <a:t>HTML is not a programming language, it is a </a:t>
          </a:r>
          <a:r>
            <a:rPr lang="en-GB" b="1"/>
            <a:t>markup language</a:t>
          </a:r>
          <a:endParaRPr lang="en-US"/>
        </a:p>
      </dgm:t>
    </dgm:pt>
    <dgm:pt modelId="{F0DBBAE1-EEC3-4259-809B-B1CDF1FCF8A1}" type="parTrans" cxnId="{E45D3189-295E-4175-AF3D-98B43A25227C}">
      <dgm:prSet/>
      <dgm:spPr/>
      <dgm:t>
        <a:bodyPr/>
        <a:lstStyle/>
        <a:p>
          <a:endParaRPr lang="en-US"/>
        </a:p>
      </dgm:t>
    </dgm:pt>
    <dgm:pt modelId="{1E6674AA-5BC3-4025-AD73-8671E7C0CEE3}" type="sibTrans" cxnId="{E45D3189-295E-4175-AF3D-98B43A25227C}">
      <dgm:prSet/>
      <dgm:spPr/>
      <dgm:t>
        <a:bodyPr/>
        <a:lstStyle/>
        <a:p>
          <a:endParaRPr lang="en-US"/>
        </a:p>
      </dgm:t>
    </dgm:pt>
    <dgm:pt modelId="{8F88F841-7B03-472F-B6E8-463308A815FE}">
      <dgm:prSet/>
      <dgm:spPr/>
      <dgm:t>
        <a:bodyPr/>
        <a:lstStyle/>
        <a:p>
          <a:r>
            <a:rPr lang="en-GB"/>
            <a:t>A markup language is a set of </a:t>
          </a:r>
          <a:r>
            <a:rPr lang="en-GB" b="1"/>
            <a:t>markup tags</a:t>
          </a:r>
          <a:endParaRPr lang="en-US"/>
        </a:p>
      </dgm:t>
    </dgm:pt>
    <dgm:pt modelId="{0F9F82DC-1EF6-4E6C-B9A1-CFFEC17EA47E}" type="parTrans" cxnId="{C2B45F5C-C735-405E-BFCF-8CE0D61E921B}">
      <dgm:prSet/>
      <dgm:spPr/>
      <dgm:t>
        <a:bodyPr/>
        <a:lstStyle/>
        <a:p>
          <a:endParaRPr lang="en-US"/>
        </a:p>
      </dgm:t>
    </dgm:pt>
    <dgm:pt modelId="{20D93C1C-82A1-456F-ACF7-AE5C7AB6CAD9}" type="sibTrans" cxnId="{C2B45F5C-C735-405E-BFCF-8CE0D61E921B}">
      <dgm:prSet/>
      <dgm:spPr/>
      <dgm:t>
        <a:bodyPr/>
        <a:lstStyle/>
        <a:p>
          <a:endParaRPr lang="en-US"/>
        </a:p>
      </dgm:t>
    </dgm:pt>
    <dgm:pt modelId="{7472C46F-167D-4ACA-80B5-BBF313F1CB57}">
      <dgm:prSet/>
      <dgm:spPr/>
      <dgm:t>
        <a:bodyPr/>
        <a:lstStyle/>
        <a:p>
          <a:r>
            <a:rPr lang="en-GB"/>
            <a:t>HTML uses </a:t>
          </a:r>
          <a:r>
            <a:rPr lang="en-GB" b="1"/>
            <a:t>markup tags</a:t>
          </a:r>
          <a:r>
            <a:rPr lang="en-GB"/>
            <a:t> to describe web pages</a:t>
          </a:r>
          <a:endParaRPr lang="en-US"/>
        </a:p>
      </dgm:t>
    </dgm:pt>
    <dgm:pt modelId="{C46BDA00-5C7E-40D1-ABFC-5402CAA90ABD}" type="parTrans" cxnId="{141A392E-A8D5-4495-92C5-2FB94086A744}">
      <dgm:prSet/>
      <dgm:spPr/>
      <dgm:t>
        <a:bodyPr/>
        <a:lstStyle/>
        <a:p>
          <a:endParaRPr lang="en-US"/>
        </a:p>
      </dgm:t>
    </dgm:pt>
    <dgm:pt modelId="{FCC55E06-F242-4CB3-879A-0CFFC3C7F163}" type="sibTrans" cxnId="{141A392E-A8D5-4495-92C5-2FB94086A744}">
      <dgm:prSet/>
      <dgm:spPr/>
      <dgm:t>
        <a:bodyPr/>
        <a:lstStyle/>
        <a:p>
          <a:endParaRPr lang="en-US"/>
        </a:p>
      </dgm:t>
    </dgm:pt>
    <dgm:pt modelId="{3D623B1D-AE5C-46A4-86DA-36A5584784C5}" type="pres">
      <dgm:prSet presAssocID="{012F965A-8654-4BCF-9BCC-6DDA392FB0A6}" presName="linear" presStyleCnt="0">
        <dgm:presLayoutVars>
          <dgm:animLvl val="lvl"/>
          <dgm:resizeHandles val="exact"/>
        </dgm:presLayoutVars>
      </dgm:prSet>
      <dgm:spPr/>
    </dgm:pt>
    <dgm:pt modelId="{B958CBDF-44A4-490A-90E5-D7545209A6B1}" type="pres">
      <dgm:prSet presAssocID="{9D1318E4-6EE1-4298-AA79-FE3C89DBBBD8}" presName="parentText" presStyleLbl="node1" presStyleIdx="0" presStyleCnt="5">
        <dgm:presLayoutVars>
          <dgm:chMax val="0"/>
          <dgm:bulletEnabled val="1"/>
        </dgm:presLayoutVars>
      </dgm:prSet>
      <dgm:spPr/>
    </dgm:pt>
    <dgm:pt modelId="{7B6604BA-4267-4034-92D1-1D6B90BA28C4}" type="pres">
      <dgm:prSet presAssocID="{F15EDC0A-98CE-4EAE-ACC7-088EB896449D}" presName="spacer" presStyleCnt="0"/>
      <dgm:spPr/>
    </dgm:pt>
    <dgm:pt modelId="{E9F92364-746C-4961-8293-4F9AFB0BBF26}" type="pres">
      <dgm:prSet presAssocID="{AE39CE17-5822-4AC0-BC7D-FD9085D4BB4B}" presName="parentText" presStyleLbl="node1" presStyleIdx="1" presStyleCnt="5">
        <dgm:presLayoutVars>
          <dgm:chMax val="0"/>
          <dgm:bulletEnabled val="1"/>
        </dgm:presLayoutVars>
      </dgm:prSet>
      <dgm:spPr/>
    </dgm:pt>
    <dgm:pt modelId="{6EC2F6E8-6551-4632-9AF2-BFABD2264CBC}" type="pres">
      <dgm:prSet presAssocID="{DB934785-6510-4764-9F81-1560C4FD0407}" presName="spacer" presStyleCnt="0"/>
      <dgm:spPr/>
    </dgm:pt>
    <dgm:pt modelId="{CAD1A67C-E168-48E3-B542-8B7CD7E47DAD}" type="pres">
      <dgm:prSet presAssocID="{BEE6B80B-EAF2-4E1A-B8F6-8CD6EEE57442}" presName="parentText" presStyleLbl="node1" presStyleIdx="2" presStyleCnt="5">
        <dgm:presLayoutVars>
          <dgm:chMax val="0"/>
          <dgm:bulletEnabled val="1"/>
        </dgm:presLayoutVars>
      </dgm:prSet>
      <dgm:spPr/>
    </dgm:pt>
    <dgm:pt modelId="{595B9F50-2867-488E-8772-C534827ADC01}" type="pres">
      <dgm:prSet presAssocID="{1E6674AA-5BC3-4025-AD73-8671E7C0CEE3}" presName="spacer" presStyleCnt="0"/>
      <dgm:spPr/>
    </dgm:pt>
    <dgm:pt modelId="{0AF6B8B8-7838-419E-8794-C62BE442E32C}" type="pres">
      <dgm:prSet presAssocID="{8F88F841-7B03-472F-B6E8-463308A815FE}" presName="parentText" presStyleLbl="node1" presStyleIdx="3" presStyleCnt="5">
        <dgm:presLayoutVars>
          <dgm:chMax val="0"/>
          <dgm:bulletEnabled val="1"/>
        </dgm:presLayoutVars>
      </dgm:prSet>
      <dgm:spPr/>
    </dgm:pt>
    <dgm:pt modelId="{9D68BE21-9352-499D-A3BC-14C02A8F5FEA}" type="pres">
      <dgm:prSet presAssocID="{20D93C1C-82A1-456F-ACF7-AE5C7AB6CAD9}" presName="spacer" presStyleCnt="0"/>
      <dgm:spPr/>
    </dgm:pt>
    <dgm:pt modelId="{77F8A0A2-C870-4BFC-816E-7FAADDC0F4C4}" type="pres">
      <dgm:prSet presAssocID="{7472C46F-167D-4ACA-80B5-BBF313F1CB57}" presName="parentText" presStyleLbl="node1" presStyleIdx="4" presStyleCnt="5">
        <dgm:presLayoutVars>
          <dgm:chMax val="0"/>
          <dgm:bulletEnabled val="1"/>
        </dgm:presLayoutVars>
      </dgm:prSet>
      <dgm:spPr/>
    </dgm:pt>
  </dgm:ptLst>
  <dgm:cxnLst>
    <dgm:cxn modelId="{6D08F905-A3EE-40D0-A5A9-644787DA3D1C}" type="presOf" srcId="{AE39CE17-5822-4AC0-BC7D-FD9085D4BB4B}" destId="{E9F92364-746C-4961-8293-4F9AFB0BBF26}" srcOrd="0" destOrd="0" presId="urn:microsoft.com/office/officeart/2005/8/layout/vList2"/>
    <dgm:cxn modelId="{C8E6791A-97A3-4783-ADDC-00DB84A94030}" type="presOf" srcId="{7472C46F-167D-4ACA-80B5-BBF313F1CB57}" destId="{77F8A0A2-C870-4BFC-816E-7FAADDC0F4C4}" srcOrd="0" destOrd="0" presId="urn:microsoft.com/office/officeart/2005/8/layout/vList2"/>
    <dgm:cxn modelId="{E371D51F-8330-4C3E-94FD-BC78BBB11F04}" type="presOf" srcId="{BEE6B80B-EAF2-4E1A-B8F6-8CD6EEE57442}" destId="{CAD1A67C-E168-48E3-B542-8B7CD7E47DAD}" srcOrd="0" destOrd="0" presId="urn:microsoft.com/office/officeart/2005/8/layout/vList2"/>
    <dgm:cxn modelId="{141A392E-A8D5-4495-92C5-2FB94086A744}" srcId="{012F965A-8654-4BCF-9BCC-6DDA392FB0A6}" destId="{7472C46F-167D-4ACA-80B5-BBF313F1CB57}" srcOrd="4" destOrd="0" parTransId="{C46BDA00-5C7E-40D1-ABFC-5402CAA90ABD}" sibTransId="{FCC55E06-F242-4CB3-879A-0CFFC3C7F163}"/>
    <dgm:cxn modelId="{47EF3C3D-16B3-4982-9E82-7F69E5758A22}" type="presOf" srcId="{9D1318E4-6EE1-4298-AA79-FE3C89DBBBD8}" destId="{B958CBDF-44A4-490A-90E5-D7545209A6B1}" srcOrd="0" destOrd="0" presId="urn:microsoft.com/office/officeart/2005/8/layout/vList2"/>
    <dgm:cxn modelId="{C2B45F5C-C735-405E-BFCF-8CE0D61E921B}" srcId="{012F965A-8654-4BCF-9BCC-6DDA392FB0A6}" destId="{8F88F841-7B03-472F-B6E8-463308A815FE}" srcOrd="3" destOrd="0" parTransId="{0F9F82DC-1EF6-4E6C-B9A1-CFFEC17EA47E}" sibTransId="{20D93C1C-82A1-456F-ACF7-AE5C7AB6CAD9}"/>
    <dgm:cxn modelId="{442CF97B-3D88-40B3-B38C-7407B9E0535D}" type="presOf" srcId="{012F965A-8654-4BCF-9BCC-6DDA392FB0A6}" destId="{3D623B1D-AE5C-46A4-86DA-36A5584784C5}" srcOrd="0" destOrd="0" presId="urn:microsoft.com/office/officeart/2005/8/layout/vList2"/>
    <dgm:cxn modelId="{E45D3189-295E-4175-AF3D-98B43A25227C}" srcId="{012F965A-8654-4BCF-9BCC-6DDA392FB0A6}" destId="{BEE6B80B-EAF2-4E1A-B8F6-8CD6EEE57442}" srcOrd="2" destOrd="0" parTransId="{F0DBBAE1-EEC3-4259-809B-B1CDF1FCF8A1}" sibTransId="{1E6674AA-5BC3-4025-AD73-8671E7C0CEE3}"/>
    <dgm:cxn modelId="{4BE6F194-7D41-45D9-9311-A1C8B0BE7F19}" type="presOf" srcId="{8F88F841-7B03-472F-B6E8-463308A815FE}" destId="{0AF6B8B8-7838-419E-8794-C62BE442E32C}" srcOrd="0" destOrd="0" presId="urn:microsoft.com/office/officeart/2005/8/layout/vList2"/>
    <dgm:cxn modelId="{7E60F7F0-6020-47BA-86F1-D4CCA01F80F2}" srcId="{012F965A-8654-4BCF-9BCC-6DDA392FB0A6}" destId="{9D1318E4-6EE1-4298-AA79-FE3C89DBBBD8}" srcOrd="0" destOrd="0" parTransId="{03C52F67-E422-42F1-9400-B6D6A510CC75}" sibTransId="{F15EDC0A-98CE-4EAE-ACC7-088EB896449D}"/>
    <dgm:cxn modelId="{8F723AF5-B5D8-4812-A836-196A6C7C9429}" srcId="{012F965A-8654-4BCF-9BCC-6DDA392FB0A6}" destId="{AE39CE17-5822-4AC0-BC7D-FD9085D4BB4B}" srcOrd="1" destOrd="0" parTransId="{36820E2A-797C-4889-93EE-534E7308743A}" sibTransId="{DB934785-6510-4764-9F81-1560C4FD0407}"/>
    <dgm:cxn modelId="{B1547DE4-4442-4F52-8026-4E4608FB81DC}" type="presParOf" srcId="{3D623B1D-AE5C-46A4-86DA-36A5584784C5}" destId="{B958CBDF-44A4-490A-90E5-D7545209A6B1}" srcOrd="0" destOrd="0" presId="urn:microsoft.com/office/officeart/2005/8/layout/vList2"/>
    <dgm:cxn modelId="{C04EB1D0-ED0D-4627-8C35-5BE3B6951CC5}" type="presParOf" srcId="{3D623B1D-AE5C-46A4-86DA-36A5584784C5}" destId="{7B6604BA-4267-4034-92D1-1D6B90BA28C4}" srcOrd="1" destOrd="0" presId="urn:microsoft.com/office/officeart/2005/8/layout/vList2"/>
    <dgm:cxn modelId="{593FD030-041A-49DA-AE9D-11E7EFC90E8F}" type="presParOf" srcId="{3D623B1D-AE5C-46A4-86DA-36A5584784C5}" destId="{E9F92364-746C-4961-8293-4F9AFB0BBF26}" srcOrd="2" destOrd="0" presId="urn:microsoft.com/office/officeart/2005/8/layout/vList2"/>
    <dgm:cxn modelId="{5C7E892A-20BD-4C43-8C2E-F3199833BB74}" type="presParOf" srcId="{3D623B1D-AE5C-46A4-86DA-36A5584784C5}" destId="{6EC2F6E8-6551-4632-9AF2-BFABD2264CBC}" srcOrd="3" destOrd="0" presId="urn:microsoft.com/office/officeart/2005/8/layout/vList2"/>
    <dgm:cxn modelId="{907997C0-6071-4818-A212-B720BCB0E0A3}" type="presParOf" srcId="{3D623B1D-AE5C-46A4-86DA-36A5584784C5}" destId="{CAD1A67C-E168-48E3-B542-8B7CD7E47DAD}" srcOrd="4" destOrd="0" presId="urn:microsoft.com/office/officeart/2005/8/layout/vList2"/>
    <dgm:cxn modelId="{083550B5-24A6-42C9-974F-D5D86F46DE02}" type="presParOf" srcId="{3D623B1D-AE5C-46A4-86DA-36A5584784C5}" destId="{595B9F50-2867-488E-8772-C534827ADC01}" srcOrd="5" destOrd="0" presId="urn:microsoft.com/office/officeart/2005/8/layout/vList2"/>
    <dgm:cxn modelId="{EBBBCBEC-502C-4558-B8E7-B016EE089B93}" type="presParOf" srcId="{3D623B1D-AE5C-46A4-86DA-36A5584784C5}" destId="{0AF6B8B8-7838-419E-8794-C62BE442E32C}" srcOrd="6" destOrd="0" presId="urn:microsoft.com/office/officeart/2005/8/layout/vList2"/>
    <dgm:cxn modelId="{388B2CDF-4A17-46D7-859B-E68A2FD01E2E}" type="presParOf" srcId="{3D623B1D-AE5C-46A4-86DA-36A5584784C5}" destId="{9D68BE21-9352-499D-A3BC-14C02A8F5FEA}" srcOrd="7" destOrd="0" presId="urn:microsoft.com/office/officeart/2005/8/layout/vList2"/>
    <dgm:cxn modelId="{F9D6387B-0D1B-403C-AC24-11C53A4DC345}" type="presParOf" srcId="{3D623B1D-AE5C-46A4-86DA-36A5584784C5}" destId="{77F8A0A2-C870-4BFC-816E-7FAADDC0F4C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8CBDF-44A4-490A-90E5-D7545209A6B1}">
      <dsp:nvSpPr>
        <dsp:cNvPr id="0" name=""/>
        <dsp:cNvSpPr/>
      </dsp:nvSpPr>
      <dsp:spPr>
        <a:xfrm>
          <a:off x="0" y="27412"/>
          <a:ext cx="6451943" cy="834228"/>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HTML is used for describing web pages.</a:t>
          </a:r>
          <a:endParaRPr lang="en-US" sz="2100" kern="1200"/>
        </a:p>
      </dsp:txBody>
      <dsp:txXfrm>
        <a:off x="40724" y="68136"/>
        <a:ext cx="6370495" cy="752780"/>
      </dsp:txXfrm>
    </dsp:sp>
    <dsp:sp modelId="{E9F92364-746C-4961-8293-4F9AFB0BBF26}">
      <dsp:nvSpPr>
        <dsp:cNvPr id="0" name=""/>
        <dsp:cNvSpPr/>
      </dsp:nvSpPr>
      <dsp:spPr>
        <a:xfrm>
          <a:off x="0" y="922121"/>
          <a:ext cx="6451943" cy="834228"/>
        </a:xfrm>
        <a:prstGeom prst="roundRect">
          <a:avLst/>
        </a:prstGeom>
        <a:solidFill>
          <a:schemeClr val="accent5">
            <a:hueOff val="2718752"/>
            <a:satOff val="-15871"/>
            <a:lumOff val="-127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HTML stands for </a:t>
          </a:r>
          <a:r>
            <a:rPr lang="en-GB" sz="2100" b="1" kern="1200"/>
            <a:t>H</a:t>
          </a:r>
          <a:r>
            <a:rPr lang="en-GB" sz="2100" kern="1200"/>
            <a:t>yper </a:t>
          </a:r>
          <a:r>
            <a:rPr lang="en-GB" sz="2100" b="1" kern="1200"/>
            <a:t>T</a:t>
          </a:r>
          <a:r>
            <a:rPr lang="en-GB" sz="2100" kern="1200"/>
            <a:t>ext </a:t>
          </a:r>
          <a:r>
            <a:rPr lang="en-GB" sz="2100" b="1" kern="1200"/>
            <a:t>M</a:t>
          </a:r>
          <a:r>
            <a:rPr lang="en-GB" sz="2100" kern="1200"/>
            <a:t>arkup </a:t>
          </a:r>
          <a:r>
            <a:rPr lang="en-GB" sz="2100" b="1" kern="1200"/>
            <a:t>L</a:t>
          </a:r>
          <a:r>
            <a:rPr lang="en-GB" sz="2100" kern="1200"/>
            <a:t>anguage</a:t>
          </a:r>
          <a:endParaRPr lang="en-US" sz="2100" kern="1200"/>
        </a:p>
      </dsp:txBody>
      <dsp:txXfrm>
        <a:off x="40724" y="962845"/>
        <a:ext cx="6370495" cy="752780"/>
      </dsp:txXfrm>
    </dsp:sp>
    <dsp:sp modelId="{CAD1A67C-E168-48E3-B542-8B7CD7E47DAD}">
      <dsp:nvSpPr>
        <dsp:cNvPr id="0" name=""/>
        <dsp:cNvSpPr/>
      </dsp:nvSpPr>
      <dsp:spPr>
        <a:xfrm>
          <a:off x="0" y="1816829"/>
          <a:ext cx="6451943" cy="834228"/>
        </a:xfrm>
        <a:prstGeom prst="roundRect">
          <a:avLst/>
        </a:prstGeom>
        <a:solidFill>
          <a:schemeClr val="accent5">
            <a:hueOff val="5437504"/>
            <a:satOff val="-31742"/>
            <a:lumOff val="-254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HTML is not a programming language, it is a </a:t>
          </a:r>
          <a:r>
            <a:rPr lang="en-GB" sz="2100" b="1" kern="1200"/>
            <a:t>markup language</a:t>
          </a:r>
          <a:endParaRPr lang="en-US" sz="2100" kern="1200"/>
        </a:p>
      </dsp:txBody>
      <dsp:txXfrm>
        <a:off x="40724" y="1857553"/>
        <a:ext cx="6370495" cy="752780"/>
      </dsp:txXfrm>
    </dsp:sp>
    <dsp:sp modelId="{0AF6B8B8-7838-419E-8794-C62BE442E32C}">
      <dsp:nvSpPr>
        <dsp:cNvPr id="0" name=""/>
        <dsp:cNvSpPr/>
      </dsp:nvSpPr>
      <dsp:spPr>
        <a:xfrm>
          <a:off x="0" y="2711537"/>
          <a:ext cx="6451943" cy="834228"/>
        </a:xfrm>
        <a:prstGeom prst="roundRect">
          <a:avLst/>
        </a:prstGeom>
        <a:solidFill>
          <a:schemeClr val="accent5">
            <a:hueOff val="8156256"/>
            <a:satOff val="-47614"/>
            <a:lumOff val="-38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A markup language is a set of </a:t>
          </a:r>
          <a:r>
            <a:rPr lang="en-GB" sz="2100" b="1" kern="1200"/>
            <a:t>markup tags</a:t>
          </a:r>
          <a:endParaRPr lang="en-US" sz="2100" kern="1200"/>
        </a:p>
      </dsp:txBody>
      <dsp:txXfrm>
        <a:off x="40724" y="2752261"/>
        <a:ext cx="6370495" cy="752780"/>
      </dsp:txXfrm>
    </dsp:sp>
    <dsp:sp modelId="{77F8A0A2-C870-4BFC-816E-7FAADDC0F4C4}">
      <dsp:nvSpPr>
        <dsp:cNvPr id="0" name=""/>
        <dsp:cNvSpPr/>
      </dsp:nvSpPr>
      <dsp:spPr>
        <a:xfrm>
          <a:off x="0" y="3606245"/>
          <a:ext cx="6451943" cy="834228"/>
        </a:xfrm>
        <a:prstGeom prst="roundRect">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HTML uses </a:t>
          </a:r>
          <a:r>
            <a:rPr lang="en-GB" sz="2100" b="1" kern="1200"/>
            <a:t>markup tags</a:t>
          </a:r>
          <a:r>
            <a:rPr lang="en-GB" sz="2100" kern="1200"/>
            <a:t> to describe web pages</a:t>
          </a:r>
          <a:endParaRPr lang="en-US" sz="2100" kern="1200"/>
        </a:p>
      </dsp:txBody>
      <dsp:txXfrm>
        <a:off x="40724" y="3646969"/>
        <a:ext cx="6370495" cy="752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D4E46AA-1EC0-4433-9956-E798E94A6FB7}" type="datetimeFigureOut">
              <a:rPr lang="en-US" smtClean="0"/>
              <a:t>2/9/2023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0C38C08-47C7-4847-B0BE-B9D8DEEB3D1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63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0905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0950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5133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44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E46AA-1EC0-4433-9956-E798E94A6FB7}"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7702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4E46AA-1EC0-4433-9956-E798E94A6FB7}"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7576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4E46AA-1EC0-4433-9956-E798E94A6FB7}"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3806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E46AA-1EC0-4433-9956-E798E94A6FB7}"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65984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63429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1894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D4E46AA-1EC0-4433-9956-E798E94A6FB7}" type="datetimeFigureOut">
              <a:rPr lang="en-US" smtClean="0"/>
              <a:pPr/>
              <a:t>2/9/2023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263984462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381DAB04-C3FF-8694-A74B-C9C6AF83A255}"/>
              </a:ext>
            </a:extLst>
          </p:cNvPr>
          <p:cNvPicPr>
            <a:picLocks noChangeAspect="1"/>
          </p:cNvPicPr>
          <p:nvPr/>
        </p:nvPicPr>
        <p:blipFill rotWithShape="1">
          <a:blip r:embed="rId2"/>
          <a:srcRect t="20450" b="6969"/>
          <a:stretch/>
        </p:blipFill>
        <p:spPr>
          <a:xfrm>
            <a:off x="20" y="10"/>
            <a:ext cx="12191979" cy="6857990"/>
          </a:xfrm>
          <a:prstGeom prst="rect">
            <a:avLst/>
          </a:prstGeom>
        </p:spPr>
      </p:pic>
      <p:sp>
        <p:nvSpPr>
          <p:cNvPr id="2" name="Title 1">
            <a:extLst>
              <a:ext uri="{FF2B5EF4-FFF2-40B4-BE49-F238E27FC236}">
                <a16:creationId xmlns:a16="http://schemas.microsoft.com/office/drawing/2014/main" id="{18C516CC-FF2F-76F9-BAAE-BB4AC89C37A6}"/>
              </a:ext>
            </a:extLst>
          </p:cNvPr>
          <p:cNvSpPr>
            <a:spLocks noGrp="1"/>
          </p:cNvSpPr>
          <p:nvPr>
            <p:ph type="ctrTitle"/>
          </p:nvPr>
        </p:nvSpPr>
        <p:spPr>
          <a:xfrm>
            <a:off x="4408714" y="914400"/>
            <a:ext cx="6905963" cy="3427867"/>
          </a:xfrm>
        </p:spPr>
        <p:txBody>
          <a:bodyPr anchor="t">
            <a:normAutofit/>
          </a:bodyPr>
          <a:lstStyle/>
          <a:p>
            <a:pPr algn="r"/>
            <a:r>
              <a:rPr lang="en-GB" b="1" dirty="0">
                <a:solidFill>
                  <a:srgbClr val="FFFFFF"/>
                </a:solidFill>
              </a:rPr>
              <a:t>Introduction to HTML and CSS</a:t>
            </a:r>
            <a:endParaRPr lang="en-AE" b="1" dirty="0">
              <a:solidFill>
                <a:srgbClr val="FFFFFF"/>
              </a:solidFill>
            </a:endParaRPr>
          </a:p>
        </p:txBody>
      </p:sp>
      <p:sp>
        <p:nvSpPr>
          <p:cNvPr id="3" name="Subtitle 2">
            <a:extLst>
              <a:ext uri="{FF2B5EF4-FFF2-40B4-BE49-F238E27FC236}">
                <a16:creationId xmlns:a16="http://schemas.microsoft.com/office/drawing/2014/main" id="{ACA57708-8103-4A33-30F7-B6DB9B7FA57E}"/>
              </a:ext>
            </a:extLst>
          </p:cNvPr>
          <p:cNvSpPr>
            <a:spLocks noGrp="1"/>
          </p:cNvSpPr>
          <p:nvPr>
            <p:ph type="subTitle" idx="1"/>
          </p:nvPr>
        </p:nvSpPr>
        <p:spPr>
          <a:xfrm>
            <a:off x="6373503" y="5253051"/>
            <a:ext cx="4941173" cy="812923"/>
          </a:xfrm>
        </p:spPr>
        <p:txBody>
          <a:bodyPr anchor="t">
            <a:normAutofit lnSpcReduction="10000"/>
          </a:bodyPr>
          <a:lstStyle/>
          <a:p>
            <a:pPr algn="r"/>
            <a:r>
              <a:rPr lang="en-GB" dirty="0">
                <a:solidFill>
                  <a:srgbClr val="FFFFFF"/>
                </a:solidFill>
              </a:rPr>
              <a:t>By Ms. Piyali Mondal</a:t>
            </a:r>
          </a:p>
          <a:p>
            <a:pPr algn="r"/>
            <a:r>
              <a:rPr lang="en-GB" dirty="0"/>
              <a:t>Session 1</a:t>
            </a:r>
            <a:endParaRPr lang="en-AE" dirty="0">
              <a:solidFill>
                <a:srgbClr val="FFFFFF"/>
              </a:solidFill>
            </a:endParaRPr>
          </a:p>
        </p:txBody>
      </p:sp>
    </p:spTree>
    <p:extLst>
      <p:ext uri="{BB962C8B-B14F-4D97-AF65-F5344CB8AC3E}">
        <p14:creationId xmlns:p14="http://schemas.microsoft.com/office/powerpoint/2010/main" val="1097235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B49E-409D-C838-C758-556C9C8F0F7A}"/>
              </a:ext>
            </a:extLst>
          </p:cNvPr>
          <p:cNvSpPr>
            <a:spLocks noGrp="1"/>
          </p:cNvSpPr>
          <p:nvPr>
            <p:ph type="title"/>
          </p:nvPr>
        </p:nvSpPr>
        <p:spPr/>
        <p:txBody>
          <a:bodyPr/>
          <a:lstStyle/>
          <a:p>
            <a:pPr algn="ctr"/>
            <a:r>
              <a:rPr lang="en-GB" b="1" dirty="0"/>
              <a:t>Create your First HTML File</a:t>
            </a:r>
            <a:endParaRPr lang="en-AE" b="1" dirty="0"/>
          </a:p>
        </p:txBody>
      </p:sp>
      <p:sp>
        <p:nvSpPr>
          <p:cNvPr id="3" name="Content Placeholder 2">
            <a:extLst>
              <a:ext uri="{FF2B5EF4-FFF2-40B4-BE49-F238E27FC236}">
                <a16:creationId xmlns:a16="http://schemas.microsoft.com/office/drawing/2014/main" id="{EEA09416-1960-CB15-8FEC-80E3460C3BDA}"/>
              </a:ext>
            </a:extLst>
          </p:cNvPr>
          <p:cNvSpPr>
            <a:spLocks noGrp="1"/>
          </p:cNvSpPr>
          <p:nvPr>
            <p:ph idx="1"/>
          </p:nvPr>
        </p:nvSpPr>
        <p:spPr/>
        <p:txBody>
          <a:bodyPr>
            <a:normAutofit/>
          </a:bodyPr>
          <a:lstStyle/>
          <a:p>
            <a:r>
              <a:rPr lang="en-GB" dirty="0"/>
              <a:t>Creating a  html file does not need a server</a:t>
            </a:r>
          </a:p>
          <a:p>
            <a:r>
              <a:rPr lang="en-GB" dirty="0"/>
              <a:t>Files will have a </a:t>
            </a:r>
            <a:r>
              <a:rPr lang="en-GB" b="1" dirty="0"/>
              <a:t>.html </a:t>
            </a:r>
            <a:r>
              <a:rPr lang="en-GB" dirty="0"/>
              <a:t>extension</a:t>
            </a:r>
          </a:p>
          <a:p>
            <a:r>
              <a:rPr lang="en-GB" dirty="0"/>
              <a:t>The file will run any Web Browser (Google Chrome, Mozilla Firefox, Internet Explorer, Safari, Edge etc.)</a:t>
            </a:r>
          </a:p>
          <a:p>
            <a:r>
              <a:rPr lang="en-GB" b="1" dirty="0"/>
              <a:t>index.html </a:t>
            </a:r>
            <a:r>
              <a:rPr lang="en-GB" dirty="0"/>
              <a:t>is the root of any website</a:t>
            </a:r>
            <a:endParaRPr lang="en-AE" dirty="0"/>
          </a:p>
        </p:txBody>
      </p:sp>
    </p:spTree>
    <p:extLst>
      <p:ext uri="{BB962C8B-B14F-4D97-AF65-F5344CB8AC3E}">
        <p14:creationId xmlns:p14="http://schemas.microsoft.com/office/powerpoint/2010/main" val="138985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1A62574-A8C3-43CD-8CCE-E161A907A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lumMod val="50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6" name="Picture 4" descr="Dark blue shattered geometric chain">
            <a:extLst>
              <a:ext uri="{FF2B5EF4-FFF2-40B4-BE49-F238E27FC236}">
                <a16:creationId xmlns:a16="http://schemas.microsoft.com/office/drawing/2014/main" id="{0050D9B5-FF56-A488-6B6F-E8BD267ED8E4}"/>
              </a:ext>
            </a:extLst>
          </p:cNvPr>
          <p:cNvPicPr>
            <a:picLocks noChangeAspect="1"/>
          </p:cNvPicPr>
          <p:nvPr/>
        </p:nvPicPr>
        <p:blipFill rotWithShape="1">
          <a:blip r:embed="rId2">
            <a:duotone>
              <a:schemeClr val="accent1">
                <a:shade val="45000"/>
                <a:satMod val="135000"/>
              </a:schemeClr>
              <a:prstClr val="white"/>
            </a:duotone>
            <a:alphaModFix amt="15000"/>
          </a:blip>
          <a:srcRect/>
          <a:stretch/>
        </p:blipFill>
        <p:spPr>
          <a:xfrm>
            <a:off x="20" y="3808"/>
            <a:ext cx="12191980" cy="6858001"/>
          </a:xfrm>
          <a:prstGeom prst="rect">
            <a:avLst/>
          </a:prstGeom>
        </p:spPr>
      </p:pic>
      <p:sp>
        <p:nvSpPr>
          <p:cNvPr id="21" name="Rectangle 15">
            <a:extLst>
              <a:ext uri="{FF2B5EF4-FFF2-40B4-BE49-F238E27FC236}">
                <a16:creationId xmlns:a16="http://schemas.microsoft.com/office/drawing/2014/main" id="{1A2F5F07-34E6-4B28-8D8B-C76C7BD7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0B7301C-67F4-0921-54EB-FC6049A2183E}"/>
              </a:ext>
            </a:extLst>
          </p:cNvPr>
          <p:cNvSpPr>
            <a:spLocks noGrp="1"/>
          </p:cNvSpPr>
          <p:nvPr>
            <p:ph type="title"/>
          </p:nvPr>
        </p:nvSpPr>
        <p:spPr>
          <a:xfrm>
            <a:off x="1143000" y="609600"/>
            <a:ext cx="9875520" cy="1356360"/>
          </a:xfrm>
        </p:spPr>
        <p:txBody>
          <a:bodyPr>
            <a:normAutofit/>
          </a:bodyPr>
          <a:lstStyle/>
          <a:p>
            <a:r>
              <a:rPr lang="en-GB" b="1" dirty="0">
                <a:solidFill>
                  <a:schemeClr val="bg1"/>
                </a:solidFill>
              </a:rPr>
              <a:t>Common Terminology</a:t>
            </a:r>
            <a:endParaRPr lang="en-AE" b="1" dirty="0">
              <a:solidFill>
                <a:schemeClr val="bg1"/>
              </a:solidFill>
            </a:endParaRPr>
          </a:p>
        </p:txBody>
      </p:sp>
      <p:sp>
        <p:nvSpPr>
          <p:cNvPr id="22" name="Content Placeholder 2">
            <a:extLst>
              <a:ext uri="{FF2B5EF4-FFF2-40B4-BE49-F238E27FC236}">
                <a16:creationId xmlns:a16="http://schemas.microsoft.com/office/drawing/2014/main" id="{8BA032C6-F9BE-49EA-E339-F8039F70E448}"/>
              </a:ext>
            </a:extLst>
          </p:cNvPr>
          <p:cNvSpPr>
            <a:spLocks noGrp="1"/>
          </p:cNvSpPr>
          <p:nvPr>
            <p:ph idx="1"/>
          </p:nvPr>
        </p:nvSpPr>
        <p:spPr>
          <a:xfrm>
            <a:off x="1143000" y="2057400"/>
            <a:ext cx="9872871" cy="4038600"/>
          </a:xfrm>
        </p:spPr>
        <p:txBody>
          <a:bodyPr>
            <a:normAutofit lnSpcReduction="10000"/>
          </a:bodyPr>
          <a:lstStyle/>
          <a:p>
            <a:pPr fontAlgn="auto">
              <a:spcAft>
                <a:spcPts val="0"/>
              </a:spcAft>
              <a:defRPr/>
            </a:pPr>
            <a:r>
              <a:rPr lang="en-GB" sz="2400" b="1" dirty="0">
                <a:solidFill>
                  <a:schemeClr val="bg1"/>
                </a:solidFill>
              </a:rPr>
              <a:t>Some commonly used terms in HTML are:</a:t>
            </a:r>
          </a:p>
          <a:p>
            <a:pPr fontAlgn="auto">
              <a:spcAft>
                <a:spcPts val="0"/>
              </a:spcAft>
              <a:defRPr/>
            </a:pPr>
            <a:r>
              <a:rPr lang="en-GB" sz="2400" b="1" dirty="0">
                <a:solidFill>
                  <a:schemeClr val="bg1"/>
                </a:solidFill>
              </a:rPr>
              <a:t>a)Tag: </a:t>
            </a:r>
            <a:r>
              <a:rPr lang="en-GB" sz="2400" dirty="0">
                <a:solidFill>
                  <a:schemeClr val="bg1"/>
                </a:solidFill>
              </a:rPr>
              <a:t>Tags are always written within angles brackets. It is a piece of text is used to identify an element so that the browser realizes how to display its contents. e.g.&lt;HTML&gt; tag indicates the start of an HTML document .</a:t>
            </a:r>
          </a:p>
          <a:p>
            <a:pPr fontAlgn="auto">
              <a:spcAft>
                <a:spcPts val="0"/>
              </a:spcAft>
              <a:defRPr/>
            </a:pPr>
            <a:r>
              <a:rPr lang="en-GB" sz="2400" dirty="0">
                <a:solidFill>
                  <a:schemeClr val="bg1"/>
                </a:solidFill>
              </a:rPr>
              <a:t>HTML tag are of two types</a:t>
            </a:r>
          </a:p>
          <a:p>
            <a:pPr fontAlgn="auto">
              <a:spcAft>
                <a:spcPts val="0"/>
              </a:spcAft>
              <a:defRPr/>
            </a:pPr>
            <a:r>
              <a:rPr lang="en-GB" sz="2400" b="1" dirty="0">
                <a:solidFill>
                  <a:schemeClr val="bg1"/>
                </a:solidFill>
              </a:rPr>
              <a:t>Paired Tags :</a:t>
            </a:r>
            <a:r>
              <a:rPr lang="en-GB" sz="2400" dirty="0">
                <a:solidFill>
                  <a:schemeClr val="bg1"/>
                </a:solidFill>
              </a:rPr>
              <a:t>A tag is said to be a paired tag if text is placed between  a tag and its companion tag. In paired tag ,the first tag is referred to as opening  tag and the second tag is referred to as closing tag.</a:t>
            </a:r>
          </a:p>
          <a:p>
            <a:pPr fontAlgn="auto">
              <a:spcAft>
                <a:spcPts val="0"/>
              </a:spcAft>
              <a:defRPr/>
            </a:pPr>
            <a:r>
              <a:rPr lang="en-GB" sz="2400" b="1" dirty="0">
                <a:solidFill>
                  <a:schemeClr val="bg1"/>
                </a:solidFill>
              </a:rPr>
              <a:t>Unpaired Tags: </a:t>
            </a:r>
            <a:r>
              <a:rPr lang="en-GB" sz="2400" dirty="0">
                <a:solidFill>
                  <a:schemeClr val="bg1"/>
                </a:solidFill>
              </a:rPr>
              <a:t>An unpaired tag  does not have  a companion tag .unpaired tag also known as singular or Stand-Alone tags. </a:t>
            </a:r>
            <a:r>
              <a:rPr lang="en-GB" sz="2400" dirty="0" err="1">
                <a:solidFill>
                  <a:schemeClr val="bg1"/>
                </a:solidFill>
              </a:rPr>
              <a:t>e.g</a:t>
            </a:r>
            <a:r>
              <a:rPr lang="en-GB" sz="2400" dirty="0">
                <a:solidFill>
                  <a:schemeClr val="bg1"/>
                </a:solidFill>
              </a:rPr>
              <a:t>:&lt;</a:t>
            </a:r>
            <a:r>
              <a:rPr lang="en-GB" sz="2400" dirty="0" err="1">
                <a:solidFill>
                  <a:schemeClr val="bg1"/>
                </a:solidFill>
              </a:rPr>
              <a:t>br</a:t>
            </a:r>
            <a:r>
              <a:rPr lang="en-GB" sz="2400" dirty="0">
                <a:solidFill>
                  <a:schemeClr val="bg1"/>
                </a:solidFill>
              </a:rPr>
              <a:t>&gt;,&lt;hr&gt; etc.</a:t>
            </a:r>
          </a:p>
          <a:p>
            <a:endParaRPr lang="en-AE" sz="2000" dirty="0">
              <a:solidFill>
                <a:schemeClr val="bg1"/>
              </a:solidFill>
            </a:endParaRPr>
          </a:p>
        </p:txBody>
      </p:sp>
    </p:spTree>
    <p:extLst>
      <p:ext uri="{BB962C8B-B14F-4D97-AF65-F5344CB8AC3E}">
        <p14:creationId xmlns:p14="http://schemas.microsoft.com/office/powerpoint/2010/main" val="373627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1A62574-A8C3-43CD-8CCE-E161A907A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lumMod val="50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6" name="Picture 4" descr="Dark blue shattered geometric chain">
            <a:extLst>
              <a:ext uri="{FF2B5EF4-FFF2-40B4-BE49-F238E27FC236}">
                <a16:creationId xmlns:a16="http://schemas.microsoft.com/office/drawing/2014/main" id="{0050D9B5-FF56-A488-6B6F-E8BD267ED8E4}"/>
              </a:ext>
            </a:extLst>
          </p:cNvPr>
          <p:cNvPicPr>
            <a:picLocks noChangeAspect="1"/>
          </p:cNvPicPr>
          <p:nvPr/>
        </p:nvPicPr>
        <p:blipFill rotWithShape="1">
          <a:blip r:embed="rId2">
            <a:duotone>
              <a:schemeClr val="accent1">
                <a:shade val="45000"/>
                <a:satMod val="135000"/>
              </a:schemeClr>
              <a:prstClr val="white"/>
            </a:duotone>
            <a:alphaModFix amt="15000"/>
          </a:blip>
          <a:srcRect/>
          <a:stretch/>
        </p:blipFill>
        <p:spPr>
          <a:xfrm>
            <a:off x="20" y="3808"/>
            <a:ext cx="12191980" cy="6858001"/>
          </a:xfrm>
          <a:prstGeom prst="rect">
            <a:avLst/>
          </a:prstGeom>
        </p:spPr>
      </p:pic>
      <p:sp>
        <p:nvSpPr>
          <p:cNvPr id="21" name="Rectangle 15">
            <a:extLst>
              <a:ext uri="{FF2B5EF4-FFF2-40B4-BE49-F238E27FC236}">
                <a16:creationId xmlns:a16="http://schemas.microsoft.com/office/drawing/2014/main" id="{1A2F5F07-34E6-4B28-8D8B-C76C7BD7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0B7301C-67F4-0921-54EB-FC6049A2183E}"/>
              </a:ext>
            </a:extLst>
          </p:cNvPr>
          <p:cNvSpPr>
            <a:spLocks noGrp="1"/>
          </p:cNvSpPr>
          <p:nvPr>
            <p:ph type="title"/>
          </p:nvPr>
        </p:nvSpPr>
        <p:spPr>
          <a:xfrm>
            <a:off x="1143000" y="609600"/>
            <a:ext cx="9875520" cy="1356360"/>
          </a:xfrm>
        </p:spPr>
        <p:txBody>
          <a:bodyPr>
            <a:normAutofit/>
          </a:bodyPr>
          <a:lstStyle/>
          <a:p>
            <a:r>
              <a:rPr lang="en-GB" b="1" dirty="0">
                <a:solidFill>
                  <a:schemeClr val="bg1"/>
                </a:solidFill>
              </a:rPr>
              <a:t>Common Terminology</a:t>
            </a:r>
            <a:endParaRPr lang="en-AE" b="1" dirty="0">
              <a:solidFill>
                <a:schemeClr val="bg1"/>
              </a:solidFill>
            </a:endParaRPr>
          </a:p>
        </p:txBody>
      </p:sp>
      <p:sp>
        <p:nvSpPr>
          <p:cNvPr id="22" name="Content Placeholder 2">
            <a:extLst>
              <a:ext uri="{FF2B5EF4-FFF2-40B4-BE49-F238E27FC236}">
                <a16:creationId xmlns:a16="http://schemas.microsoft.com/office/drawing/2014/main" id="{8BA032C6-F9BE-49EA-E339-F8039F70E448}"/>
              </a:ext>
            </a:extLst>
          </p:cNvPr>
          <p:cNvSpPr>
            <a:spLocks noGrp="1"/>
          </p:cNvSpPr>
          <p:nvPr>
            <p:ph idx="1"/>
          </p:nvPr>
        </p:nvSpPr>
        <p:spPr>
          <a:xfrm>
            <a:off x="1143000" y="2057400"/>
            <a:ext cx="9872871" cy="4038600"/>
          </a:xfrm>
        </p:spPr>
        <p:txBody>
          <a:bodyPr>
            <a:normAutofit lnSpcReduction="10000"/>
          </a:bodyPr>
          <a:lstStyle/>
          <a:p>
            <a:pPr algn="just"/>
            <a:r>
              <a:rPr lang="en-GB" altLang="en-US" sz="2400" dirty="0">
                <a:solidFill>
                  <a:schemeClr val="bg1"/>
                </a:solidFill>
              </a:rPr>
              <a:t>b) Attribute: Attribute is the property of an tag that specified in the opening angle brackets. It supplies additional information like </a:t>
            </a:r>
            <a:r>
              <a:rPr lang="en-GB" altLang="en-US" sz="2400" dirty="0" err="1">
                <a:solidFill>
                  <a:schemeClr val="bg1"/>
                </a:solidFill>
              </a:rPr>
              <a:t>color</a:t>
            </a:r>
            <a:r>
              <a:rPr lang="en-GB" altLang="en-US" sz="2400" dirty="0">
                <a:solidFill>
                  <a:schemeClr val="bg1"/>
                </a:solidFill>
              </a:rPr>
              <a:t>, size, home font-style etc to the browser about a tag. E.g.  most of the common  attributes are height, </a:t>
            </a:r>
            <a:r>
              <a:rPr lang="en-GB" altLang="en-US" sz="2400" dirty="0" err="1">
                <a:solidFill>
                  <a:schemeClr val="bg1"/>
                </a:solidFill>
              </a:rPr>
              <a:t>color</a:t>
            </a:r>
            <a:r>
              <a:rPr lang="en-GB" altLang="en-US" sz="2400" dirty="0">
                <a:solidFill>
                  <a:schemeClr val="bg1"/>
                </a:solidFill>
              </a:rPr>
              <a:t>, width, </a:t>
            </a:r>
            <a:r>
              <a:rPr lang="en-GB" altLang="en-US" sz="2400" dirty="0" err="1">
                <a:solidFill>
                  <a:schemeClr val="bg1"/>
                </a:solidFill>
              </a:rPr>
              <a:t>src</a:t>
            </a:r>
            <a:r>
              <a:rPr lang="en-GB" altLang="en-US" sz="2400" dirty="0">
                <a:solidFill>
                  <a:schemeClr val="bg1"/>
                </a:solidFill>
              </a:rPr>
              <a:t>, border, align  etc.</a:t>
            </a:r>
          </a:p>
          <a:p>
            <a:pPr algn="just"/>
            <a:r>
              <a:rPr lang="en-GB" altLang="en-US" sz="2400" dirty="0">
                <a:solidFill>
                  <a:schemeClr val="bg1"/>
                </a:solidFill>
              </a:rPr>
              <a:t>c) DTD: Document Type Definition is a collection of rules written in standard Generalized Markup Language(SGML). HTML is defined in terms of its DTDS. All the details of HTML tags, entities and related document structure are defined in the DTDS.</a:t>
            </a:r>
          </a:p>
          <a:p>
            <a:pPr algn="just"/>
            <a:r>
              <a:rPr lang="en-GB" altLang="en-US" sz="2400" dirty="0">
                <a:solidFill>
                  <a:schemeClr val="bg1"/>
                </a:solidFill>
              </a:rPr>
              <a:t>d) ELEMENT: Element is the component of a document’s structure such as a title, a paragraph or a list. It can include an opening and a closing tag and the contents within it.</a:t>
            </a:r>
          </a:p>
          <a:p>
            <a:endParaRPr lang="en-AE" sz="2000" dirty="0">
              <a:solidFill>
                <a:schemeClr val="bg1"/>
              </a:solidFill>
            </a:endParaRPr>
          </a:p>
        </p:txBody>
      </p:sp>
    </p:spTree>
    <p:extLst>
      <p:ext uri="{BB962C8B-B14F-4D97-AF65-F5344CB8AC3E}">
        <p14:creationId xmlns:p14="http://schemas.microsoft.com/office/powerpoint/2010/main" val="3791960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9F63-C707-033D-F68E-05440DAEF138}"/>
              </a:ext>
            </a:extLst>
          </p:cNvPr>
          <p:cNvSpPr>
            <a:spLocks noGrp="1"/>
          </p:cNvSpPr>
          <p:nvPr>
            <p:ph type="title"/>
          </p:nvPr>
        </p:nvSpPr>
        <p:spPr/>
        <p:txBody>
          <a:bodyPr/>
          <a:lstStyle/>
          <a:p>
            <a:r>
              <a:rPr lang="en-GB" dirty="0"/>
              <a:t>HTML Tag Syntax</a:t>
            </a:r>
            <a:endParaRPr lang="en-AE" dirty="0"/>
          </a:p>
        </p:txBody>
      </p:sp>
      <p:sp>
        <p:nvSpPr>
          <p:cNvPr id="3" name="Content Placeholder 2">
            <a:extLst>
              <a:ext uri="{FF2B5EF4-FFF2-40B4-BE49-F238E27FC236}">
                <a16:creationId xmlns:a16="http://schemas.microsoft.com/office/drawing/2014/main" id="{334274D4-7F7C-DCAA-30C5-6ADFA080AE8B}"/>
              </a:ext>
            </a:extLst>
          </p:cNvPr>
          <p:cNvSpPr>
            <a:spLocks noGrp="1"/>
          </p:cNvSpPr>
          <p:nvPr>
            <p:ph idx="1"/>
          </p:nvPr>
        </p:nvSpPr>
        <p:spPr/>
        <p:txBody>
          <a:bodyPr/>
          <a:lstStyle/>
          <a:p>
            <a:r>
              <a:rPr lang="en-GB" dirty="0"/>
              <a:t>HTML tag is the basic building block of any webpage</a:t>
            </a:r>
          </a:p>
          <a:p>
            <a:r>
              <a:rPr lang="en-GB" dirty="0"/>
              <a:t>Elements should be surrounded by angle brackets</a:t>
            </a:r>
          </a:p>
          <a:p>
            <a:pPr marL="45720" indent="0">
              <a:buNone/>
            </a:pPr>
            <a:r>
              <a:rPr lang="en-GB" dirty="0"/>
              <a:t>    &lt;</a:t>
            </a:r>
            <a:r>
              <a:rPr lang="en-GB" dirty="0" err="1"/>
              <a:t>tagname</a:t>
            </a:r>
            <a:r>
              <a:rPr lang="en-GB" dirty="0"/>
              <a:t>&gt;</a:t>
            </a:r>
          </a:p>
          <a:p>
            <a:r>
              <a:rPr lang="en-GB" dirty="0"/>
              <a:t>Normally there is a start tag and end tag. End tag is usually the same but with a forward slash</a:t>
            </a:r>
          </a:p>
          <a:p>
            <a:pPr marL="45720" indent="0">
              <a:buNone/>
            </a:pPr>
            <a:r>
              <a:rPr lang="en-GB" dirty="0"/>
              <a:t>   &lt;</a:t>
            </a:r>
            <a:r>
              <a:rPr lang="en-GB" dirty="0" err="1"/>
              <a:t>tagname</a:t>
            </a:r>
            <a:r>
              <a:rPr lang="en-GB" dirty="0"/>
              <a:t>&gt;content&lt;/</a:t>
            </a:r>
            <a:r>
              <a:rPr lang="en-GB" dirty="0" err="1"/>
              <a:t>tagname</a:t>
            </a:r>
            <a:r>
              <a:rPr lang="en-GB" dirty="0"/>
              <a:t>&gt; e.g. &lt;h1&gt;About us&lt;/h1&gt;</a:t>
            </a:r>
          </a:p>
          <a:p>
            <a:r>
              <a:rPr lang="en-GB" dirty="0"/>
              <a:t>Some tags close themselves. They do not have any content within them, specifically used for line breaking.</a:t>
            </a:r>
          </a:p>
          <a:p>
            <a:pPr marL="45720" indent="0">
              <a:buNone/>
            </a:pPr>
            <a:r>
              <a:rPr lang="en-GB" dirty="0"/>
              <a:t>   &lt;</a:t>
            </a:r>
            <a:r>
              <a:rPr lang="en-GB" dirty="0" err="1"/>
              <a:t>br</a:t>
            </a:r>
            <a:r>
              <a:rPr lang="en-GB" dirty="0"/>
              <a:t>/&gt;</a:t>
            </a:r>
            <a:endParaRPr lang="en-AE" dirty="0"/>
          </a:p>
        </p:txBody>
      </p:sp>
    </p:spTree>
    <p:extLst>
      <p:ext uri="{BB962C8B-B14F-4D97-AF65-F5344CB8AC3E}">
        <p14:creationId xmlns:p14="http://schemas.microsoft.com/office/powerpoint/2010/main" val="3353472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5A20-2CFC-740D-F787-E7B6839F5740}"/>
              </a:ext>
            </a:extLst>
          </p:cNvPr>
          <p:cNvSpPr>
            <a:spLocks noGrp="1"/>
          </p:cNvSpPr>
          <p:nvPr>
            <p:ph type="title"/>
          </p:nvPr>
        </p:nvSpPr>
        <p:spPr/>
        <p:txBody>
          <a:bodyPr/>
          <a:lstStyle/>
          <a:p>
            <a:r>
              <a:rPr lang="en-GB" dirty="0"/>
              <a:t>HTML page structure</a:t>
            </a:r>
            <a:endParaRPr lang="en-AE" dirty="0"/>
          </a:p>
        </p:txBody>
      </p:sp>
      <p:pic>
        <p:nvPicPr>
          <p:cNvPr id="5" name="Content Placeholder 4">
            <a:extLst>
              <a:ext uri="{FF2B5EF4-FFF2-40B4-BE49-F238E27FC236}">
                <a16:creationId xmlns:a16="http://schemas.microsoft.com/office/drawing/2014/main" id="{CA07C0FB-E068-CF9B-7468-5A0E5CB2DEF8}"/>
              </a:ext>
            </a:extLst>
          </p:cNvPr>
          <p:cNvPicPr>
            <a:picLocks noGrp="1" noChangeAspect="1"/>
          </p:cNvPicPr>
          <p:nvPr>
            <p:ph idx="1"/>
          </p:nvPr>
        </p:nvPicPr>
        <p:blipFill>
          <a:blip r:embed="rId2"/>
          <a:stretch>
            <a:fillRect/>
          </a:stretch>
        </p:blipFill>
        <p:spPr>
          <a:xfrm>
            <a:off x="1143000" y="2289402"/>
            <a:ext cx="5781675" cy="3552825"/>
          </a:xfrm>
        </p:spPr>
      </p:pic>
      <p:sp>
        <p:nvSpPr>
          <p:cNvPr id="6" name="TextBox 5">
            <a:extLst>
              <a:ext uri="{FF2B5EF4-FFF2-40B4-BE49-F238E27FC236}">
                <a16:creationId xmlns:a16="http://schemas.microsoft.com/office/drawing/2014/main" id="{DE27D8BA-8EA1-FE10-2F17-462C44ABA4F9}"/>
              </a:ext>
            </a:extLst>
          </p:cNvPr>
          <p:cNvSpPr txBox="1"/>
          <p:nvPr/>
        </p:nvSpPr>
        <p:spPr>
          <a:xfrm>
            <a:off x="7565571" y="1382486"/>
            <a:ext cx="3962400" cy="2308324"/>
          </a:xfrm>
          <a:prstGeom prst="rect">
            <a:avLst/>
          </a:prstGeom>
          <a:noFill/>
        </p:spPr>
        <p:txBody>
          <a:bodyPr wrap="square" rtlCol="0">
            <a:spAutoFit/>
          </a:bodyPr>
          <a:lstStyle/>
          <a:p>
            <a:pPr marL="285750" indent="-285750">
              <a:buFont typeface="Arial" panose="020B0604020202020204" pitchFamily="34" charset="0"/>
              <a:buChar char="•"/>
            </a:pPr>
            <a:r>
              <a:rPr lang="en-GB" dirty="0"/>
              <a:t>We have a start and end tag</a:t>
            </a:r>
          </a:p>
          <a:p>
            <a:pPr marL="285750" indent="-285750">
              <a:buFont typeface="Arial" panose="020B0604020202020204" pitchFamily="34" charset="0"/>
              <a:buChar char="•"/>
            </a:pPr>
            <a:r>
              <a:rPr lang="en-GB" dirty="0"/>
              <a:t>We have head area </a:t>
            </a:r>
          </a:p>
          <a:p>
            <a:pPr marL="285750" indent="-285750">
              <a:buFont typeface="Arial" panose="020B0604020202020204" pitchFamily="34" charset="0"/>
              <a:buChar char="•"/>
            </a:pPr>
            <a:r>
              <a:rPr lang="en-GB" dirty="0"/>
              <a:t>We have body area</a:t>
            </a:r>
          </a:p>
          <a:p>
            <a:pPr marL="285750" indent="-285750">
              <a:buFont typeface="Arial" panose="020B0604020202020204" pitchFamily="34" charset="0"/>
              <a:buChar char="•"/>
            </a:pPr>
            <a:r>
              <a:rPr lang="en-GB" dirty="0"/>
              <a:t>Head area contains information/description about the webpage</a:t>
            </a:r>
          </a:p>
          <a:p>
            <a:pPr marL="285750" indent="-285750">
              <a:buFont typeface="Arial" panose="020B0604020202020204" pitchFamily="34" charset="0"/>
              <a:buChar char="•"/>
            </a:pPr>
            <a:r>
              <a:rPr lang="en-GB" dirty="0"/>
              <a:t>Things in the body area will be displayed in the browser  </a:t>
            </a:r>
            <a:endParaRPr lang="en-AE" dirty="0"/>
          </a:p>
        </p:txBody>
      </p:sp>
    </p:spTree>
    <p:extLst>
      <p:ext uri="{BB962C8B-B14F-4D97-AF65-F5344CB8AC3E}">
        <p14:creationId xmlns:p14="http://schemas.microsoft.com/office/powerpoint/2010/main" val="65238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494F9B-D851-46F3-9164-479893CBE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4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24EB182-78A2-58E5-0EE1-A6A8B69C89DC}"/>
              </a:ext>
            </a:extLst>
          </p:cNvPr>
          <p:cNvPicPr>
            <a:picLocks noChangeAspect="1"/>
          </p:cNvPicPr>
          <p:nvPr/>
        </p:nvPicPr>
        <p:blipFill rotWithShape="1">
          <a:blip r:embed="rId2"/>
          <a:srcRect r="1" b="5832"/>
          <a:stretch/>
        </p:blipFill>
        <p:spPr>
          <a:xfrm>
            <a:off x="643467" y="643467"/>
            <a:ext cx="10905066" cy="5571066"/>
          </a:xfrm>
          <a:prstGeom prst="rect">
            <a:avLst/>
          </a:prstGeom>
        </p:spPr>
      </p:pic>
      <p:sp>
        <p:nvSpPr>
          <p:cNvPr id="10" name="Rectangle 9">
            <a:extLst>
              <a:ext uri="{FF2B5EF4-FFF2-40B4-BE49-F238E27FC236}">
                <a16:creationId xmlns:a16="http://schemas.microsoft.com/office/drawing/2014/main" id="{AED3799A-1FC5-417A-8683-57447021F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47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FF0025-03AB-4126-9E23-1B4F2D4B1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F3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149C42-FAD2-4559-80A1-B6E921D04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42E8BA-A1E7-AAC8-EEE3-36420B07E0DF}"/>
              </a:ext>
            </a:extLst>
          </p:cNvPr>
          <p:cNvPicPr>
            <a:picLocks noChangeAspect="1"/>
          </p:cNvPicPr>
          <p:nvPr/>
        </p:nvPicPr>
        <p:blipFill>
          <a:blip r:embed="rId2"/>
          <a:stretch>
            <a:fillRect/>
          </a:stretch>
        </p:blipFill>
        <p:spPr>
          <a:xfrm>
            <a:off x="2589713" y="801793"/>
            <a:ext cx="7019584" cy="5247140"/>
          </a:xfrm>
          <a:prstGeom prst="rect">
            <a:avLst/>
          </a:prstGeom>
        </p:spPr>
      </p:pic>
    </p:spTree>
    <p:extLst>
      <p:ext uri="{BB962C8B-B14F-4D97-AF65-F5344CB8AC3E}">
        <p14:creationId xmlns:p14="http://schemas.microsoft.com/office/powerpoint/2010/main" val="263415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FF0025-03AB-4126-9E23-1B4F2D4B1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F4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149C42-FAD2-4559-80A1-B6E921D04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4C8C17-DC42-78DA-07C5-0FD72C725640}"/>
              </a:ext>
            </a:extLst>
          </p:cNvPr>
          <p:cNvPicPr>
            <a:picLocks noChangeAspect="1"/>
          </p:cNvPicPr>
          <p:nvPr/>
        </p:nvPicPr>
        <p:blipFill>
          <a:blip r:embed="rId2"/>
          <a:stretch>
            <a:fillRect/>
          </a:stretch>
        </p:blipFill>
        <p:spPr>
          <a:xfrm>
            <a:off x="793457" y="1846814"/>
            <a:ext cx="10612097" cy="3157098"/>
          </a:xfrm>
          <a:prstGeom prst="rect">
            <a:avLst/>
          </a:prstGeom>
        </p:spPr>
      </p:pic>
    </p:spTree>
    <p:extLst>
      <p:ext uri="{BB962C8B-B14F-4D97-AF65-F5344CB8AC3E}">
        <p14:creationId xmlns:p14="http://schemas.microsoft.com/office/powerpoint/2010/main" val="4218202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494F9B-D851-46F3-9164-479893CBE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49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4BE419-868B-0800-480A-6F536005EA5E}"/>
              </a:ext>
            </a:extLst>
          </p:cNvPr>
          <p:cNvPicPr>
            <a:picLocks noChangeAspect="1"/>
          </p:cNvPicPr>
          <p:nvPr/>
        </p:nvPicPr>
        <p:blipFill rotWithShape="1">
          <a:blip r:embed="rId2"/>
          <a:srcRect t="6653" r="1" b="14449"/>
          <a:stretch/>
        </p:blipFill>
        <p:spPr>
          <a:xfrm>
            <a:off x="643467" y="643467"/>
            <a:ext cx="10905066" cy="5571066"/>
          </a:xfrm>
          <a:prstGeom prst="rect">
            <a:avLst/>
          </a:prstGeom>
        </p:spPr>
      </p:pic>
      <p:sp>
        <p:nvSpPr>
          <p:cNvPr id="12" name="Rectangle 11">
            <a:extLst>
              <a:ext uri="{FF2B5EF4-FFF2-40B4-BE49-F238E27FC236}">
                <a16:creationId xmlns:a16="http://schemas.microsoft.com/office/drawing/2014/main" id="{AED3799A-1FC5-417A-8683-57447021F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8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431D-CBA1-A98C-B963-2043E9470C64}"/>
              </a:ext>
            </a:extLst>
          </p:cNvPr>
          <p:cNvSpPr>
            <a:spLocks noGrp="1"/>
          </p:cNvSpPr>
          <p:nvPr>
            <p:ph type="title"/>
          </p:nvPr>
        </p:nvSpPr>
        <p:spPr/>
        <p:txBody>
          <a:bodyPr/>
          <a:lstStyle/>
          <a:p>
            <a:r>
              <a:rPr lang="en-GB" b="1" dirty="0"/>
              <a:t>Inline elements</a:t>
            </a:r>
            <a:endParaRPr lang="en-AE" b="1" dirty="0"/>
          </a:p>
        </p:txBody>
      </p:sp>
      <p:sp>
        <p:nvSpPr>
          <p:cNvPr id="3" name="Content Placeholder 2">
            <a:extLst>
              <a:ext uri="{FF2B5EF4-FFF2-40B4-BE49-F238E27FC236}">
                <a16:creationId xmlns:a16="http://schemas.microsoft.com/office/drawing/2014/main" id="{F7207239-7EEE-0DF8-5D71-32327C667014}"/>
              </a:ext>
            </a:extLst>
          </p:cNvPr>
          <p:cNvSpPr>
            <a:spLocks noGrp="1"/>
          </p:cNvSpPr>
          <p:nvPr>
            <p:ph idx="1"/>
          </p:nvPr>
        </p:nvSpPr>
        <p:spPr/>
        <p:txBody>
          <a:bodyPr/>
          <a:lstStyle/>
          <a:p>
            <a:r>
              <a:rPr lang="en-GB" dirty="0"/>
              <a:t>&lt;strong&gt;text&lt;/strong&gt;</a:t>
            </a:r>
          </a:p>
          <a:p>
            <a:r>
              <a:rPr lang="en-GB" dirty="0"/>
              <a:t>&lt;</a:t>
            </a:r>
            <a:r>
              <a:rPr lang="en-GB" dirty="0" err="1"/>
              <a:t>em</a:t>
            </a:r>
            <a:r>
              <a:rPr lang="en-GB" dirty="0"/>
              <a:t>&gt;text&lt;/</a:t>
            </a:r>
            <a:r>
              <a:rPr lang="en-GB" dirty="0" err="1"/>
              <a:t>em</a:t>
            </a:r>
            <a:r>
              <a:rPr lang="en-GB" dirty="0"/>
              <a:t>&gt;</a:t>
            </a:r>
          </a:p>
          <a:p>
            <a:r>
              <a:rPr lang="en-GB" dirty="0"/>
              <a:t>&lt;a </a:t>
            </a:r>
            <a:r>
              <a:rPr lang="en-GB" dirty="0" err="1"/>
              <a:t>href</a:t>
            </a:r>
            <a:r>
              <a:rPr lang="en-GB" dirty="0"/>
              <a:t>=“ ”&gt;text&lt;/a&gt;</a:t>
            </a:r>
          </a:p>
          <a:p>
            <a:r>
              <a:rPr lang="pt-BR" b="0" dirty="0">
                <a:effectLst/>
                <a:latin typeface="Consolas" panose="020B0609020204030204" pitchFamily="49" charset="0"/>
              </a:rPr>
              <a:t>&lt;a href="http://google.com"&gt;</a:t>
            </a:r>
          </a:p>
          <a:p>
            <a:r>
              <a:rPr lang="en-GB" b="0" dirty="0">
                <a:effectLst/>
                <a:latin typeface="Consolas" panose="020B0609020204030204" pitchFamily="49" charset="0"/>
              </a:rPr>
              <a:t>&lt;a </a:t>
            </a:r>
            <a:r>
              <a:rPr lang="en-GB" b="0" dirty="0" err="1">
                <a:effectLst/>
                <a:latin typeface="Consolas" panose="020B0609020204030204" pitchFamily="49" charset="0"/>
              </a:rPr>
              <a:t>href</a:t>
            </a:r>
            <a:r>
              <a:rPr lang="en-GB" b="0" dirty="0">
                <a:effectLst/>
                <a:latin typeface="Consolas" panose="020B0609020204030204" pitchFamily="49" charset="0"/>
              </a:rPr>
              <a:t>="http://google.com" target="_blank"&gt;text&lt;/a&gt;</a:t>
            </a:r>
          </a:p>
          <a:p>
            <a:endParaRPr lang="pt-BR" b="0" dirty="0">
              <a:effectLst/>
              <a:latin typeface="Consolas" panose="020B0609020204030204" pitchFamily="49" charset="0"/>
            </a:endParaRPr>
          </a:p>
          <a:p>
            <a:endParaRPr lang="en-AE" dirty="0"/>
          </a:p>
        </p:txBody>
      </p:sp>
    </p:spTree>
    <p:extLst>
      <p:ext uri="{BB962C8B-B14F-4D97-AF65-F5344CB8AC3E}">
        <p14:creationId xmlns:p14="http://schemas.microsoft.com/office/powerpoint/2010/main" val="197407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7F7D86A-709E-4A26-9BC7-C9D9922F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2521B9D-892F-43BE-890E-E7B53E614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84D1E40A-ADD8-4074-BCF5-5ED160BB3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9074003-9298-4E7A-A670-65F191D876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A6C105-F5F2-A22A-A97C-EC96A8E85E04}"/>
              </a:ext>
            </a:extLst>
          </p:cNvPr>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Website</a:t>
            </a:r>
          </a:p>
        </p:txBody>
      </p:sp>
      <p:sp>
        <p:nvSpPr>
          <p:cNvPr id="25" name="Rectangle 24">
            <a:extLst>
              <a:ext uri="{FF2B5EF4-FFF2-40B4-BE49-F238E27FC236}">
                <a16:creationId xmlns:a16="http://schemas.microsoft.com/office/drawing/2014/main" id="{04E8DF02-3CCA-4B45-8EED-EA67DF9DC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7">
            <a:extLst>
              <a:ext uri="{FF2B5EF4-FFF2-40B4-BE49-F238E27FC236}">
                <a16:creationId xmlns:a16="http://schemas.microsoft.com/office/drawing/2014/main" id="{30A3B292-782D-D540-4DC4-940CC933D303}"/>
              </a:ext>
            </a:extLst>
          </p:cNvPr>
          <p:cNvPicPr>
            <a:picLocks noGrp="1" noChangeAspect="1"/>
          </p:cNvPicPr>
          <p:nvPr>
            <p:ph sz="half" idx="2"/>
          </p:nvPr>
        </p:nvPicPr>
        <p:blipFill>
          <a:blip r:embed="rId2"/>
          <a:stretch>
            <a:fillRect/>
          </a:stretch>
        </p:blipFill>
        <p:spPr>
          <a:xfrm>
            <a:off x="402771" y="406221"/>
            <a:ext cx="3584761" cy="3534405"/>
          </a:xfrm>
          <a:prstGeom prst="rect">
            <a:avLst/>
          </a:prstGeom>
        </p:spPr>
      </p:pic>
      <p:pic>
        <p:nvPicPr>
          <p:cNvPr id="12" name="Picture 11">
            <a:extLst>
              <a:ext uri="{FF2B5EF4-FFF2-40B4-BE49-F238E27FC236}">
                <a16:creationId xmlns:a16="http://schemas.microsoft.com/office/drawing/2014/main" id="{1D07C619-3406-4E85-7E89-0434B439827E}"/>
              </a:ext>
            </a:extLst>
          </p:cNvPr>
          <p:cNvPicPr>
            <a:picLocks noChangeAspect="1"/>
          </p:cNvPicPr>
          <p:nvPr/>
        </p:nvPicPr>
        <p:blipFill>
          <a:blip r:embed="rId3"/>
          <a:stretch>
            <a:fillRect/>
          </a:stretch>
        </p:blipFill>
        <p:spPr>
          <a:xfrm>
            <a:off x="4217744" y="708306"/>
            <a:ext cx="1520121" cy="2174235"/>
          </a:xfrm>
          <a:prstGeom prst="rect">
            <a:avLst/>
          </a:prstGeom>
        </p:spPr>
      </p:pic>
      <p:pic>
        <p:nvPicPr>
          <p:cNvPr id="6" name="Content Placeholder 5">
            <a:extLst>
              <a:ext uri="{FF2B5EF4-FFF2-40B4-BE49-F238E27FC236}">
                <a16:creationId xmlns:a16="http://schemas.microsoft.com/office/drawing/2014/main" id="{4A8D30C4-D0E2-DA83-1FF9-4812DC50173C}"/>
              </a:ext>
            </a:extLst>
          </p:cNvPr>
          <p:cNvPicPr>
            <a:picLocks noGrp="1" noChangeAspect="1"/>
          </p:cNvPicPr>
          <p:nvPr>
            <p:ph sz="half" idx="1"/>
          </p:nvPr>
        </p:nvPicPr>
        <p:blipFill>
          <a:blip r:embed="rId4"/>
          <a:stretch>
            <a:fillRect/>
          </a:stretch>
        </p:blipFill>
        <p:spPr>
          <a:xfrm>
            <a:off x="5968077" y="340907"/>
            <a:ext cx="3718878" cy="3534399"/>
          </a:xfrm>
          <a:prstGeom prst="rect">
            <a:avLst/>
          </a:prstGeom>
        </p:spPr>
      </p:pic>
      <p:pic>
        <p:nvPicPr>
          <p:cNvPr id="10" name="Picture 9">
            <a:extLst>
              <a:ext uri="{FF2B5EF4-FFF2-40B4-BE49-F238E27FC236}">
                <a16:creationId xmlns:a16="http://schemas.microsoft.com/office/drawing/2014/main" id="{EE1A14C2-0BA5-7AE6-6E55-8DD4018F0AAD}"/>
              </a:ext>
            </a:extLst>
          </p:cNvPr>
          <p:cNvPicPr>
            <a:picLocks noChangeAspect="1"/>
          </p:cNvPicPr>
          <p:nvPr/>
        </p:nvPicPr>
        <p:blipFill>
          <a:blip r:embed="rId5"/>
          <a:stretch>
            <a:fillRect/>
          </a:stretch>
        </p:blipFill>
        <p:spPr>
          <a:xfrm>
            <a:off x="9689495" y="1132331"/>
            <a:ext cx="1631286" cy="1502014"/>
          </a:xfrm>
          <a:prstGeom prst="rect">
            <a:avLst/>
          </a:prstGeom>
        </p:spPr>
      </p:pic>
    </p:spTree>
    <p:extLst>
      <p:ext uri="{BB962C8B-B14F-4D97-AF65-F5344CB8AC3E}">
        <p14:creationId xmlns:p14="http://schemas.microsoft.com/office/powerpoint/2010/main" val="3989890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8A1F-275D-A677-52D0-61C61E4070C5}"/>
              </a:ext>
            </a:extLst>
          </p:cNvPr>
          <p:cNvSpPr>
            <a:spLocks noGrp="1"/>
          </p:cNvSpPr>
          <p:nvPr>
            <p:ph type="title"/>
          </p:nvPr>
        </p:nvSpPr>
        <p:spPr/>
        <p:txBody>
          <a:bodyPr/>
          <a:lstStyle/>
          <a:p>
            <a:r>
              <a:rPr lang="en-GB" dirty="0"/>
              <a:t>Tag Attributes</a:t>
            </a:r>
            <a:endParaRPr lang="en-AE" dirty="0"/>
          </a:p>
        </p:txBody>
      </p:sp>
      <p:sp>
        <p:nvSpPr>
          <p:cNvPr id="3" name="Content Placeholder 2">
            <a:extLst>
              <a:ext uri="{FF2B5EF4-FFF2-40B4-BE49-F238E27FC236}">
                <a16:creationId xmlns:a16="http://schemas.microsoft.com/office/drawing/2014/main" id="{D9A6828D-537B-8049-B341-BDFF9CDFC8C4}"/>
              </a:ext>
            </a:extLst>
          </p:cNvPr>
          <p:cNvSpPr>
            <a:spLocks noGrp="1"/>
          </p:cNvSpPr>
          <p:nvPr>
            <p:ph idx="1"/>
          </p:nvPr>
        </p:nvSpPr>
        <p:spPr/>
        <p:txBody>
          <a:bodyPr/>
          <a:lstStyle/>
          <a:p>
            <a:r>
              <a:rPr lang="en-GB" b="1" dirty="0"/>
              <a:t>All tags have attributes</a:t>
            </a:r>
          </a:p>
          <a:p>
            <a:r>
              <a:rPr lang="en-GB" b="1" dirty="0"/>
              <a:t>Attribute provides information about element</a:t>
            </a:r>
          </a:p>
          <a:p>
            <a:r>
              <a:rPr lang="en-GB" b="1" dirty="0"/>
              <a:t>Attributes are placed within start tags</a:t>
            </a:r>
          </a:p>
          <a:p>
            <a:r>
              <a:rPr lang="en-GB" b="1" dirty="0"/>
              <a:t>Key/value pairs (id=‘</a:t>
            </a:r>
            <a:r>
              <a:rPr lang="en-GB" b="1" dirty="0" err="1"/>
              <a:t>someid</a:t>
            </a:r>
            <a:r>
              <a:rPr lang="en-GB" b="1" dirty="0"/>
              <a:t>’)</a:t>
            </a:r>
          </a:p>
          <a:p>
            <a:r>
              <a:rPr lang="en-GB" b="1" dirty="0">
                <a:effectLst/>
                <a:latin typeface="Consolas" panose="020B0609020204030204" pitchFamily="49" charset="0"/>
              </a:rPr>
              <a:t>&lt;a </a:t>
            </a:r>
            <a:r>
              <a:rPr lang="en-GB" b="1" dirty="0" err="1">
                <a:effectLst/>
                <a:latin typeface="Consolas" panose="020B0609020204030204" pitchFamily="49" charset="0"/>
              </a:rPr>
              <a:t>href</a:t>
            </a:r>
            <a:r>
              <a:rPr lang="en-GB" b="1" dirty="0">
                <a:effectLst/>
                <a:latin typeface="Consolas" panose="020B0609020204030204" pitchFamily="49" charset="0"/>
              </a:rPr>
              <a:t>="http://google.com" target="_blank"&gt;text&lt;/a&gt;</a:t>
            </a:r>
          </a:p>
          <a:p>
            <a:endParaRPr lang="en-GB" b="1" dirty="0"/>
          </a:p>
          <a:p>
            <a:endParaRPr lang="en-AE" dirty="0"/>
          </a:p>
        </p:txBody>
      </p:sp>
    </p:spTree>
    <p:extLst>
      <p:ext uri="{BB962C8B-B14F-4D97-AF65-F5344CB8AC3E}">
        <p14:creationId xmlns:p14="http://schemas.microsoft.com/office/powerpoint/2010/main" val="184461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32F6-B2EB-D7D2-254F-258BBDE7A056}"/>
              </a:ext>
            </a:extLst>
          </p:cNvPr>
          <p:cNvSpPr>
            <a:spLocks noGrp="1"/>
          </p:cNvSpPr>
          <p:nvPr>
            <p:ph type="title"/>
          </p:nvPr>
        </p:nvSpPr>
        <p:spPr/>
        <p:txBody>
          <a:bodyPr/>
          <a:lstStyle/>
          <a:p>
            <a:pPr algn="ctr"/>
            <a:r>
              <a:rPr lang="en-GB" b="1" dirty="0"/>
              <a:t>Website</a:t>
            </a:r>
            <a:endParaRPr lang="en-AE" b="1" dirty="0"/>
          </a:p>
        </p:txBody>
      </p:sp>
      <p:sp>
        <p:nvSpPr>
          <p:cNvPr id="3" name="Content Placeholder 2">
            <a:extLst>
              <a:ext uri="{FF2B5EF4-FFF2-40B4-BE49-F238E27FC236}">
                <a16:creationId xmlns:a16="http://schemas.microsoft.com/office/drawing/2014/main" id="{3AEEC4F6-83F8-BC65-C4EB-B8850D1398E2}"/>
              </a:ext>
            </a:extLst>
          </p:cNvPr>
          <p:cNvSpPr>
            <a:spLocks noGrp="1"/>
          </p:cNvSpPr>
          <p:nvPr>
            <p:ph sz="half" idx="1"/>
          </p:nvPr>
        </p:nvSpPr>
        <p:spPr/>
        <p:txBody>
          <a:bodyPr>
            <a:normAutofit/>
          </a:bodyPr>
          <a:lstStyle/>
          <a:p>
            <a:r>
              <a:rPr lang="en-GB" sz="4000" b="1" dirty="0"/>
              <a:t>Front End</a:t>
            </a:r>
          </a:p>
          <a:p>
            <a:endParaRPr lang="en-AE" sz="4000" b="1" dirty="0"/>
          </a:p>
        </p:txBody>
      </p:sp>
      <p:sp>
        <p:nvSpPr>
          <p:cNvPr id="4" name="Content Placeholder 3">
            <a:extLst>
              <a:ext uri="{FF2B5EF4-FFF2-40B4-BE49-F238E27FC236}">
                <a16:creationId xmlns:a16="http://schemas.microsoft.com/office/drawing/2014/main" id="{07D03A25-EDD4-B923-A232-DB0B02D846D0}"/>
              </a:ext>
            </a:extLst>
          </p:cNvPr>
          <p:cNvSpPr>
            <a:spLocks noGrp="1"/>
          </p:cNvSpPr>
          <p:nvPr>
            <p:ph sz="half" idx="2"/>
          </p:nvPr>
        </p:nvSpPr>
        <p:spPr/>
        <p:txBody>
          <a:bodyPr>
            <a:normAutofit/>
          </a:bodyPr>
          <a:lstStyle/>
          <a:p>
            <a:r>
              <a:rPr lang="en-GB" sz="4000" b="1" dirty="0"/>
              <a:t>Back end</a:t>
            </a:r>
          </a:p>
          <a:p>
            <a:endParaRPr lang="en-AE" sz="4000" b="1" dirty="0"/>
          </a:p>
        </p:txBody>
      </p:sp>
      <p:pic>
        <p:nvPicPr>
          <p:cNvPr id="6" name="Picture 5">
            <a:extLst>
              <a:ext uri="{FF2B5EF4-FFF2-40B4-BE49-F238E27FC236}">
                <a16:creationId xmlns:a16="http://schemas.microsoft.com/office/drawing/2014/main" id="{1FA79DB9-F54D-4B24-7307-DB060DCEE2B0}"/>
              </a:ext>
            </a:extLst>
          </p:cNvPr>
          <p:cNvPicPr>
            <a:picLocks noChangeAspect="1"/>
          </p:cNvPicPr>
          <p:nvPr/>
        </p:nvPicPr>
        <p:blipFill>
          <a:blip r:embed="rId2"/>
          <a:stretch>
            <a:fillRect/>
          </a:stretch>
        </p:blipFill>
        <p:spPr>
          <a:xfrm>
            <a:off x="1169508" y="3091542"/>
            <a:ext cx="4599921" cy="2579915"/>
          </a:xfrm>
          <a:prstGeom prst="rect">
            <a:avLst/>
          </a:prstGeom>
        </p:spPr>
      </p:pic>
      <p:pic>
        <p:nvPicPr>
          <p:cNvPr id="8" name="Picture 7">
            <a:extLst>
              <a:ext uri="{FF2B5EF4-FFF2-40B4-BE49-F238E27FC236}">
                <a16:creationId xmlns:a16="http://schemas.microsoft.com/office/drawing/2014/main" id="{29858A5D-0876-DF1C-CDD7-4B5209C5D3AE}"/>
              </a:ext>
            </a:extLst>
          </p:cNvPr>
          <p:cNvPicPr>
            <a:picLocks noChangeAspect="1"/>
          </p:cNvPicPr>
          <p:nvPr/>
        </p:nvPicPr>
        <p:blipFill>
          <a:blip r:embed="rId3"/>
          <a:stretch>
            <a:fillRect/>
          </a:stretch>
        </p:blipFill>
        <p:spPr>
          <a:xfrm>
            <a:off x="6442692" y="3091542"/>
            <a:ext cx="4949532" cy="2579915"/>
          </a:xfrm>
          <a:prstGeom prst="rect">
            <a:avLst/>
          </a:prstGeom>
        </p:spPr>
      </p:pic>
    </p:spTree>
    <p:extLst>
      <p:ext uri="{BB962C8B-B14F-4D97-AF65-F5344CB8AC3E}">
        <p14:creationId xmlns:p14="http://schemas.microsoft.com/office/powerpoint/2010/main" val="180597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BCAD-F17E-79D5-5EAB-942DF75852D0}"/>
              </a:ext>
            </a:extLst>
          </p:cNvPr>
          <p:cNvSpPr>
            <a:spLocks noGrp="1"/>
          </p:cNvSpPr>
          <p:nvPr>
            <p:ph type="title"/>
          </p:nvPr>
        </p:nvSpPr>
        <p:spPr/>
        <p:txBody>
          <a:bodyPr/>
          <a:lstStyle/>
          <a:p>
            <a:r>
              <a:rPr lang="en-GB" b="1" dirty="0"/>
              <a:t>Front end web-development</a:t>
            </a:r>
            <a:endParaRPr lang="en-AE" b="1" dirty="0"/>
          </a:p>
        </p:txBody>
      </p:sp>
      <p:pic>
        <p:nvPicPr>
          <p:cNvPr id="6" name="Content Placeholder 5">
            <a:extLst>
              <a:ext uri="{FF2B5EF4-FFF2-40B4-BE49-F238E27FC236}">
                <a16:creationId xmlns:a16="http://schemas.microsoft.com/office/drawing/2014/main" id="{41B000AA-298C-1AC5-CC85-917FBFD93A79}"/>
              </a:ext>
            </a:extLst>
          </p:cNvPr>
          <p:cNvPicPr>
            <a:picLocks noGrp="1" noChangeAspect="1"/>
          </p:cNvPicPr>
          <p:nvPr>
            <p:ph sz="half" idx="2"/>
          </p:nvPr>
        </p:nvPicPr>
        <p:blipFill>
          <a:blip r:embed="rId2"/>
          <a:stretch>
            <a:fillRect/>
          </a:stretch>
        </p:blipFill>
        <p:spPr>
          <a:xfrm>
            <a:off x="6349206" y="2116137"/>
            <a:ext cx="4591050" cy="3905250"/>
          </a:xfrm>
        </p:spPr>
      </p:pic>
      <p:pic>
        <p:nvPicPr>
          <p:cNvPr id="7" name="Content Placeholder 5">
            <a:extLst>
              <a:ext uri="{FF2B5EF4-FFF2-40B4-BE49-F238E27FC236}">
                <a16:creationId xmlns:a16="http://schemas.microsoft.com/office/drawing/2014/main" id="{67927040-FC44-4D03-5553-EC9661BA97B7}"/>
              </a:ext>
            </a:extLst>
          </p:cNvPr>
          <p:cNvPicPr>
            <a:picLocks noGrp="1" noChangeAspect="1"/>
          </p:cNvPicPr>
          <p:nvPr>
            <p:ph sz="half" idx="1"/>
          </p:nvPr>
        </p:nvPicPr>
        <p:blipFill>
          <a:blip r:embed="rId3"/>
          <a:stretch>
            <a:fillRect/>
          </a:stretch>
        </p:blipFill>
        <p:spPr>
          <a:xfrm>
            <a:off x="1515269" y="2206625"/>
            <a:ext cx="4010025" cy="3724275"/>
          </a:xfrm>
          <a:prstGeom prst="rect">
            <a:avLst/>
          </a:prstGeom>
        </p:spPr>
      </p:pic>
    </p:spTree>
    <p:extLst>
      <p:ext uri="{BB962C8B-B14F-4D97-AF65-F5344CB8AC3E}">
        <p14:creationId xmlns:p14="http://schemas.microsoft.com/office/powerpoint/2010/main" val="316279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B77A-9C86-059F-4678-35D7E5BF6A82}"/>
              </a:ext>
            </a:extLst>
          </p:cNvPr>
          <p:cNvSpPr>
            <a:spLocks noGrp="1"/>
          </p:cNvSpPr>
          <p:nvPr>
            <p:ph type="title"/>
          </p:nvPr>
        </p:nvSpPr>
        <p:spPr/>
        <p:txBody>
          <a:bodyPr/>
          <a:lstStyle/>
          <a:p>
            <a:r>
              <a:rPr lang="en-GB" b="1" dirty="0"/>
              <a:t>Front end web-development</a:t>
            </a:r>
            <a:endParaRPr lang="en-AE" dirty="0"/>
          </a:p>
        </p:txBody>
      </p:sp>
      <p:pic>
        <p:nvPicPr>
          <p:cNvPr id="4" name="Content Placeholder 3">
            <a:extLst>
              <a:ext uri="{FF2B5EF4-FFF2-40B4-BE49-F238E27FC236}">
                <a16:creationId xmlns:a16="http://schemas.microsoft.com/office/drawing/2014/main" id="{1FAEAA4E-5D4A-988D-7FB3-1827F745677B}"/>
              </a:ext>
            </a:extLst>
          </p:cNvPr>
          <p:cNvPicPr>
            <a:picLocks noGrp="1" noChangeAspect="1"/>
          </p:cNvPicPr>
          <p:nvPr>
            <p:ph idx="1"/>
          </p:nvPr>
        </p:nvPicPr>
        <p:blipFill>
          <a:blip r:embed="rId2"/>
          <a:stretch>
            <a:fillRect/>
          </a:stretch>
        </p:blipFill>
        <p:spPr>
          <a:xfrm>
            <a:off x="1143000" y="2546599"/>
            <a:ext cx="9872663" cy="3060201"/>
          </a:xfrm>
          <a:prstGeom prst="rect">
            <a:avLst/>
          </a:prstGeom>
        </p:spPr>
      </p:pic>
    </p:spTree>
    <p:extLst>
      <p:ext uri="{BB962C8B-B14F-4D97-AF65-F5344CB8AC3E}">
        <p14:creationId xmlns:p14="http://schemas.microsoft.com/office/powerpoint/2010/main" val="428464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D64F-8714-47FF-A367-5049D541658C}"/>
              </a:ext>
            </a:extLst>
          </p:cNvPr>
          <p:cNvSpPr>
            <a:spLocks noGrp="1"/>
          </p:cNvSpPr>
          <p:nvPr>
            <p:ph type="title"/>
          </p:nvPr>
        </p:nvSpPr>
        <p:spPr>
          <a:xfrm>
            <a:off x="1143000" y="609600"/>
            <a:ext cx="8066314" cy="1356360"/>
          </a:xfrm>
        </p:spPr>
        <p:txBody>
          <a:bodyPr>
            <a:normAutofit/>
          </a:bodyPr>
          <a:lstStyle/>
          <a:p>
            <a:r>
              <a:rPr lang="en-GB" b="1" dirty="0"/>
              <a:t>Front end web-development</a:t>
            </a:r>
            <a:endParaRPr lang="en-AE" dirty="0"/>
          </a:p>
        </p:txBody>
      </p:sp>
      <p:sp>
        <p:nvSpPr>
          <p:cNvPr id="3" name="Content Placeholder 2">
            <a:extLst>
              <a:ext uri="{FF2B5EF4-FFF2-40B4-BE49-F238E27FC236}">
                <a16:creationId xmlns:a16="http://schemas.microsoft.com/office/drawing/2014/main" id="{50B87FDD-702A-6CA4-543E-1C2427FAA1E5}"/>
              </a:ext>
            </a:extLst>
          </p:cNvPr>
          <p:cNvSpPr>
            <a:spLocks noGrp="1"/>
          </p:cNvSpPr>
          <p:nvPr>
            <p:ph idx="1"/>
          </p:nvPr>
        </p:nvSpPr>
        <p:spPr>
          <a:xfrm>
            <a:off x="1143000" y="2057400"/>
            <a:ext cx="6693061" cy="4038600"/>
          </a:xfrm>
        </p:spPr>
        <p:txBody>
          <a:bodyPr>
            <a:normAutofit lnSpcReduction="10000"/>
          </a:bodyPr>
          <a:lstStyle/>
          <a:p>
            <a:r>
              <a:rPr lang="en-GB" sz="2000" b="1" dirty="0"/>
              <a:t>Building websites often includes bunch of repetitive class</a:t>
            </a:r>
          </a:p>
          <a:p>
            <a:r>
              <a:rPr lang="en-GB" sz="2000" b="1" dirty="0"/>
              <a:t>We use front end framework and libraries</a:t>
            </a:r>
          </a:p>
          <a:p>
            <a:r>
              <a:rPr lang="en-GB" sz="2000" b="1" dirty="0"/>
              <a:t>Framework or library comes with lot of codes that we can reuse in our websites.</a:t>
            </a:r>
          </a:p>
          <a:p>
            <a:r>
              <a:rPr lang="en-AE" sz="2000" b="1" dirty="0"/>
              <a:t>These are the library/framework which helps us build</a:t>
            </a:r>
          </a:p>
          <a:p>
            <a:pPr marL="45720" indent="0">
              <a:buNone/>
            </a:pPr>
            <a:r>
              <a:rPr lang="en-AE" sz="2000" b="1" dirty="0"/>
              <a:t>     our applications faster</a:t>
            </a:r>
          </a:p>
          <a:p>
            <a:r>
              <a:rPr lang="en-AE" sz="2000" b="1" dirty="0"/>
              <a:t>React is a powerful library and is very popular for </a:t>
            </a:r>
          </a:p>
          <a:p>
            <a:pPr marL="45720" indent="0">
              <a:buNone/>
            </a:pPr>
            <a:r>
              <a:rPr lang="en-AE" sz="2000" b="1" dirty="0"/>
              <a:t>    beginners</a:t>
            </a:r>
          </a:p>
          <a:p>
            <a:r>
              <a:rPr lang="en-AE" sz="2000" b="1" dirty="0"/>
              <a:t>Version Control system like GIT is used the to keep track of projects while working collaboratively.</a:t>
            </a:r>
          </a:p>
        </p:txBody>
      </p:sp>
      <p:pic>
        <p:nvPicPr>
          <p:cNvPr id="5" name="Picture 4">
            <a:extLst>
              <a:ext uri="{FF2B5EF4-FFF2-40B4-BE49-F238E27FC236}">
                <a16:creationId xmlns:a16="http://schemas.microsoft.com/office/drawing/2014/main" id="{053701AF-2A3F-BEA2-2561-4FBC5D67DEAE}"/>
              </a:ext>
            </a:extLst>
          </p:cNvPr>
          <p:cNvPicPr>
            <a:picLocks noChangeAspect="1"/>
          </p:cNvPicPr>
          <p:nvPr/>
        </p:nvPicPr>
        <p:blipFill>
          <a:blip r:embed="rId2"/>
          <a:stretch>
            <a:fillRect/>
          </a:stretch>
        </p:blipFill>
        <p:spPr>
          <a:xfrm>
            <a:off x="8310622" y="2055732"/>
            <a:ext cx="3171893" cy="1213248"/>
          </a:xfrm>
          <a:prstGeom prst="rect">
            <a:avLst/>
          </a:prstGeom>
        </p:spPr>
      </p:pic>
      <p:pic>
        <p:nvPicPr>
          <p:cNvPr id="7" name="Picture 6">
            <a:extLst>
              <a:ext uri="{FF2B5EF4-FFF2-40B4-BE49-F238E27FC236}">
                <a16:creationId xmlns:a16="http://schemas.microsoft.com/office/drawing/2014/main" id="{7033780D-58C7-081B-E436-DE61CEF4EC83}"/>
              </a:ext>
            </a:extLst>
          </p:cNvPr>
          <p:cNvPicPr>
            <a:picLocks noChangeAspect="1"/>
          </p:cNvPicPr>
          <p:nvPr/>
        </p:nvPicPr>
        <p:blipFill>
          <a:blip r:embed="rId3"/>
          <a:stretch>
            <a:fillRect/>
          </a:stretch>
        </p:blipFill>
        <p:spPr>
          <a:xfrm>
            <a:off x="8528122" y="3589020"/>
            <a:ext cx="2736892" cy="2543834"/>
          </a:xfrm>
          <a:prstGeom prst="rect">
            <a:avLst/>
          </a:prstGeom>
        </p:spPr>
      </p:pic>
    </p:spTree>
    <p:extLst>
      <p:ext uri="{BB962C8B-B14F-4D97-AF65-F5344CB8AC3E}">
        <p14:creationId xmlns:p14="http://schemas.microsoft.com/office/powerpoint/2010/main" val="84287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58D0-43FC-75F5-D439-E5A101C56B8D}"/>
              </a:ext>
            </a:extLst>
          </p:cNvPr>
          <p:cNvSpPr>
            <a:spLocks noGrp="1"/>
          </p:cNvSpPr>
          <p:nvPr>
            <p:ph type="title"/>
          </p:nvPr>
        </p:nvSpPr>
        <p:spPr/>
        <p:txBody>
          <a:bodyPr/>
          <a:lstStyle/>
          <a:p>
            <a:pPr algn="ctr"/>
            <a:r>
              <a:rPr lang="en-GB" b="1" dirty="0"/>
              <a:t>HTML</a:t>
            </a:r>
            <a:endParaRPr lang="en-AE" b="1" dirty="0"/>
          </a:p>
        </p:txBody>
      </p:sp>
      <p:sp>
        <p:nvSpPr>
          <p:cNvPr id="3" name="Content Placeholder 2">
            <a:extLst>
              <a:ext uri="{FF2B5EF4-FFF2-40B4-BE49-F238E27FC236}">
                <a16:creationId xmlns:a16="http://schemas.microsoft.com/office/drawing/2014/main" id="{D00EA2AB-5BFB-EC82-22EE-C2ACCE9A962D}"/>
              </a:ext>
            </a:extLst>
          </p:cNvPr>
          <p:cNvSpPr>
            <a:spLocks noGrp="1"/>
          </p:cNvSpPr>
          <p:nvPr>
            <p:ph idx="1"/>
          </p:nvPr>
        </p:nvSpPr>
        <p:spPr/>
        <p:txBody>
          <a:bodyPr>
            <a:normAutofit fontScale="92500" lnSpcReduction="10000"/>
          </a:bodyPr>
          <a:lstStyle/>
          <a:p>
            <a:pPr algn="just" fontAlgn="auto">
              <a:spcAft>
                <a:spcPts val="0"/>
              </a:spcAft>
              <a:defRPr/>
            </a:pPr>
            <a:r>
              <a:rPr lang="en-GB" b="1" dirty="0"/>
              <a:t>HTML (Hypertext Markup Language) is used to create document on the World Wide Web. It is simply a collection of certain key words called ‘Tags’ that are helpful in writing the document to be displayed using a browser on Internet.</a:t>
            </a:r>
          </a:p>
          <a:p>
            <a:pPr algn="just" fontAlgn="auto">
              <a:spcAft>
                <a:spcPts val="0"/>
              </a:spcAft>
              <a:buFont typeface="Arial" panose="020B0604020202020204" pitchFamily="34" charset="0"/>
              <a:buNone/>
              <a:defRPr/>
            </a:pPr>
            <a:r>
              <a:rPr lang="en-GB" b="1" dirty="0"/>
              <a:t>        		      It is a platform independent language that can be used on any platform such as Windows, Linux, Macintosh, and so on. To display a document in web it is essential to mark-up the different  elements ( headings, paragraphs, tables etc. )   of the document with the HTML tags. To view a mark-up document user has to open the document in a browser. A browser understands and interpret the HTML tags, identifies the structure of the document (which part are which) and makes decision about presentation (how the parts look) of the document.</a:t>
            </a:r>
          </a:p>
          <a:p>
            <a:pPr algn="just" fontAlgn="auto">
              <a:spcAft>
                <a:spcPts val="0"/>
              </a:spcAft>
              <a:buFont typeface="Arial" panose="020B0604020202020204" pitchFamily="34" charset="0"/>
              <a:buNone/>
              <a:defRPr/>
            </a:pPr>
            <a:r>
              <a:rPr lang="en-GB" b="1" dirty="0"/>
              <a:t>			HTML also provides tags to make the document look attractive using graphics, font size and colours. User can make a link to the other document or the different section of the same document by creating Hypertext Links also known as Hyperlinks</a:t>
            </a:r>
          </a:p>
          <a:p>
            <a:endParaRPr lang="en-AE" dirty="0"/>
          </a:p>
        </p:txBody>
      </p:sp>
    </p:spTree>
    <p:extLst>
      <p:ext uri="{BB962C8B-B14F-4D97-AF65-F5344CB8AC3E}">
        <p14:creationId xmlns:p14="http://schemas.microsoft.com/office/powerpoint/2010/main" val="97052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9E2C-8458-16AF-3889-798ECD17C2F3}"/>
              </a:ext>
            </a:extLst>
          </p:cNvPr>
          <p:cNvSpPr>
            <a:spLocks noGrp="1"/>
          </p:cNvSpPr>
          <p:nvPr>
            <p:ph type="title"/>
          </p:nvPr>
        </p:nvSpPr>
        <p:spPr>
          <a:xfrm>
            <a:off x="653145" y="609599"/>
            <a:ext cx="3364378" cy="5606143"/>
          </a:xfrm>
        </p:spPr>
        <p:txBody>
          <a:bodyPr>
            <a:normAutofit/>
          </a:bodyPr>
          <a:lstStyle/>
          <a:p>
            <a:r>
              <a:rPr lang="en-GB" b="1" dirty="0"/>
              <a:t>Introduction to HTML</a:t>
            </a:r>
            <a:endParaRPr lang="en-AE" b="1" dirty="0"/>
          </a:p>
        </p:txBody>
      </p:sp>
      <p:graphicFrame>
        <p:nvGraphicFramePr>
          <p:cNvPr id="5" name="Content Placeholder 2">
            <a:extLst>
              <a:ext uri="{FF2B5EF4-FFF2-40B4-BE49-F238E27FC236}">
                <a16:creationId xmlns:a16="http://schemas.microsoft.com/office/drawing/2014/main" id="{E0CBC63A-2427-914A-3765-ECED1CCACDDB}"/>
              </a:ext>
            </a:extLst>
          </p:cNvPr>
          <p:cNvGraphicFramePr>
            <a:graphicFrameLocks noGrp="1"/>
          </p:cNvGraphicFramePr>
          <p:nvPr>
            <p:ph idx="1"/>
            <p:extLst>
              <p:ext uri="{D42A27DB-BD31-4B8C-83A1-F6EECF244321}">
                <p14:modId xmlns:p14="http://schemas.microsoft.com/office/powerpoint/2010/main" val="2636311053"/>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357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D488-FB41-481B-CEBD-CCB165AA4C5E}"/>
              </a:ext>
            </a:extLst>
          </p:cNvPr>
          <p:cNvSpPr>
            <a:spLocks noGrp="1"/>
          </p:cNvSpPr>
          <p:nvPr>
            <p:ph type="title"/>
          </p:nvPr>
        </p:nvSpPr>
        <p:spPr/>
        <p:txBody>
          <a:bodyPr/>
          <a:lstStyle/>
          <a:p>
            <a:pPr algn="ctr"/>
            <a:r>
              <a:rPr lang="en-GB" b="1" dirty="0"/>
              <a:t>Introduction to HTML</a:t>
            </a:r>
            <a:endParaRPr lang="en-AE" dirty="0"/>
          </a:p>
        </p:txBody>
      </p:sp>
      <p:sp>
        <p:nvSpPr>
          <p:cNvPr id="3" name="Content Placeholder 2">
            <a:extLst>
              <a:ext uri="{FF2B5EF4-FFF2-40B4-BE49-F238E27FC236}">
                <a16:creationId xmlns:a16="http://schemas.microsoft.com/office/drawing/2014/main" id="{CECDF2DE-2357-5169-5656-458AF7C66C14}"/>
              </a:ext>
            </a:extLst>
          </p:cNvPr>
          <p:cNvSpPr>
            <a:spLocks noGrp="1"/>
          </p:cNvSpPr>
          <p:nvPr>
            <p:ph sz="half" idx="1"/>
          </p:nvPr>
        </p:nvSpPr>
        <p:spPr/>
        <p:txBody>
          <a:bodyPr>
            <a:normAutofit lnSpcReduction="10000"/>
          </a:bodyPr>
          <a:lstStyle/>
          <a:p>
            <a:r>
              <a:rPr lang="en-GB" sz="3200" b="1" dirty="0"/>
              <a:t>Web Browser options</a:t>
            </a:r>
          </a:p>
          <a:p>
            <a:r>
              <a:rPr lang="en-GB" b="1" dirty="0"/>
              <a:t>Google Chrome </a:t>
            </a:r>
          </a:p>
          <a:p>
            <a:r>
              <a:rPr lang="en-GB" b="1" dirty="0"/>
              <a:t>Mozilla Firefox</a:t>
            </a:r>
          </a:p>
          <a:p>
            <a:r>
              <a:rPr lang="en-GB" b="1" dirty="0"/>
              <a:t>Internet Explorer</a:t>
            </a:r>
          </a:p>
          <a:p>
            <a:r>
              <a:rPr lang="en-GB" b="1" dirty="0"/>
              <a:t>Safari</a:t>
            </a:r>
          </a:p>
          <a:p>
            <a:r>
              <a:rPr lang="en-GB" b="1" dirty="0"/>
              <a:t>Edge</a:t>
            </a:r>
          </a:p>
          <a:p>
            <a:r>
              <a:rPr lang="en-GB" b="1" dirty="0"/>
              <a:t>……</a:t>
            </a:r>
          </a:p>
          <a:p>
            <a:endParaRPr lang="en-AE" b="1" dirty="0"/>
          </a:p>
        </p:txBody>
      </p:sp>
      <p:sp>
        <p:nvSpPr>
          <p:cNvPr id="4" name="Content Placeholder 3">
            <a:extLst>
              <a:ext uri="{FF2B5EF4-FFF2-40B4-BE49-F238E27FC236}">
                <a16:creationId xmlns:a16="http://schemas.microsoft.com/office/drawing/2014/main" id="{882D1296-B53C-ED3F-6398-FDB54A8721F7}"/>
              </a:ext>
            </a:extLst>
          </p:cNvPr>
          <p:cNvSpPr>
            <a:spLocks noGrp="1"/>
          </p:cNvSpPr>
          <p:nvPr>
            <p:ph sz="half" idx="2"/>
          </p:nvPr>
        </p:nvSpPr>
        <p:spPr/>
        <p:txBody>
          <a:bodyPr>
            <a:normAutofit lnSpcReduction="10000"/>
          </a:bodyPr>
          <a:lstStyle/>
          <a:p>
            <a:r>
              <a:rPr lang="en-GB" sz="3200" b="1" dirty="0"/>
              <a:t>Text Editor options</a:t>
            </a:r>
          </a:p>
          <a:p>
            <a:r>
              <a:rPr lang="en-GB" b="1" dirty="0"/>
              <a:t>Visual Code Studio</a:t>
            </a:r>
          </a:p>
          <a:p>
            <a:r>
              <a:rPr lang="en-GB" b="1" dirty="0"/>
              <a:t>Sublime Text</a:t>
            </a:r>
          </a:p>
          <a:p>
            <a:r>
              <a:rPr lang="en-GB" b="1" dirty="0"/>
              <a:t>Atom.io</a:t>
            </a:r>
          </a:p>
          <a:p>
            <a:r>
              <a:rPr lang="en-GB" b="1" dirty="0"/>
              <a:t>Brackets</a:t>
            </a:r>
          </a:p>
          <a:p>
            <a:r>
              <a:rPr lang="en-GB" b="1" dirty="0"/>
              <a:t>Notepad ++</a:t>
            </a:r>
          </a:p>
          <a:p>
            <a:r>
              <a:rPr lang="en-GB" b="1" dirty="0"/>
              <a:t>…….</a:t>
            </a:r>
          </a:p>
          <a:p>
            <a:r>
              <a:rPr lang="en-GB" b="1" dirty="0"/>
              <a:t>CHOOSE AND DOWNLOAD YOUR TEXT EDITOR</a:t>
            </a:r>
            <a:endParaRPr lang="en-AE" b="1" dirty="0"/>
          </a:p>
        </p:txBody>
      </p:sp>
    </p:spTree>
    <p:extLst>
      <p:ext uri="{BB962C8B-B14F-4D97-AF65-F5344CB8AC3E}">
        <p14:creationId xmlns:p14="http://schemas.microsoft.com/office/powerpoint/2010/main" val="37180519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1529</TotalTime>
  <Words>960</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Consolas</vt:lpstr>
      <vt:lpstr>Corbel</vt:lpstr>
      <vt:lpstr>Basis</vt:lpstr>
      <vt:lpstr>Introduction to HTML and CSS</vt:lpstr>
      <vt:lpstr>Website</vt:lpstr>
      <vt:lpstr>Website</vt:lpstr>
      <vt:lpstr>Front end web-development</vt:lpstr>
      <vt:lpstr>Front end web-development</vt:lpstr>
      <vt:lpstr>Front end web-development</vt:lpstr>
      <vt:lpstr>HTML</vt:lpstr>
      <vt:lpstr>Introduction to HTML</vt:lpstr>
      <vt:lpstr>Introduction to HTML</vt:lpstr>
      <vt:lpstr>Create your First HTML File</vt:lpstr>
      <vt:lpstr>Common Terminology</vt:lpstr>
      <vt:lpstr>Common Terminology</vt:lpstr>
      <vt:lpstr>HTML Tag Syntax</vt:lpstr>
      <vt:lpstr>HTML page structure</vt:lpstr>
      <vt:lpstr>PowerPoint Presentation</vt:lpstr>
      <vt:lpstr>PowerPoint Presentation</vt:lpstr>
      <vt:lpstr>PowerPoint Presentation</vt:lpstr>
      <vt:lpstr>PowerPoint Presentation</vt:lpstr>
      <vt:lpstr>Inline elements</vt:lpstr>
      <vt:lpstr>Tag Attributes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 and CSS</dc:title>
  <dc:creator>Piyali Mondal</dc:creator>
  <cp:lastModifiedBy>Piyali Mondal</cp:lastModifiedBy>
  <cp:revision>13</cp:revision>
  <dcterms:created xsi:type="dcterms:W3CDTF">2023-02-01T12:05:51Z</dcterms:created>
  <dcterms:modified xsi:type="dcterms:W3CDTF">2023-02-09T08:03:27Z</dcterms:modified>
</cp:coreProperties>
</file>