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notesMasterIdLst>
    <p:notesMasterId r:id="rId8"/>
  </p:notesMasterIdLst>
  <p:sldIdLst>
    <p:sldId id="257" r:id="rId2"/>
    <p:sldId id="265" r:id="rId3"/>
    <p:sldId id="262" r:id="rId4"/>
    <p:sldId id="266" r:id="rId5"/>
    <p:sldId id="267"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E06B3E-6A50-4202-85AF-F7B97B5BEC28}" type="datetimeFigureOut">
              <a:rPr lang="en-IN" smtClean="0"/>
              <a:t>14-08-2025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729A0D-E987-4889-8D90-8071B6D11957}" type="slidenum">
              <a:rPr lang="en-IN" smtClean="0"/>
              <a:t>‹#›</a:t>
            </a:fld>
            <a:endParaRPr lang="en-IN"/>
          </a:p>
        </p:txBody>
      </p:sp>
    </p:spTree>
    <p:extLst>
      <p:ext uri="{BB962C8B-B14F-4D97-AF65-F5344CB8AC3E}">
        <p14:creationId xmlns:p14="http://schemas.microsoft.com/office/powerpoint/2010/main" val="899160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729A0D-E987-4889-8D90-8071B6D11957}" type="slidenum">
              <a:rPr lang="en-IN" smtClean="0"/>
              <a:t>5</a:t>
            </a:fld>
            <a:endParaRPr lang="en-IN"/>
          </a:p>
        </p:txBody>
      </p:sp>
    </p:spTree>
    <p:extLst>
      <p:ext uri="{BB962C8B-B14F-4D97-AF65-F5344CB8AC3E}">
        <p14:creationId xmlns:p14="http://schemas.microsoft.com/office/powerpoint/2010/main" val="3105308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9CCB569E-C663-41CB-9847-92164DC78A9C}" type="datetimeFigureOut">
              <a:rPr lang="en-IN" smtClean="0"/>
              <a:t>14-08-2025</a:t>
            </a:fld>
            <a:endParaRPr lang="en-IN"/>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C5B3400-469E-4B68-AD86-9D4A493CF97F}"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7581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B569E-C663-41CB-9847-92164DC78A9C}" type="datetimeFigureOut">
              <a:rPr lang="en-IN" smtClean="0"/>
              <a:t>14-08-2025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B3400-469E-4B68-AD86-9D4A493CF97F}" type="slidenum">
              <a:rPr lang="en-IN" smtClean="0"/>
              <a:t>‹#›</a:t>
            </a:fld>
            <a:endParaRPr lang="en-IN"/>
          </a:p>
        </p:txBody>
      </p:sp>
    </p:spTree>
    <p:extLst>
      <p:ext uri="{BB962C8B-B14F-4D97-AF65-F5344CB8AC3E}">
        <p14:creationId xmlns:p14="http://schemas.microsoft.com/office/powerpoint/2010/main" val="45303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B569E-C663-41CB-9847-92164DC78A9C}" type="datetimeFigureOut">
              <a:rPr lang="en-IN" smtClean="0"/>
              <a:t>14-08-2025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B3400-469E-4B68-AD86-9D4A493CF97F}" type="slidenum">
              <a:rPr lang="en-IN" smtClean="0"/>
              <a:t>‹#›</a:t>
            </a:fld>
            <a:endParaRPr lang="en-IN"/>
          </a:p>
        </p:txBody>
      </p:sp>
    </p:spTree>
    <p:extLst>
      <p:ext uri="{BB962C8B-B14F-4D97-AF65-F5344CB8AC3E}">
        <p14:creationId xmlns:p14="http://schemas.microsoft.com/office/powerpoint/2010/main" val="1928956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B569E-C663-41CB-9847-92164DC78A9C}" type="datetimeFigureOut">
              <a:rPr lang="en-IN" smtClean="0"/>
              <a:t>14-08-2025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B3400-469E-4B68-AD86-9D4A493CF97F}" type="slidenum">
              <a:rPr lang="en-IN" smtClean="0"/>
              <a:t>‹#›</a:t>
            </a:fld>
            <a:endParaRPr lang="en-IN"/>
          </a:p>
        </p:txBody>
      </p:sp>
    </p:spTree>
    <p:extLst>
      <p:ext uri="{BB962C8B-B14F-4D97-AF65-F5344CB8AC3E}">
        <p14:creationId xmlns:p14="http://schemas.microsoft.com/office/powerpoint/2010/main" val="79471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CB569E-C663-41CB-9847-92164DC78A9C}" type="datetimeFigureOut">
              <a:rPr lang="en-IN" smtClean="0"/>
              <a:t>14-08-2025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B3400-469E-4B68-AD86-9D4A493CF97F}"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0552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CB569E-C663-41CB-9847-92164DC78A9C}" type="datetimeFigureOut">
              <a:rPr lang="en-IN" smtClean="0"/>
              <a:t>14-08-2025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5B3400-469E-4B68-AD86-9D4A493CF97F}" type="slidenum">
              <a:rPr lang="en-IN" smtClean="0"/>
              <a:t>‹#›</a:t>
            </a:fld>
            <a:endParaRPr lang="en-IN"/>
          </a:p>
        </p:txBody>
      </p:sp>
    </p:spTree>
    <p:extLst>
      <p:ext uri="{BB962C8B-B14F-4D97-AF65-F5344CB8AC3E}">
        <p14:creationId xmlns:p14="http://schemas.microsoft.com/office/powerpoint/2010/main" val="920726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CB569E-C663-41CB-9847-92164DC78A9C}" type="datetimeFigureOut">
              <a:rPr lang="en-IN" smtClean="0"/>
              <a:t>14-08-2025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5B3400-469E-4B68-AD86-9D4A493CF97F}" type="slidenum">
              <a:rPr lang="en-IN" smtClean="0"/>
              <a:t>‹#›</a:t>
            </a:fld>
            <a:endParaRPr lang="en-IN"/>
          </a:p>
        </p:txBody>
      </p:sp>
    </p:spTree>
    <p:extLst>
      <p:ext uri="{BB962C8B-B14F-4D97-AF65-F5344CB8AC3E}">
        <p14:creationId xmlns:p14="http://schemas.microsoft.com/office/powerpoint/2010/main" val="287836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CB569E-C663-41CB-9847-92164DC78A9C}" type="datetimeFigureOut">
              <a:rPr lang="en-IN" smtClean="0"/>
              <a:t>14-08-2025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5B3400-469E-4B68-AD86-9D4A493CF97F}" type="slidenum">
              <a:rPr lang="en-IN" smtClean="0"/>
              <a:t>‹#›</a:t>
            </a:fld>
            <a:endParaRPr lang="en-IN"/>
          </a:p>
        </p:txBody>
      </p:sp>
    </p:spTree>
    <p:extLst>
      <p:ext uri="{BB962C8B-B14F-4D97-AF65-F5344CB8AC3E}">
        <p14:creationId xmlns:p14="http://schemas.microsoft.com/office/powerpoint/2010/main" val="385823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CB569E-C663-41CB-9847-92164DC78A9C}" type="datetimeFigureOut">
              <a:rPr lang="en-IN" smtClean="0"/>
              <a:t>14-08-2025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5B3400-469E-4B68-AD86-9D4A493CF97F}" type="slidenum">
              <a:rPr lang="en-IN" smtClean="0"/>
              <a:t>‹#›</a:t>
            </a:fld>
            <a:endParaRPr lang="en-IN"/>
          </a:p>
        </p:txBody>
      </p:sp>
    </p:spTree>
    <p:extLst>
      <p:ext uri="{BB962C8B-B14F-4D97-AF65-F5344CB8AC3E}">
        <p14:creationId xmlns:p14="http://schemas.microsoft.com/office/powerpoint/2010/main" val="3125528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CB569E-C663-41CB-9847-92164DC78A9C}" type="datetimeFigureOut">
              <a:rPr lang="en-IN" smtClean="0"/>
              <a:t>14-08-2025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5B3400-469E-4B68-AD86-9D4A493CF97F}" type="slidenum">
              <a:rPr lang="en-IN" smtClean="0"/>
              <a:t>‹#›</a:t>
            </a:fld>
            <a:endParaRPr lang="en-IN"/>
          </a:p>
        </p:txBody>
      </p:sp>
    </p:spTree>
    <p:extLst>
      <p:ext uri="{BB962C8B-B14F-4D97-AF65-F5344CB8AC3E}">
        <p14:creationId xmlns:p14="http://schemas.microsoft.com/office/powerpoint/2010/main" val="3240309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CB569E-C663-41CB-9847-92164DC78A9C}" type="datetimeFigureOut">
              <a:rPr lang="en-IN" smtClean="0"/>
              <a:t>14-08-2025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5B3400-469E-4B68-AD86-9D4A493CF97F}" type="slidenum">
              <a:rPr lang="en-IN" smtClean="0"/>
              <a:t>‹#›</a:t>
            </a:fld>
            <a:endParaRPr lang="en-IN"/>
          </a:p>
        </p:txBody>
      </p:sp>
    </p:spTree>
    <p:extLst>
      <p:ext uri="{BB962C8B-B14F-4D97-AF65-F5344CB8AC3E}">
        <p14:creationId xmlns:p14="http://schemas.microsoft.com/office/powerpoint/2010/main" val="515365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9CCB569E-C663-41CB-9847-92164DC78A9C}" type="datetimeFigureOut">
              <a:rPr lang="en-IN" smtClean="0"/>
              <a:t>14-08-2025</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BC5B3400-469E-4B68-AD86-9D4A493CF97F}" type="slidenum">
              <a:rPr lang="en-IN" smtClean="0"/>
              <a:t>‹#›</a:t>
            </a:fld>
            <a:endParaRPr lang="en-IN"/>
          </a:p>
        </p:txBody>
      </p:sp>
    </p:spTree>
    <p:extLst>
      <p:ext uri="{BB962C8B-B14F-4D97-AF65-F5344CB8AC3E}">
        <p14:creationId xmlns:p14="http://schemas.microsoft.com/office/powerpoint/2010/main" val="1153218113"/>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747A7-B8A6-779D-B9A1-DC960B0945F7}"/>
              </a:ext>
            </a:extLst>
          </p:cNvPr>
          <p:cNvSpPr>
            <a:spLocks noGrp="1"/>
          </p:cNvSpPr>
          <p:nvPr>
            <p:ph type="title"/>
          </p:nvPr>
        </p:nvSpPr>
        <p:spPr>
          <a:xfrm>
            <a:off x="1247781" y="1823764"/>
            <a:ext cx="9696437" cy="3210471"/>
          </a:xfrm>
        </p:spPr>
        <p:txBody>
          <a:bodyPr>
            <a:normAutofit/>
          </a:bodyPr>
          <a:lstStyle/>
          <a:p>
            <a:pPr algn="ctr"/>
            <a:r>
              <a:rPr lang="en-US" sz="6000" b="1" dirty="0">
                <a:latin typeface="Times New Roman" panose="02020603050405020304" pitchFamily="18" charset="0"/>
                <a:cs typeface="Times New Roman" panose="02020603050405020304" pitchFamily="18" charset="0"/>
              </a:rPr>
              <a:t>Advanced Visual Perception</a:t>
            </a:r>
            <a:br>
              <a:rPr lang="en-US" sz="6000" b="1" dirty="0">
                <a:latin typeface="Times New Roman" panose="02020603050405020304" pitchFamily="18" charset="0"/>
                <a:cs typeface="Times New Roman" panose="02020603050405020304" pitchFamily="18" charset="0"/>
              </a:rPr>
            </a:br>
            <a:r>
              <a:rPr lang="en-US" sz="6000" b="1" dirty="0">
                <a:solidFill>
                  <a:schemeClr val="tx1"/>
                </a:solidFill>
                <a:latin typeface="Algerian" panose="04020705040A02060702" pitchFamily="82" charset="0"/>
              </a:rPr>
              <a:t> </a:t>
            </a:r>
            <a:endParaRPr lang="en-IN" sz="6000" dirty="0">
              <a:solidFill>
                <a:schemeClr val="tx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FD16F678-617A-0DD9-6DA9-98C04F44F4DC}"/>
              </a:ext>
            </a:extLst>
          </p:cNvPr>
          <p:cNvSpPr>
            <a:spLocks noGrp="1"/>
          </p:cNvSpPr>
          <p:nvPr>
            <p:ph idx="1"/>
          </p:nvPr>
        </p:nvSpPr>
        <p:spPr>
          <a:xfrm>
            <a:off x="5733122" y="4606531"/>
            <a:ext cx="5211096" cy="855407"/>
          </a:xfrm>
        </p:spPr>
        <p:txBody>
          <a:bodyPr>
            <a:normAutofit fontScale="47500" lnSpcReduction="20000"/>
          </a:bodyPr>
          <a:lstStyle/>
          <a:p>
            <a:pPr marL="0" indent="0">
              <a:buNone/>
            </a:pPr>
            <a:r>
              <a:rPr lang="en-US" sz="3600" b="1" i="1" cap="none" dirty="0">
                <a:solidFill>
                  <a:schemeClr val="tx1"/>
                </a:solidFill>
                <a:latin typeface="Times New Roman" panose="02020603050405020304" pitchFamily="18" charset="0"/>
                <a:cs typeface="Times New Roman" panose="02020603050405020304" pitchFamily="18" charset="0"/>
              </a:rPr>
              <a:t>By Debsparsha Dasgupta</a:t>
            </a:r>
            <a:br>
              <a:rPr lang="en-US" sz="3600" b="1" i="1" cap="none" dirty="0">
                <a:solidFill>
                  <a:schemeClr val="tx1"/>
                </a:solidFill>
                <a:latin typeface="Times New Roman" panose="02020603050405020304" pitchFamily="18" charset="0"/>
                <a:cs typeface="Times New Roman" panose="02020603050405020304" pitchFamily="18" charset="0"/>
              </a:rPr>
            </a:br>
            <a:br>
              <a:rPr lang="en-US" sz="3600" b="1" i="1" cap="none" dirty="0">
                <a:solidFill>
                  <a:schemeClr val="tx1"/>
                </a:solidFill>
                <a:latin typeface="Times New Roman" panose="02020603050405020304" pitchFamily="18" charset="0"/>
                <a:cs typeface="Times New Roman" panose="02020603050405020304" pitchFamily="18" charset="0"/>
              </a:rPr>
            </a:br>
            <a:r>
              <a:rPr lang="en-US" sz="3600" b="1" i="1" cap="none" dirty="0">
                <a:solidFill>
                  <a:schemeClr val="tx1"/>
                </a:solidFill>
                <a:latin typeface="Times New Roman" panose="02020603050405020304" pitchFamily="18" charset="0"/>
                <a:cs typeface="Times New Roman" panose="02020603050405020304" pitchFamily="18" charset="0"/>
              </a:rPr>
              <a:t>Guide: 	Dr. D. Srikanth (DIAT)</a:t>
            </a:r>
            <a:br>
              <a:rPr lang="en-US" sz="3600" b="1" i="1" cap="none" dirty="0">
                <a:solidFill>
                  <a:schemeClr val="tx1"/>
                </a:solidFill>
                <a:latin typeface="Times New Roman" panose="02020603050405020304" pitchFamily="18" charset="0"/>
                <a:cs typeface="Times New Roman" panose="02020603050405020304" pitchFamily="18" charset="0"/>
              </a:rPr>
            </a:br>
            <a:r>
              <a:rPr lang="en-US" sz="3600" b="1" i="1" cap="none" dirty="0">
                <a:solidFill>
                  <a:schemeClr val="tx1"/>
                </a:solidFill>
                <a:latin typeface="Times New Roman" panose="02020603050405020304" pitchFamily="18" charset="0"/>
                <a:cs typeface="Times New Roman" panose="02020603050405020304" pitchFamily="18" charset="0"/>
              </a:rPr>
              <a:t>	M. Swapna, Sc E (RCI)</a:t>
            </a:r>
            <a:endParaRPr lang="en-IN" sz="3600" b="1" i="1"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885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3E5802-153C-0BD7-2DF4-806C998B45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82DDE5-287E-32F2-99F7-B09938D19EA8}"/>
              </a:ext>
            </a:extLst>
          </p:cNvPr>
          <p:cNvSpPr>
            <a:spLocks noGrp="1"/>
          </p:cNvSpPr>
          <p:nvPr>
            <p:ph type="title"/>
          </p:nvPr>
        </p:nvSpPr>
        <p:spPr>
          <a:xfrm>
            <a:off x="1640156" y="643774"/>
            <a:ext cx="8911687" cy="1280890"/>
          </a:xfrm>
        </p:spPr>
        <p:txBody>
          <a:bodyPr/>
          <a:lstStyle/>
          <a:p>
            <a:pPr algn="ctr"/>
            <a:r>
              <a:rPr lang="en-US" b="1" dirty="0">
                <a:latin typeface="Algerian" panose="04020705040A02060702" pitchFamily="82" charset="0"/>
              </a:rPr>
              <a:t>Problem statements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028AD64E-177F-2796-1277-8AE28D365E9F}"/>
              </a:ext>
            </a:extLst>
          </p:cNvPr>
          <p:cNvSpPr>
            <a:spLocks noGrp="1"/>
          </p:cNvSpPr>
          <p:nvPr>
            <p:ph idx="1"/>
          </p:nvPr>
        </p:nvSpPr>
        <p:spPr>
          <a:xfrm>
            <a:off x="1640156" y="2133600"/>
            <a:ext cx="8915400" cy="3777622"/>
          </a:xfrm>
        </p:spPr>
        <p:txBody>
          <a:bodyPr/>
          <a:lstStyle/>
          <a:p>
            <a:pPr marL="0" indent="0">
              <a:buNone/>
            </a:pPr>
            <a:r>
              <a:rPr lang="en-US" b="1" cap="none" dirty="0">
                <a:latin typeface="Times New Roman" panose="02020603050405020304" pitchFamily="18" charset="0"/>
                <a:cs typeface="Times New Roman" panose="02020603050405020304" pitchFamily="18" charset="0"/>
              </a:rPr>
              <a:t>Advanced Visual Perception by using Few-Shot Learning: </a:t>
            </a:r>
          </a:p>
          <a:p>
            <a:pPr marL="0" indent="0">
              <a:buNone/>
            </a:pPr>
            <a:r>
              <a:rPr lang="en-US" cap="none" dirty="0">
                <a:latin typeface="Times New Roman" panose="02020603050405020304" pitchFamily="18" charset="0"/>
                <a:cs typeface="Times New Roman" panose="02020603050405020304" pitchFamily="18" charset="0"/>
              </a:rPr>
              <a:t>An application that detects multiple ground targets using 5 images per class.</a:t>
            </a:r>
            <a:br>
              <a:rPr lang="en-US" cap="none" dirty="0">
                <a:latin typeface="Times New Roman" panose="02020603050405020304" pitchFamily="18" charset="0"/>
                <a:cs typeface="Times New Roman" panose="02020603050405020304" pitchFamily="18" charset="0"/>
              </a:rPr>
            </a:br>
            <a:r>
              <a:rPr lang="en-US" cap="none" dirty="0">
                <a:latin typeface="Times New Roman" panose="02020603050405020304" pitchFamily="18" charset="0"/>
                <a:cs typeface="Times New Roman" panose="02020603050405020304" pitchFamily="18" charset="0"/>
              </a:rPr>
              <a:t>The algorithm will be integrated &amp; tested in a simulation platform.</a:t>
            </a: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0516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94CFEF-F927-4C84-7F45-E53C7526D8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95C296-EEFE-B312-C1B3-16FC277EAEBE}"/>
              </a:ext>
            </a:extLst>
          </p:cNvPr>
          <p:cNvSpPr>
            <a:spLocks noGrp="1"/>
          </p:cNvSpPr>
          <p:nvPr>
            <p:ph type="title"/>
          </p:nvPr>
        </p:nvSpPr>
        <p:spPr>
          <a:xfrm>
            <a:off x="432619" y="322192"/>
            <a:ext cx="11267768" cy="624586"/>
          </a:xfrm>
        </p:spPr>
        <p:txBody>
          <a:bodyPr>
            <a:normAutofit fontScale="90000"/>
          </a:bodyPr>
          <a:lstStyle/>
          <a:p>
            <a:pPr algn="ctr"/>
            <a:r>
              <a:rPr lang="en-US" b="1" dirty="0">
                <a:latin typeface="Algerian" panose="04020705040A02060702" pitchFamily="82" charset="0"/>
              </a:rPr>
              <a:t>Literature survey</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9E1143FB-FC17-EE72-D6EB-30B75162D641}"/>
              </a:ext>
            </a:extLst>
          </p:cNvPr>
          <p:cNvSpPr>
            <a:spLocks noGrp="1"/>
          </p:cNvSpPr>
          <p:nvPr>
            <p:ph idx="1"/>
          </p:nvPr>
        </p:nvSpPr>
        <p:spPr>
          <a:xfrm>
            <a:off x="491613" y="946778"/>
            <a:ext cx="11267768" cy="5633884"/>
          </a:xfrm>
        </p:spPr>
        <p:txBody>
          <a:bodyPr>
            <a:normAutofit/>
          </a:bodyPr>
          <a:lstStyle/>
          <a:p>
            <a:r>
              <a:rPr lang="en-US" cap="none" dirty="0">
                <a:latin typeface="Times New Roman" panose="02020603050405020304" pitchFamily="18" charset="0"/>
                <a:cs typeface="Times New Roman" panose="02020603050405020304" pitchFamily="18" charset="0"/>
              </a:rPr>
              <a:t>Few-Shot Learning (FSL) aims to generalize to novel classes using only a few labelled examples. </a:t>
            </a:r>
          </a:p>
          <a:p>
            <a:r>
              <a:rPr lang="en-US" cap="none" dirty="0">
                <a:latin typeface="Times New Roman" panose="02020603050405020304" pitchFamily="18" charset="0"/>
                <a:cs typeface="Times New Roman" panose="02020603050405020304" pitchFamily="18" charset="0"/>
              </a:rPr>
              <a:t>Meta-learning approaches like Model-Agnostic Meta-Learning (MAML) [Finn et al., 2017] learn model parameters that can be quickly adapted to new classes via a small number of gradient steps, making them suitable for detection tasks where domain shifts occur. Metric-based methods, such as Prototypical Networks [Snell et al., 2017], instead learn an embedding space where class prototypes are formed from support examples, and classification is performed by measuring distances to these prototypes. Combining both enables rapid adaptation and robust similarity-based classification.</a:t>
            </a:r>
          </a:p>
          <a:p>
            <a:r>
              <a:rPr lang="en-US" cap="none" dirty="0">
                <a:latin typeface="Times New Roman" panose="02020603050405020304" pitchFamily="18" charset="0"/>
                <a:cs typeface="Times New Roman" panose="02020603050405020304" pitchFamily="18" charset="0"/>
              </a:rPr>
              <a:t>This project adopts YOLO-NAS as a backbone, maybe integrates some attention mechanism, and leverages MAML with Prototypical Networks for rapid adaptation and robust classification in a 5-shot multi-target detection setting.</a:t>
            </a:r>
          </a:p>
          <a:p>
            <a:r>
              <a:rPr lang="en-US" b="1" cap="none" dirty="0">
                <a:latin typeface="Times New Roman" panose="02020603050405020304" pitchFamily="18" charset="0"/>
                <a:cs typeface="Times New Roman" panose="02020603050405020304" pitchFamily="18" charset="0"/>
              </a:rPr>
              <a:t>References</a:t>
            </a:r>
          </a:p>
          <a:p>
            <a:pPr lvl="1">
              <a:buFont typeface="Wingdings" panose="05000000000000000000" pitchFamily="2" charset="2"/>
              <a:buChar char="v"/>
            </a:pPr>
            <a:r>
              <a:rPr lang="en-US" cap="none" dirty="0">
                <a:latin typeface="Times New Roman" panose="02020603050405020304" pitchFamily="18" charset="0"/>
                <a:cs typeface="Times New Roman" panose="02020603050405020304" pitchFamily="18" charset="0"/>
              </a:rPr>
              <a:t>Finn, C. et al. “Model-Agnostic Meta-Learning for Fast Adaptation of Deep Networks.” ICML, 2017.</a:t>
            </a:r>
          </a:p>
          <a:p>
            <a:pPr lvl="1">
              <a:buFont typeface="Wingdings" panose="05000000000000000000" pitchFamily="2" charset="2"/>
              <a:buChar char="v"/>
            </a:pPr>
            <a:r>
              <a:rPr lang="en-US" cap="none" dirty="0">
                <a:latin typeface="Times New Roman" panose="02020603050405020304" pitchFamily="18" charset="0"/>
                <a:cs typeface="Times New Roman" panose="02020603050405020304" pitchFamily="18" charset="0"/>
              </a:rPr>
              <a:t>Snell, J. et al. “Prototypical Networks for Few-shot Learning.” </a:t>
            </a:r>
            <a:r>
              <a:rPr lang="en-US" cap="none" dirty="0" err="1">
                <a:latin typeface="Times New Roman" panose="02020603050405020304" pitchFamily="18" charset="0"/>
                <a:cs typeface="Times New Roman" panose="02020603050405020304" pitchFamily="18" charset="0"/>
              </a:rPr>
              <a:t>NeurIPS</a:t>
            </a:r>
            <a:r>
              <a:rPr lang="en-US" cap="none" dirty="0">
                <a:latin typeface="Times New Roman" panose="02020603050405020304" pitchFamily="18" charset="0"/>
                <a:cs typeface="Times New Roman" panose="02020603050405020304" pitchFamily="18" charset="0"/>
              </a:rPr>
              <a:t>, 2017.</a:t>
            </a:r>
            <a:endParaRPr lang="en-IN" sz="1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5406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D10A8-403A-98E1-2E3C-3178CACF66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0A086A-4EA3-6BF3-CBBA-08806C031C52}"/>
              </a:ext>
            </a:extLst>
          </p:cNvPr>
          <p:cNvSpPr>
            <a:spLocks noGrp="1"/>
          </p:cNvSpPr>
          <p:nvPr>
            <p:ph type="title"/>
          </p:nvPr>
        </p:nvSpPr>
        <p:spPr>
          <a:xfrm>
            <a:off x="432619" y="322192"/>
            <a:ext cx="11267768" cy="624586"/>
          </a:xfrm>
        </p:spPr>
        <p:txBody>
          <a:bodyPr>
            <a:normAutofit fontScale="90000"/>
          </a:bodyPr>
          <a:lstStyle/>
          <a:p>
            <a:pPr algn="ctr"/>
            <a:r>
              <a:rPr lang="en-US" b="1" dirty="0">
                <a:latin typeface="Algerian" panose="04020705040A02060702" pitchFamily="82" charset="0"/>
              </a:rPr>
              <a:t>General approach</a:t>
            </a:r>
            <a:endParaRPr lang="en-IN" b="1" dirty="0">
              <a:latin typeface="Algerian" panose="04020705040A02060702" pitchFamily="82" charset="0"/>
            </a:endParaRPr>
          </a:p>
        </p:txBody>
      </p:sp>
      <p:sp>
        <p:nvSpPr>
          <p:cNvPr id="6" name="Rectangle 3">
            <a:extLst>
              <a:ext uri="{FF2B5EF4-FFF2-40B4-BE49-F238E27FC236}">
                <a16:creationId xmlns:a16="http://schemas.microsoft.com/office/drawing/2014/main" id="{19E6E964-933D-755E-C692-45C9310687C1}"/>
              </a:ext>
            </a:extLst>
          </p:cNvPr>
          <p:cNvSpPr>
            <a:spLocks noGrp="1" noChangeArrowheads="1"/>
          </p:cNvSpPr>
          <p:nvPr>
            <p:ph idx="1"/>
          </p:nvPr>
        </p:nvSpPr>
        <p:spPr bwMode="auto">
          <a:xfrm>
            <a:off x="462500" y="1658177"/>
            <a:ext cx="11266999"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Backbone &amp; Feature Extraction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28600" lvl="1" indent="0" eaLnBrk="0" fontAlgn="base" hangingPunct="0">
              <a:lnSpc>
                <a:spcPct val="100000"/>
              </a:lnSpc>
              <a:spcBef>
                <a:spcPct val="0"/>
              </a:spcBef>
              <a:spcAft>
                <a:spcPct val="0"/>
              </a:spcAft>
              <a:buClrTx/>
              <a:buSzTx/>
              <a:buNone/>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YOLO-NAS backbone + FPN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(detection head removed).</a:t>
            </a:r>
          </a:p>
          <a:p>
            <a:pPr marL="228600" lvl="1" indent="0" eaLnBrk="0" fontAlgn="base" hangingPunct="0">
              <a:lnSpc>
                <a:spcPct val="100000"/>
              </a:lnSpc>
              <a:spcBef>
                <a:spcPct val="0"/>
              </a:spcBef>
              <a:spcAft>
                <a:spcPct val="0"/>
              </a:spcAft>
              <a:buClrTx/>
              <a:buSzTx/>
              <a:buNone/>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Extract multi-scale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Prototype Computation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28600" lvl="1" indent="0" eaLnBrk="0" fontAlgn="base" hangingPunct="0">
              <a:lnSpc>
                <a:spcPct val="100000"/>
              </a:lnSpc>
              <a:spcBef>
                <a:spcPct val="0"/>
              </a:spcBef>
              <a:spcAft>
                <a:spcPct val="0"/>
              </a:spcAft>
              <a:buClrTx/>
              <a:buSzTx/>
              <a:buNone/>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each class, it produces a representative prototype in the embedding space for object-level comparison in Few-Shot Object Detection.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Few-Shot Adaptation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28600" lvl="1" indent="0" eaLnBrk="0" fontAlgn="base" hangingPunct="0">
              <a:lnSpc>
                <a:spcPct val="100000"/>
              </a:lnSpc>
              <a:spcBef>
                <a:spcPct val="0"/>
              </a:spcBef>
              <a:spcAft>
                <a:spcPct val="0"/>
              </a:spcAft>
              <a:buClrTx/>
              <a:buSzTx/>
              <a:buNone/>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MAML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fine-tune the last layers of the YOLO-NAS backbone for each few-shot task.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Query Image Classification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28600" lvl="1" indent="0" eaLnBrk="0" fontAlgn="base" hangingPunct="0">
              <a:lnSpc>
                <a:spcPct val="100000"/>
              </a:lnSpc>
              <a:spcBef>
                <a:spcPct val="0"/>
              </a:spcBef>
              <a:spcAft>
                <a:spcPct val="0"/>
              </a:spcAft>
              <a:buClrTx/>
              <a:buSzTx/>
              <a:buNone/>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Extract query features and compare them with prototypes via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Prototypical Networks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(Euclidean or cosine distance).</a:t>
            </a:r>
          </a:p>
          <a:p>
            <a:pPr marL="228600" lvl="1" indent="0" eaLnBrk="0" fontAlgn="base" hangingPunct="0">
              <a:lnSpc>
                <a:spcPct val="100000"/>
              </a:lnSpc>
              <a:spcBef>
                <a:spcPct val="0"/>
              </a:spcBef>
              <a:spcAft>
                <a:spcPct val="0"/>
              </a:spcAft>
              <a:buClrTx/>
              <a:buSzTx/>
              <a:buNone/>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Assign the label of the nearest prototype; regress bounding boxes jointly if needed.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2413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1B745-C092-9D02-EE34-C2A08B368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52B1C0-8E9A-DB76-CC88-B5C755D8E5E6}"/>
              </a:ext>
            </a:extLst>
          </p:cNvPr>
          <p:cNvSpPr>
            <a:spLocks noGrp="1"/>
          </p:cNvSpPr>
          <p:nvPr>
            <p:ph type="title"/>
          </p:nvPr>
        </p:nvSpPr>
        <p:spPr>
          <a:xfrm>
            <a:off x="432619" y="322192"/>
            <a:ext cx="11267768" cy="624586"/>
          </a:xfrm>
        </p:spPr>
        <p:txBody>
          <a:bodyPr>
            <a:normAutofit fontScale="90000"/>
          </a:bodyPr>
          <a:lstStyle/>
          <a:p>
            <a:pPr algn="ctr"/>
            <a:r>
              <a:rPr lang="en-US" b="1" dirty="0">
                <a:latin typeface="Algerian" panose="04020705040A02060702" pitchFamily="82" charset="0"/>
              </a:rPr>
              <a:t>progress</a:t>
            </a:r>
            <a:endParaRPr lang="en-IN" b="1" dirty="0">
              <a:latin typeface="Algerian" panose="04020705040A02060702" pitchFamily="82" charset="0"/>
            </a:endParaRPr>
          </a:p>
        </p:txBody>
      </p:sp>
      <p:sp>
        <p:nvSpPr>
          <p:cNvPr id="4" name="Rectangle 2">
            <a:extLst>
              <a:ext uri="{FF2B5EF4-FFF2-40B4-BE49-F238E27FC236}">
                <a16:creationId xmlns:a16="http://schemas.microsoft.com/office/drawing/2014/main" id="{AF58316B-8023-4550-F2B8-31A01EC64E97}"/>
              </a:ext>
            </a:extLst>
          </p:cNvPr>
          <p:cNvSpPr>
            <a:spLocks noGrp="1" noChangeArrowheads="1"/>
          </p:cNvSpPr>
          <p:nvPr>
            <p:ph idx="1"/>
          </p:nvPr>
        </p:nvSpPr>
        <p:spPr bwMode="auto">
          <a:xfrm>
            <a:off x="462116" y="1435294"/>
            <a:ext cx="11267768" cy="261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Literature Review:</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Studied MAML and Prototypical Networks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Architecture:</a:t>
            </a:r>
            <a:endParaRPr lang="en-US" altLang="en-US" sz="2000" dirty="0">
              <a:latin typeface="Times New Roman" panose="02020603050405020304" pitchFamily="18" charset="0"/>
              <a:cs typeface="Times New Roman" panose="02020603050405020304" pitchFamily="18" charset="0"/>
            </a:endParaRPr>
          </a:p>
          <a:p>
            <a:pPr marL="742950" lvl="1" indent="-514350" eaLnBrk="0" fontAlgn="base" hangingPunct="0">
              <a:lnSpc>
                <a:spcPct val="100000"/>
              </a:lnSpc>
              <a:spcBef>
                <a:spcPct val="0"/>
              </a:spcBef>
              <a:spcAft>
                <a:spcPct val="0"/>
              </a:spcAft>
              <a:buClrTx/>
              <a:buSzTx/>
              <a:buFont typeface="+mj-lt"/>
              <a:buAutoNum type="romanLcPeriod"/>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YOLO-NAS backbone + FPN (detection head removed).</a:t>
            </a:r>
          </a:p>
          <a:p>
            <a:pPr marL="742950" lvl="1" indent="-514350" eaLnBrk="0" fontAlgn="base" hangingPunct="0">
              <a:lnSpc>
                <a:spcPct val="100000"/>
              </a:lnSpc>
              <a:spcBef>
                <a:spcPct val="0"/>
              </a:spcBef>
              <a:spcAft>
                <a:spcPct val="0"/>
              </a:spcAft>
              <a:buClrTx/>
              <a:buSzTx/>
              <a:buFont typeface="+mj-lt"/>
              <a:buAutoNum type="romanLcPeriod"/>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Prototype computation (mean feature per class).</a:t>
            </a:r>
          </a:p>
          <a:p>
            <a:pPr marL="742950" lvl="1" indent="-514350" eaLnBrk="0" fontAlgn="base" hangingPunct="0">
              <a:lnSpc>
                <a:spcPct val="100000"/>
              </a:lnSpc>
              <a:spcBef>
                <a:spcPct val="0"/>
              </a:spcBef>
              <a:spcAft>
                <a:spcPct val="0"/>
              </a:spcAft>
              <a:buClrTx/>
              <a:buSzTx/>
              <a:buFont typeface="+mj-lt"/>
              <a:buAutoNum type="romanLcPeriod"/>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MAML fine-tunes the last backbone layers.</a:t>
            </a:r>
          </a:p>
          <a:p>
            <a:pPr marL="742950" lvl="1" indent="-514350" eaLnBrk="0" fontAlgn="base" hangingPunct="0">
              <a:lnSpc>
                <a:spcPct val="100000"/>
              </a:lnSpc>
              <a:spcBef>
                <a:spcPct val="0"/>
              </a:spcBef>
              <a:spcAft>
                <a:spcPct val="0"/>
              </a:spcAft>
              <a:buClrTx/>
              <a:buSzTx/>
              <a:buFont typeface="+mj-lt"/>
              <a:buAutoNum type="romanLcPeriod"/>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Query classification via prototype distance.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 Prep: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YOLO-NAS format with support/query split.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2992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CB3FF1-3D3D-4B41-D8CD-8E9BF7883C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97A987-225F-3A57-8999-2D486BF6A3BC}"/>
              </a:ext>
            </a:extLst>
          </p:cNvPr>
          <p:cNvSpPr>
            <a:spLocks noGrp="1"/>
          </p:cNvSpPr>
          <p:nvPr>
            <p:ph type="title"/>
          </p:nvPr>
        </p:nvSpPr>
        <p:spPr>
          <a:xfrm>
            <a:off x="462116" y="2032819"/>
            <a:ext cx="11267768" cy="2792362"/>
          </a:xfrm>
        </p:spPr>
        <p:txBody>
          <a:bodyPr>
            <a:normAutofit/>
          </a:bodyPr>
          <a:lstStyle/>
          <a:p>
            <a:pPr algn="ctr"/>
            <a:r>
              <a:rPr lang="en-US" sz="7200" b="1" dirty="0">
                <a:latin typeface="Algerian" panose="04020705040A02060702" pitchFamily="82" charset="0"/>
              </a:rPr>
              <a:t>THANK YOU</a:t>
            </a:r>
            <a:endParaRPr lang="en-IN" sz="7200" b="1" dirty="0">
              <a:latin typeface="Algerian" panose="04020705040A02060702" pitchFamily="82" charset="0"/>
            </a:endParaRPr>
          </a:p>
        </p:txBody>
      </p:sp>
    </p:spTree>
    <p:extLst>
      <p:ext uri="{BB962C8B-B14F-4D97-AF65-F5344CB8AC3E}">
        <p14:creationId xmlns:p14="http://schemas.microsoft.com/office/powerpoint/2010/main" val="3288554782"/>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1650</TotalTime>
  <Words>407</Words>
  <Application>Microsoft Office PowerPoint</Application>
  <PresentationFormat>Widescreen</PresentationFormat>
  <Paragraphs>33</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Algerian</vt:lpstr>
      <vt:lpstr>Arial</vt:lpstr>
      <vt:lpstr>Calibri</vt:lpstr>
      <vt:lpstr>Corbel</vt:lpstr>
      <vt:lpstr>Times New Roman</vt:lpstr>
      <vt:lpstr>Wingdings</vt:lpstr>
      <vt:lpstr>Basis</vt:lpstr>
      <vt:lpstr>Advanced Visual Perception  </vt:lpstr>
      <vt:lpstr>Problem statements</vt:lpstr>
      <vt:lpstr>Literature survey</vt:lpstr>
      <vt:lpstr>General approach</vt:lpstr>
      <vt:lpstr>progress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Debsparsha Dasgupta</dc:creator>
  <cp:lastModifiedBy>Debsparsha Dasgupta</cp:lastModifiedBy>
  <cp:revision>5</cp:revision>
  <dcterms:created xsi:type="dcterms:W3CDTF">2025-07-24T14:03:37Z</dcterms:created>
  <dcterms:modified xsi:type="dcterms:W3CDTF">2025-08-14T02:49:36Z</dcterms:modified>
</cp:coreProperties>
</file>