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7" r:id="rId1"/>
  </p:sldMasterIdLst>
  <p:sldIdLst>
    <p:sldId id="257" r:id="rId2"/>
    <p:sldId id="265" r:id="rId3"/>
    <p:sldId id="259" r:id="rId4"/>
    <p:sldId id="260" r:id="rId5"/>
    <p:sldId id="261" r:id="rId6"/>
    <p:sldId id="263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81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30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8956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47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0552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2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836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23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5528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0309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365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CCB569E-C663-41CB-9847-92164DC78A9C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BC5B3400-469E-4B68-AD86-9D4A493CF9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32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735" r:id="rId8"/>
    <p:sldLayoutId id="2147483736" r:id="rId9"/>
    <p:sldLayoutId id="2147483737" r:id="rId10"/>
    <p:sldLayoutId id="214748373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tx1"/>
        </a:buClr>
        <a:buSzPct val="80000"/>
        <a:buFont typeface="Corbe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SzPct val="80000"/>
        <a:buFont typeface="Corbe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747A7-B8A6-779D-B9A1-DC960B094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781" y="1823764"/>
            <a:ext cx="9696437" cy="3210471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 Perception</a:t>
            </a:r>
            <a:b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b="1" dirty="0">
                <a:solidFill>
                  <a:schemeClr val="tx1"/>
                </a:solidFill>
                <a:latin typeface="Algerian" panose="04020705040A02060702" pitchFamily="82" charset="0"/>
              </a:rPr>
              <a:t> </a:t>
            </a:r>
            <a:endParaRPr lang="en-IN" sz="6000" dirty="0">
              <a:solidFill>
                <a:schemeClr val="tx1"/>
              </a:solidFill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6F678-617A-0DD9-6DA9-98C04F44F4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3122" y="4606531"/>
            <a:ext cx="5211096" cy="8554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i="1" cap="none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Debsparsha Dasgupta</a:t>
            </a:r>
            <a:endParaRPr lang="en-IN" sz="3600" b="1" i="1" cap="none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885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E5802-153C-0BD7-2DF4-806C998B4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DDE5-287E-32F2-99F7-B09938D1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43774"/>
            <a:ext cx="8911687" cy="1280890"/>
          </a:xfrm>
        </p:spPr>
        <p:txBody>
          <a:bodyPr/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Objective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D64E-177F-2796-1277-8AE28D365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133600"/>
            <a:ext cx="8915400" cy="3777622"/>
          </a:xfrm>
        </p:spPr>
        <p:txBody>
          <a:bodyPr/>
          <a:lstStyle/>
          <a:p>
            <a:pPr marL="0" indent="0">
              <a:buNone/>
            </a:pPr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Visual Perception by using Few-Shot Learning: </a:t>
            </a:r>
          </a:p>
          <a:p>
            <a:pPr marL="0" indent="0">
              <a:buNone/>
            </a:pP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application that detects multiple ground targets using 5 images per class.</a:t>
            </a:r>
            <a:b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algorithm will be integrated &amp; tested in a simulation platform.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0516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72844-7245-91FD-6DE5-82B983851C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8536E-9FE1-9095-4F4D-3FDE62877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51" y="344129"/>
            <a:ext cx="11307096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Understanding of the 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FBE1D-A809-3A62-73D3-5B5DC17C1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1703678"/>
            <a:ext cx="11346425" cy="5385380"/>
          </a:xfrm>
        </p:spPr>
        <p:txBody>
          <a:bodyPr>
            <a:normAutofit/>
          </a:bodyPr>
          <a:lstStyle/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object detection models require large amounts of labelled training data per class. However, in many real-world applications, collecting extensive datasets is impractical due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scarcity (e.g., New or rare military equipment)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Labelling costs and time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or classification restrictions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addresses this challenge using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 (FSL)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a method where the model learns to detect and recognise new classes from only a few labelled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examples. </a:t>
            </a:r>
          </a:p>
          <a:p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aim to: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Efficiently detect unseen military targets with limited supervision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 good generalisation using only 5 images per class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IN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 fast inference and high accuracy that works in real-world, low-data situations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406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A58BF-308E-0072-CAA4-915E4FFAAA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BDE32-6D44-4B2B-EADC-A04F9391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633943"/>
            <a:ext cx="8911687" cy="1280890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Want to build a system that can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DB68-1E8A-E303-7871-34D796AB6D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0156" y="2133600"/>
            <a:ext cx="8915400" cy="3777622"/>
          </a:xfrm>
        </p:spPr>
        <p:txBody>
          <a:bodyPr/>
          <a:lstStyle/>
          <a:p>
            <a:pPr lvl="0"/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locate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ground targets (like tanks, trucks, launchers) in images.</a:t>
            </a:r>
          </a:p>
          <a:p>
            <a:pPr lvl="0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model needs to be trained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only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5 labelled images per class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few-shot learning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0"/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Bounding boxes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names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each target in new/unseen images.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F3BE9BA-CC1C-CB37-088B-73D2BB3195E8}"/>
              </a:ext>
            </a:extLst>
          </p:cNvPr>
          <p:cNvSpPr/>
          <p:nvPr/>
        </p:nvSpPr>
        <p:spPr>
          <a:xfrm>
            <a:off x="1636444" y="4512999"/>
            <a:ext cx="1422595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New Image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2A626F-203E-642A-E418-67857754C278}"/>
              </a:ext>
            </a:extLst>
          </p:cNvPr>
          <p:cNvSpPr/>
          <p:nvPr/>
        </p:nvSpPr>
        <p:spPr>
          <a:xfrm>
            <a:off x="4241679" y="4512999"/>
            <a:ext cx="1843550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 Narrow" panose="020B0606020202030204" pitchFamily="34" charset="0"/>
              </a:rPr>
              <a:t>Trained Detector</a:t>
            </a:r>
            <a:endParaRPr lang="en-IN" dirty="0">
              <a:latin typeface="Arial Narrow" panose="020B060602020203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A0B89C0-2455-9E92-9FC7-4CAC7D774D41}"/>
              </a:ext>
            </a:extLst>
          </p:cNvPr>
          <p:cNvSpPr/>
          <p:nvPr/>
        </p:nvSpPr>
        <p:spPr>
          <a:xfrm>
            <a:off x="7267869" y="4512998"/>
            <a:ext cx="3283974" cy="62926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ctr"/>
            <a:r>
              <a:rPr lang="en-US" dirty="0">
                <a:latin typeface="Arial Narrow" panose="020B0606020202030204" pitchFamily="34" charset="0"/>
              </a:rPr>
              <a:t>Detected Targets on New Image</a:t>
            </a:r>
            <a:endParaRPr lang="en-IN" dirty="0">
              <a:latin typeface="Arial Narrow" panose="020B0606020202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5AF15C6-5290-8626-C408-D7768D0C7E53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6085229" y="4827631"/>
            <a:ext cx="118264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28C5A7-E5B8-856B-42B3-F756A01D66B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3059039" y="4827632"/>
            <a:ext cx="118264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0383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24995-B95A-AE3C-9B6D-191F27402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68FC5-5F2B-9B7A-ED30-B525E25D9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0" y="452283"/>
            <a:ext cx="11356258" cy="693412"/>
          </a:xfrm>
        </p:spPr>
        <p:txBody>
          <a:bodyPr>
            <a:normAutofit fontScale="90000"/>
          </a:bodyPr>
          <a:lstStyle/>
          <a:p>
            <a:pPr algn="ctr"/>
            <a:r>
              <a:rPr lang="en-IN" b="1" dirty="0">
                <a:latin typeface="Algerian" panose="04020705040A02060702" pitchFamily="82" charset="0"/>
              </a:rPr>
              <a:t>Current Plan of Execution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4A10B-823C-553D-ED8A-2F98DFD21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742" y="1234186"/>
            <a:ext cx="11282515" cy="54812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1: Setup &amp; Data preparation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Install supergradients and load a pretrained YOLO-NAS model (small, medium, or large variant). Prepare the dataset with 5 labelled images per class, annotated in the required dataset format.</a:t>
            </a:r>
          </a:p>
          <a:p>
            <a:pPr marL="0" indent="0">
              <a:buNone/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2: Fine-tuning the model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Configure a YAML file with dataset paths and custom class names. Fine-tune YOLO-NAS </a:t>
            </a:r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the initial 5-shot per class dataset.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3: Evaluation &amp; Inference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the fine-tuned model on validation and test images using standard metrics like precision and recall. Visualise predictions with bounding boxes and labels to assess performance.</a:t>
            </a:r>
          </a:p>
          <a:p>
            <a:pPr marL="0" indent="0">
              <a:buNone/>
            </a:pPr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4: Optimisation (</a:t>
            </a:r>
            <a:r>
              <a:rPr lang="en-IN" b="1" cap="none">
                <a:latin typeface="Times New Roman" panose="02020603050405020304" pitchFamily="18" charset="0"/>
                <a:cs typeface="Times New Roman" panose="02020603050405020304" pitchFamily="18" charset="0"/>
              </a:rPr>
              <a:t>if needed)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data augmentation to improve generalisation from few samples and consider active learning to semi-automate data expansion. This helps improve model robustness in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33790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6317F-A95D-7E01-29BB-449FDA0FA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03701-BC7E-9F1C-6AC8-346E78D9E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7871" y="403123"/>
            <a:ext cx="11356258" cy="693412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Future Scope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271AC-7E16-B288-AA38-E87ABC042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14" y="1214521"/>
            <a:ext cx="11282515" cy="5107620"/>
          </a:xfrm>
        </p:spPr>
        <p:txBody>
          <a:bodyPr>
            <a:normAutofit/>
          </a:bodyPr>
          <a:lstStyle/>
          <a:p>
            <a:pPr lvl="0"/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for more novel classes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Continually adapt the model to detect new types of military vehicles or equipment with minimal retraining.</a:t>
            </a:r>
          </a:p>
          <a:p>
            <a:pPr lvl="0"/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drone/surveillance systems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Deploy on devices for real-time battlefield intelligence.</a:t>
            </a:r>
          </a:p>
          <a:p>
            <a:pPr lvl="0"/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 &amp; Active learning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Automatically select the most informative unlabelled samples.</a:t>
            </a:r>
          </a:p>
          <a:p>
            <a:pPr lvl="0"/>
            <a:r>
              <a:rPr lang="en-IN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Cross-domain generalisation</a:t>
            </a:r>
            <a:r>
              <a:rPr lang="en-IN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Extend the system to adapt to multi-modal inputs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05882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4CFEF-F927-4C84-7F45-E53C7526D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5C296-EEFE-B312-C1B3-16FC277EA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322192"/>
            <a:ext cx="11267768" cy="624586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Algerian" panose="04020705040A02060702" pitchFamily="82" charset="0"/>
              </a:rPr>
              <a:t>Previous Work references</a:t>
            </a:r>
            <a:endParaRPr lang="en-IN" b="1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143FB-FC17-EE72-D6EB-30B75162D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042219"/>
            <a:ext cx="11267768" cy="5633884"/>
          </a:xfrm>
        </p:spPr>
        <p:txBody>
          <a:bodyPr>
            <a:normAutofit/>
          </a:bodyPr>
          <a:lstStyle/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Prototypical networks for few-shot learning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Jake Snell, Kevin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Swersks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NIPS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Meta-transfer learning for few-shot learning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Qianru Sun,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Yaoygo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CVPR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comprehensive survey of few-shot learning: Evaluation application, challenge &amp; opportunity</a:t>
            </a:r>
            <a:endParaRPr lang="en-IN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sz="2000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Yisheng</a:t>
            </a: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Song, Ting Wang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Publisher: Association for Computing Machinery</a:t>
            </a:r>
            <a:endParaRPr lang="en-IN" sz="2000" cap="none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406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B3FF1-3D3D-4B41-D8CD-8E9BF7883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7A987-225F-3A57-8999-2D486BF6A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116" y="2032819"/>
            <a:ext cx="11267768" cy="2792362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atin typeface="Algerian" panose="04020705040A02060702" pitchFamily="82" charset="0"/>
              </a:rPr>
              <a:t>THANK YOU</a:t>
            </a:r>
            <a:endParaRPr lang="en-IN" sz="72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54782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ACC63D00-1EE0-4159-BF5A-6FF02000B7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1315</TotalTime>
  <Words>493</Words>
  <Application>Microsoft Office PowerPoint</Application>
  <PresentationFormat>Widescreen</PresentationFormat>
  <Paragraphs>47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Algerian</vt:lpstr>
      <vt:lpstr>Arial Narrow</vt:lpstr>
      <vt:lpstr>Corbel</vt:lpstr>
      <vt:lpstr>Times New Roman</vt:lpstr>
      <vt:lpstr>Wingdings</vt:lpstr>
      <vt:lpstr>Basis</vt:lpstr>
      <vt:lpstr>Advanced Visual Perception  </vt:lpstr>
      <vt:lpstr>Objective</vt:lpstr>
      <vt:lpstr>Understanding of the problem statement</vt:lpstr>
      <vt:lpstr>Want to build a system that can</vt:lpstr>
      <vt:lpstr>Current Plan of Execution</vt:lpstr>
      <vt:lpstr>Future Scope</vt:lpstr>
      <vt:lpstr>Previous Work 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Debsparsha Dasgupta</dc:creator>
  <cp:lastModifiedBy>Debsparsha Dasgupta</cp:lastModifiedBy>
  <cp:revision>4</cp:revision>
  <dcterms:created xsi:type="dcterms:W3CDTF">2025-07-24T14:03:37Z</dcterms:created>
  <dcterms:modified xsi:type="dcterms:W3CDTF">2025-07-25T11:59:09Z</dcterms:modified>
</cp:coreProperties>
</file>