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94" r:id="rId5"/>
    <p:sldId id="295" r:id="rId6"/>
    <p:sldId id="296" r:id="rId7"/>
    <p:sldId id="297" r:id="rId8"/>
    <p:sldId id="298" r:id="rId9"/>
    <p:sldId id="299" r:id="rId10"/>
    <p:sldId id="310" r:id="rId11"/>
    <p:sldId id="300" r:id="rId12"/>
    <p:sldId id="301" r:id="rId13"/>
    <p:sldId id="302" r:id="rId14"/>
    <p:sldId id="303" r:id="rId15"/>
    <p:sldId id="304" r:id="rId16"/>
    <p:sldId id="305" r:id="rId17"/>
    <p:sldId id="308" r:id="rId18"/>
    <p:sldId id="307" r:id="rId19"/>
    <p:sldId id="306" r:id="rId20"/>
    <p:sldId id="309" r:id="rId21"/>
    <p:sldId id="293" r:id="rId22"/>
    <p:sldId id="292" r:id="rId2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422C16"/>
    <a:srgbClr val="0C788E"/>
    <a:srgbClr val="321900"/>
    <a:srgbClr val="04232E"/>
    <a:srgbClr val="A50021"/>
    <a:srgbClr val="79510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68" d="100"/>
          <a:sy n="68" d="100"/>
        </p:scale>
        <p:origin x="12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4A892-02F3-4438-A3A1-BDEC7AA98C80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1145E-37B6-4730-8023-9FE294A79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9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7AAC7-A21B-43DA-A0C9-F09C0D04CD3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0999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63D92-C588-429B-8630-C85E77AA337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59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FDFC6-A390-48E8-BB73-EF2FFE9D9C5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1556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734F6-7875-4FB0-8C5B-C729D794821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1248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FC888-A0D0-47C5-86F3-E13836E541E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5453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2159A-7678-469D-B1CF-9D14ADDE116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1096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11077-DDA5-4286-87C6-16BD05F4215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8124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929C2-1A5E-45C2-BC5E-9287F000B37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5680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C63DB-C1D7-4FB7-BF9E-54EF7FD8CE5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6398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AEAE-4108-484E-AEBE-E9C21C62858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3627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7AABF-DC22-4DAA-A4A9-D16A07A2B7D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3496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5919D86-EBAE-4155-AF30-4143BE37102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250825" y="5189538"/>
            <a:ext cx="8713663" cy="544512"/>
          </a:xfrm>
          <a:noFill/>
        </p:spPr>
        <p:txBody>
          <a:bodyPr anchor="ctr"/>
          <a:lstStyle/>
          <a:p>
            <a:pPr eaLnBrk="1" hangingPunct="1"/>
            <a:r>
              <a:rPr lang="es-UY" altLang="en-US" b="1" dirty="0" err="1">
                <a:solidFill>
                  <a:schemeClr val="bg1"/>
                </a:solidFill>
              </a:rPr>
              <a:t>Information</a:t>
            </a:r>
            <a:r>
              <a:rPr lang="es-UY" altLang="en-US" b="1" dirty="0">
                <a:solidFill>
                  <a:schemeClr val="bg1"/>
                </a:solidFill>
              </a:rPr>
              <a:t> </a:t>
            </a:r>
            <a:r>
              <a:rPr lang="es-UY" altLang="en-US" b="1" dirty="0" err="1">
                <a:solidFill>
                  <a:schemeClr val="bg1"/>
                </a:solidFill>
              </a:rPr>
              <a:t>Retrieval</a:t>
            </a:r>
            <a:endParaRPr lang="es-ES" altLang="en-US" b="1" dirty="0">
              <a:solidFill>
                <a:schemeClr val="bg1"/>
              </a:solidFill>
            </a:endParaRPr>
          </a:p>
        </p:txBody>
      </p:sp>
      <p:sp>
        <p:nvSpPr>
          <p:cNvPr id="2051" name="Rectangle 127"/>
          <p:cNvSpPr>
            <a:spLocks noChangeArrowheads="1"/>
          </p:cNvSpPr>
          <p:nvPr/>
        </p:nvSpPr>
        <p:spPr bwMode="auto">
          <a:xfrm>
            <a:off x="395536" y="5805488"/>
            <a:ext cx="8568952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UY" altLang="en-US" sz="2800" b="1" dirty="0">
                <a:solidFill>
                  <a:schemeClr val="bg1"/>
                </a:solidFill>
              </a:rPr>
              <a:t>Debbie Taylor</a:t>
            </a:r>
            <a:endParaRPr lang="es-ES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188641"/>
            <a:ext cx="2133600" cy="288032"/>
          </a:xfrm>
        </p:spPr>
        <p:txBody>
          <a:bodyPr/>
          <a:lstStyle/>
          <a:p>
            <a:pPr>
              <a:defRPr/>
            </a:pPr>
            <a:fld id="{58D7AAC7-A21B-43DA-A0C9-F09C0D04CD3B}" type="slidenum">
              <a:rPr lang="es-ES" altLang="en-US" sz="3200" b="1" smtClean="0"/>
              <a:pPr>
                <a:defRPr/>
              </a:pPr>
              <a:t>1</a:t>
            </a:fld>
            <a:endParaRPr lang="es-ES" altLang="en-US" sz="3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D305-5757-496F-8251-4CF2DB7A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Example: TF*IDF and NLTK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E43D7-6521-4875-AE79-9C9A4D34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734F6-7875-4FB0-8C5B-C729D7948210}" type="slidenum">
              <a:rPr lang="es-ES" altLang="en-US" smtClean="0"/>
              <a:pPr>
                <a:defRPr/>
              </a:pPr>
              <a:t>10</a:t>
            </a:fld>
            <a:endParaRPr lang="es-ES" alt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1ED3522-F84F-4348-8F34-4C06CDFB3C3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6783" r="4443" b="56586"/>
          <a:stretch/>
        </p:blipFill>
        <p:spPr bwMode="auto">
          <a:xfrm>
            <a:off x="457200" y="1268759"/>
            <a:ext cx="8229600" cy="4976465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188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510B-D2FF-4140-9132-839AC2B2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E492-42CE-4B1C-B87E-C678A7E91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“</a:t>
            </a:r>
            <a:r>
              <a:rPr lang="en-GB" sz="2800" dirty="0" err="1"/>
              <a:t>Stopwords</a:t>
            </a:r>
            <a:r>
              <a:rPr lang="en-GB" sz="2800" dirty="0"/>
              <a:t> Tested” :  a, I, is, etc</a:t>
            </a:r>
          </a:p>
          <a:p>
            <a:pPr marL="0" indent="0">
              <a:buNone/>
            </a:pPr>
            <a:r>
              <a:rPr lang="en-GB" sz="2800" dirty="0"/>
              <a:t>	All correctly return zero results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Chose 3 Questions for advanced testing:</a:t>
            </a:r>
          </a:p>
          <a:p>
            <a:r>
              <a:rPr lang="en-GB" sz="2800" dirty="0"/>
              <a:t>Q1: What is a postgraduate degree?</a:t>
            </a:r>
          </a:p>
          <a:p>
            <a:r>
              <a:rPr lang="en-GB" sz="2800" dirty="0"/>
              <a:t>Q2: Where is there a coffee shop on Campus?</a:t>
            </a:r>
          </a:p>
          <a:p>
            <a:r>
              <a:rPr lang="en-GB" sz="2800" dirty="0"/>
              <a:t>Q3: Where can I get exam support?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8B941-7805-4D15-8E0B-9EE189B3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734F6-7875-4FB0-8C5B-C729D7948210}" type="slidenum">
              <a:rPr lang="es-ES" altLang="en-US" smtClean="0"/>
              <a:pPr>
                <a:defRPr/>
              </a:pPr>
              <a:t>11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5875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4970-7A0A-4BDF-9086-C7A3025F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Differential Weighting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0BA0E-7CCC-41F6-9171-B1A5E4BC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734F6-7875-4FB0-8C5B-C729D7948210}" type="slidenum">
              <a:rPr lang="es-ES" altLang="en-US" smtClean="0"/>
              <a:pPr>
                <a:defRPr/>
              </a:pPr>
              <a:t>12</a:t>
            </a:fld>
            <a:endParaRPr lang="es-ES" alt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D5E0126-491B-4BCB-80CA-19110A04E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128722"/>
              </p:ext>
            </p:extLst>
          </p:nvPr>
        </p:nvGraphicFramePr>
        <p:xfrm>
          <a:off x="457200" y="1600200"/>
          <a:ext cx="8229600" cy="290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55299978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98932076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78800464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76735445"/>
                    </a:ext>
                  </a:extLst>
                </a:gridCol>
              </a:tblGrid>
              <a:tr h="72723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All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No NLTK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No TF*IDF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612310"/>
                  </a:ext>
                </a:extLst>
              </a:tr>
              <a:tr h="727230">
                <a:tc>
                  <a:txBody>
                    <a:bodyPr/>
                    <a:lstStyle/>
                    <a:p>
                      <a:r>
                        <a:rPr lang="en-GB" sz="2000" b="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0.14036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0.12958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0.00000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287719"/>
                  </a:ext>
                </a:extLst>
              </a:tr>
              <a:tr h="727230">
                <a:tc>
                  <a:txBody>
                    <a:bodyPr/>
                    <a:lstStyle/>
                    <a:p>
                      <a:r>
                        <a:rPr lang="en-GB" sz="2000" b="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0.10299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0.01371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0.00000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316111"/>
                  </a:ext>
                </a:extLst>
              </a:tr>
              <a:tr h="727230">
                <a:tc>
                  <a:txBody>
                    <a:bodyPr/>
                    <a:lstStyle/>
                    <a:p>
                      <a:r>
                        <a:rPr lang="en-GB" sz="2000" b="0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0.19809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0.02163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0.00000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63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32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85A9-27D4-4419-94E2-1A2B0367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/>
          <a:lstStyle/>
          <a:p>
            <a:r>
              <a:rPr lang="en-GB" sz="3200" dirty="0"/>
              <a:t>Q1: Document and Term Frequencies</a:t>
            </a:r>
            <a:br>
              <a:rPr lang="en-GB" sz="3200" dirty="0"/>
            </a:br>
            <a:r>
              <a:rPr lang="en-GB" sz="3200" dirty="0"/>
              <a:t>	</a:t>
            </a:r>
            <a:r>
              <a:rPr lang="en-GB" sz="3200" i="1" dirty="0"/>
              <a:t>With ALL processes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4467A3-B4B3-4C97-8B74-048428E1E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568952" cy="52425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F007F-0336-4076-9B5D-5A750F57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734F6-7875-4FB0-8C5B-C729D7948210}" type="slidenum">
              <a:rPr lang="es-ES" altLang="en-US" smtClean="0"/>
              <a:pPr>
                <a:defRPr/>
              </a:pPr>
              <a:t>13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2004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FBE8-EA37-4D3B-9AF3-95C3CC64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Q1: Document and Term Frequencies</a:t>
            </a:r>
            <a:br>
              <a:rPr lang="en-GB" sz="3200" dirty="0"/>
            </a:br>
            <a:r>
              <a:rPr lang="en-GB" sz="3200" i="1" dirty="0"/>
              <a:t>Without NLTK</a:t>
            </a:r>
            <a:endParaRPr lang="en-GB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EB55A7-3D88-470A-88C3-251550AA4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8568952" cy="531460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4D603-380C-4A22-AF1D-3281F20C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734F6-7875-4FB0-8C5B-C729D7948210}" type="slidenum">
              <a:rPr lang="es-ES" altLang="en-US" smtClean="0"/>
              <a:pPr>
                <a:defRPr/>
              </a:pPr>
              <a:t>14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9891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37DC-0132-465C-AC5C-ADE7A966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Q1: Document and Term Frequencies</a:t>
            </a:r>
            <a:br>
              <a:rPr lang="en-GB" sz="3600" dirty="0"/>
            </a:br>
            <a:r>
              <a:rPr lang="en-GB" sz="3600" i="1" dirty="0"/>
              <a:t>Without NLTK and TF*IDF</a:t>
            </a:r>
            <a:endParaRPr lang="en-GB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EEC976-26A5-4A0D-B691-3E95CC3A2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640960" cy="52425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100F1-8A63-4726-BF12-852CA239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734F6-7875-4FB0-8C5B-C729D7948210}" type="slidenum">
              <a:rPr lang="es-ES" altLang="en-US" smtClean="0"/>
              <a:pPr>
                <a:defRPr/>
              </a:pPr>
              <a:t>15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21196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6CCE-1BC9-42EE-A76C-6FF10C22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URL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9C2BF-ECB4-4FAF-A936-D920D935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734F6-7875-4FB0-8C5B-C729D7948210}" type="slidenum">
              <a:rPr lang="es-ES" altLang="en-US" smtClean="0"/>
              <a:pPr>
                <a:defRPr/>
              </a:pPr>
              <a:t>16</a:t>
            </a:fld>
            <a:endParaRPr lang="es-E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3F1894-4A6D-4B92-9DA2-AC8AB2AB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i="1" dirty="0"/>
              <a:t>Without</a:t>
            </a:r>
            <a:r>
              <a:rPr lang="en-GB" i="1" dirty="0"/>
              <a:t> </a:t>
            </a:r>
            <a:r>
              <a:rPr lang="en-GB" sz="2800" i="1" dirty="0"/>
              <a:t>NLTK: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i="1" dirty="0"/>
              <a:t>Without NLTK and TF*IDF: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97AA6A-06C7-43D2-AC41-3802D9B5A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31070"/>
              </p:ext>
            </p:extLst>
          </p:nvPr>
        </p:nvGraphicFramePr>
        <p:xfrm>
          <a:off x="457200" y="2276872"/>
          <a:ext cx="8363272" cy="171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272">
                  <a:extLst>
                    <a:ext uri="{9D8B030D-6E8A-4147-A177-3AD203B41FA5}">
                      <a16:colId xmlns:a16="http://schemas.microsoft.com/office/drawing/2014/main" val="3505082031"/>
                    </a:ext>
                  </a:extLst>
                </a:gridCol>
              </a:tblGrid>
              <a:tr h="571400">
                <a:tc>
                  <a:txBody>
                    <a:bodyPr/>
                    <a:lstStyle/>
                    <a:p>
                      <a:r>
                        <a:rPr lang="en-GB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student-support-service/travel-and-expeditions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93095"/>
                  </a:ext>
                </a:extLst>
              </a:tr>
              <a:tr h="571400">
                <a:tc>
                  <a:txBody>
                    <a:bodyPr/>
                    <a:lstStyle/>
                    <a:p>
                      <a:r>
                        <a:rPr lang="en-GB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postgraduate-research/</a:t>
                      </a:r>
                      <a:r>
                        <a:rPr lang="en-GB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pgr</a:t>
                      </a:r>
                      <a:r>
                        <a:rPr lang="en-GB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-regulations-and-forms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198839"/>
                  </a:ext>
                </a:extLst>
              </a:tr>
              <a:tr h="571400">
                <a:tc>
                  <a:txBody>
                    <a:bodyPr/>
                    <a:lstStyle/>
                    <a:p>
                      <a:r>
                        <a:rPr lang="en-GB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graduation/honorary-graduate-nominations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433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39ED07-C946-4AFA-BA81-1B1F54BDC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32350"/>
              </p:ext>
            </p:extLst>
          </p:nvPr>
        </p:nvGraphicFramePr>
        <p:xfrm>
          <a:off x="457200" y="4869160"/>
          <a:ext cx="8229600" cy="171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097760519"/>
                    </a:ext>
                  </a:extLst>
                </a:gridCol>
              </a:tblGrid>
              <a:tr h="571400">
                <a:tc>
                  <a:txBody>
                    <a:bodyPr/>
                    <a:lstStyle/>
                    <a:p>
                      <a:r>
                        <a:rPr lang="en-GB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portal.uea.ac.uk/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179855"/>
                  </a:ext>
                </a:extLst>
              </a:tr>
              <a:tr h="571400">
                <a:tc>
                  <a:txBody>
                    <a:bodyPr/>
                    <a:lstStyle/>
                    <a:p>
                      <a:r>
                        <a:rPr lang="en-GB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student-support-service/disability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891313"/>
                  </a:ext>
                </a:extLst>
              </a:tr>
              <a:tr h="571400">
                <a:tc>
                  <a:txBody>
                    <a:bodyPr/>
                    <a:lstStyle/>
                    <a:p>
                      <a:r>
                        <a:rPr lang="en-GB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estates/security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8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7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0037-9DE6-4FFC-9BE0-6AFD2F82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B5872-D44E-4E0A-8E29-0F47E3CE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/>
              <a:t>Dan set 10 questions for comparison.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Two covered here are: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	Q1: pension query contact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	Q7: Erasmus+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9AE20-FAA1-47B1-8B1F-DEDF89D3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734F6-7875-4FB0-8C5B-C729D7948210}" type="slidenum">
              <a:rPr lang="es-ES" altLang="en-US" smtClean="0"/>
              <a:pPr>
                <a:defRPr/>
              </a:pPr>
              <a:t>17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31652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3726-C53F-41F4-BDC3-3671DADF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0250"/>
          </a:xfrm>
        </p:spPr>
        <p:txBody>
          <a:bodyPr/>
          <a:lstStyle/>
          <a:p>
            <a:r>
              <a:rPr lang="en-GB" sz="3400" dirty="0"/>
              <a:t>Comparisons for Pension Query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28BC-645C-4039-93AC-8DB4BF5E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Deb: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2800" dirty="0"/>
              <a:t>Dan: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2F500-E1CA-42A5-A16B-68759031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734F6-7875-4FB0-8C5B-C729D7948210}" type="slidenum">
              <a:rPr lang="es-ES" altLang="en-US" smtClean="0"/>
              <a:pPr>
                <a:defRPr/>
              </a:pPr>
              <a:t>18</a:t>
            </a:fld>
            <a:endParaRPr lang="es-E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43B376-2D20-4FED-99B8-33292215C8FB}"/>
              </a:ext>
            </a:extLst>
          </p:cNvPr>
          <p:cNvPicPr/>
          <p:nvPr/>
        </p:nvPicPr>
        <p:blipFill rotWithShape="1">
          <a:blip r:embed="rId2"/>
          <a:srcRect l="9140" t="31357" r="4609" b="40753"/>
          <a:stretch/>
        </p:blipFill>
        <p:spPr bwMode="auto">
          <a:xfrm>
            <a:off x="1043608" y="1196752"/>
            <a:ext cx="7920880" cy="20882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BEC264-5E82-4878-8A6C-E7E22202CE15}"/>
              </a:ext>
            </a:extLst>
          </p:cNvPr>
          <p:cNvPicPr/>
          <p:nvPr/>
        </p:nvPicPr>
        <p:blipFill rotWithShape="1">
          <a:blip r:embed="rId3"/>
          <a:srcRect l="7977" t="30742" r="4609" b="13781"/>
          <a:stretch/>
        </p:blipFill>
        <p:spPr bwMode="auto">
          <a:xfrm>
            <a:off x="1043608" y="3573017"/>
            <a:ext cx="7920880" cy="31484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562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5F81-A3A2-47DA-8746-ECC41AE8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0251"/>
          </a:xfrm>
        </p:spPr>
        <p:txBody>
          <a:bodyPr/>
          <a:lstStyle/>
          <a:p>
            <a:r>
              <a:rPr lang="en-GB" sz="3400" dirty="0"/>
              <a:t>Comparisons for Erasmus+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B30C-394A-4065-B354-819CDEB40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Deb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Dan: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FAA3A-A2A3-4FDD-9A96-1727F190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734F6-7875-4FB0-8C5B-C729D7948210}" type="slidenum">
              <a:rPr lang="es-ES" altLang="en-US" smtClean="0"/>
              <a:pPr>
                <a:defRPr/>
              </a:pPr>
              <a:t>19</a:t>
            </a:fld>
            <a:endParaRPr lang="es-E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8007B-49FD-453E-96E9-C11EE48A4CAD}"/>
              </a:ext>
            </a:extLst>
          </p:cNvPr>
          <p:cNvPicPr/>
          <p:nvPr/>
        </p:nvPicPr>
        <p:blipFill rotWithShape="1">
          <a:blip r:embed="rId2"/>
          <a:srcRect l="9141" t="33997" r="12918" b="37287"/>
          <a:stretch/>
        </p:blipFill>
        <p:spPr bwMode="auto">
          <a:xfrm>
            <a:off x="899592" y="1175828"/>
            <a:ext cx="8120920" cy="19417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BCDAD0-AEA0-489D-B112-8E38038AF2F2}"/>
              </a:ext>
            </a:extLst>
          </p:cNvPr>
          <p:cNvPicPr/>
          <p:nvPr/>
        </p:nvPicPr>
        <p:blipFill rotWithShape="1">
          <a:blip r:embed="rId3"/>
          <a:srcRect l="8974" t="31043" r="3279" b="13696"/>
          <a:stretch/>
        </p:blipFill>
        <p:spPr bwMode="auto">
          <a:xfrm>
            <a:off x="899592" y="3429000"/>
            <a:ext cx="8120920" cy="32924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597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649"/>
            <a:ext cx="8229600" cy="864096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9"/>
            <a:ext cx="8229600" cy="396044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Introduction</a:t>
            </a:r>
          </a:p>
          <a:p>
            <a:pPr eaLnBrk="1" hangingPunct="1"/>
            <a:r>
              <a:rPr lang="en-US" altLang="en-US" sz="2800" dirty="0"/>
              <a:t>TF*IDF</a:t>
            </a:r>
          </a:p>
          <a:p>
            <a:pPr eaLnBrk="1" hangingPunct="1"/>
            <a:r>
              <a:rPr lang="en-US" altLang="en-US" sz="2800" dirty="0"/>
              <a:t>Cosine Similarity</a:t>
            </a:r>
          </a:p>
          <a:p>
            <a:pPr eaLnBrk="1" hangingPunct="1"/>
            <a:r>
              <a:rPr lang="en-US" altLang="en-US" sz="2800" dirty="0"/>
              <a:t>NLTK </a:t>
            </a:r>
            <a:r>
              <a:rPr lang="en-US" altLang="en-US" sz="2800" dirty="0" err="1"/>
              <a:t>WordNetLemmatizer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Testing</a:t>
            </a:r>
          </a:p>
          <a:p>
            <a:pPr eaLnBrk="1" hangingPunct="1"/>
            <a:r>
              <a:rPr lang="en-US" altLang="en-US" sz="2800" dirty="0"/>
              <a:t>Comparisons</a:t>
            </a:r>
          </a:p>
          <a:p>
            <a:pPr eaLnBrk="1" hangingPunct="1"/>
            <a:r>
              <a:rPr lang="en-US" altLang="en-US" sz="2800" dirty="0"/>
              <a:t>Conclusions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188641"/>
            <a:ext cx="2133600" cy="360040"/>
          </a:xfrm>
        </p:spPr>
        <p:txBody>
          <a:bodyPr/>
          <a:lstStyle/>
          <a:p>
            <a:pPr>
              <a:defRPr/>
            </a:pPr>
            <a:fld id="{0FB734F6-7875-4FB0-8C5B-C729D7948210}" type="slidenum">
              <a:rPr lang="es-ES" altLang="en-US" sz="3200" b="1" smtClean="0"/>
              <a:pPr>
                <a:defRPr/>
              </a:pPr>
              <a:t>2</a:t>
            </a:fld>
            <a:endParaRPr lang="es-ES" altLang="en-US" sz="32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98B7-F413-4197-A4B7-E8196077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757E-74C6-47B2-AB2A-DD11A5356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700" dirty="0"/>
              <a:t>Each process has it’s own role to play. Removing even one creates an inefficient system.</a:t>
            </a:r>
          </a:p>
          <a:p>
            <a:pPr marL="0" indent="0">
              <a:buNone/>
            </a:pPr>
            <a:endParaRPr lang="en-GB" sz="2700" dirty="0"/>
          </a:p>
          <a:p>
            <a:pPr marL="0" indent="0">
              <a:buNone/>
            </a:pPr>
            <a:r>
              <a:rPr lang="en-GB" sz="2700" dirty="0"/>
              <a:t>REGEX needed more refining, as some data lost at start, which impacted the overall system efficiency</a:t>
            </a:r>
          </a:p>
          <a:p>
            <a:pPr marL="0" indent="0">
              <a:buNone/>
            </a:pPr>
            <a:endParaRPr lang="en-GB" sz="2700" dirty="0"/>
          </a:p>
          <a:p>
            <a:pPr marL="0" indent="0">
              <a:buNone/>
            </a:pPr>
            <a:r>
              <a:rPr lang="en-GB" sz="2700" dirty="0"/>
              <a:t>IR is a lot more complex than originally thought.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CC3EE-6410-4BF3-8386-37433047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734F6-7875-4FB0-8C5B-C729D7948210}" type="slidenum">
              <a:rPr lang="es-ES" altLang="en-US" smtClean="0"/>
              <a:pPr>
                <a:defRPr/>
              </a:pPr>
              <a:t>20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99229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02ACED-8074-439D-9F05-F7D89934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786313-12AB-42C4-AD3E-8A9BE9993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[</a:t>
            </a:r>
            <a:r>
              <a:rPr lang="en-GB" sz="1800" dirty="0" err="1"/>
              <a:t>Baeza</a:t>
            </a:r>
            <a:r>
              <a:rPr lang="en-GB" sz="1800" dirty="0"/>
              <a:t>-Yates et al., 1999] </a:t>
            </a:r>
            <a:r>
              <a:rPr lang="en-GB" sz="1800" dirty="0" err="1"/>
              <a:t>Baeza</a:t>
            </a:r>
            <a:r>
              <a:rPr lang="en-GB" sz="1800" dirty="0"/>
              <a:t>-Yates, R., Ribeiro-</a:t>
            </a:r>
            <a:r>
              <a:rPr lang="en-GB" sz="1800" dirty="0" err="1"/>
              <a:t>Neto</a:t>
            </a:r>
            <a:r>
              <a:rPr lang="en-GB" sz="1800" dirty="0"/>
              <a:t>, </a:t>
            </a:r>
            <a:r>
              <a:rPr lang="fr-FR" sz="1800" dirty="0"/>
              <a:t>B., et al. (1999). </a:t>
            </a:r>
          </a:p>
          <a:p>
            <a:pPr marL="0" indent="0">
              <a:buNone/>
            </a:pPr>
            <a:r>
              <a:rPr lang="fr-FR" sz="1800" dirty="0"/>
              <a:t>	Modern information </a:t>
            </a:r>
            <a:r>
              <a:rPr lang="fr-FR" sz="1800" dirty="0" err="1"/>
              <a:t>retrieval</a:t>
            </a:r>
            <a:r>
              <a:rPr lang="fr-FR" sz="1800" dirty="0"/>
              <a:t>, volume </a:t>
            </a:r>
            <a:r>
              <a:rPr lang="en-GB" sz="1800" dirty="0"/>
              <a:t>463. ACM press New York.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[Bird, 2006] Bird, S. (2006). </a:t>
            </a:r>
            <a:r>
              <a:rPr lang="en-GB" sz="1800" dirty="0" err="1"/>
              <a:t>Nltk</a:t>
            </a:r>
            <a:r>
              <a:rPr lang="en-GB" sz="1800" dirty="0"/>
              <a:t>: the natural language toolkit. </a:t>
            </a:r>
          </a:p>
          <a:p>
            <a:pPr marL="0" indent="0">
              <a:buNone/>
            </a:pPr>
            <a:r>
              <a:rPr lang="en-GB" sz="1800" dirty="0"/>
              <a:t>	In Proceedings of the COLING/ACL on Interactive presentation 	sessions.  Association for Computational Linguistics.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[Liu, 2015] Liu, E. (2015). </a:t>
            </a:r>
            <a:r>
              <a:rPr lang="en-GB" sz="1800" dirty="0" err="1"/>
              <a:t>Tf-idf</a:t>
            </a:r>
            <a:r>
              <a:rPr lang="en-GB" sz="1800" dirty="0"/>
              <a:t>, term frequency-inverse document frequency.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[</a:t>
            </a:r>
            <a:r>
              <a:rPr lang="en-GB" sz="1800" dirty="0" err="1"/>
              <a:t>Mogotsi</a:t>
            </a:r>
            <a:r>
              <a:rPr lang="en-GB" sz="1800" dirty="0"/>
              <a:t>, 2010] </a:t>
            </a:r>
            <a:r>
              <a:rPr lang="en-GB" sz="1800" dirty="0" err="1"/>
              <a:t>Mogotsi</a:t>
            </a:r>
            <a:r>
              <a:rPr lang="en-GB" sz="1800" dirty="0"/>
              <a:t>, I. C. (2010). Christopher </a:t>
            </a:r>
            <a:r>
              <a:rPr lang="en-GB" sz="1800" dirty="0" err="1"/>
              <a:t>d.manning</a:t>
            </a:r>
            <a:r>
              <a:rPr lang="en-GB" sz="1800" dirty="0"/>
              <a:t>, </a:t>
            </a:r>
            <a:r>
              <a:rPr lang="en-GB" sz="1800" dirty="0" err="1"/>
              <a:t>prabhakar</a:t>
            </a:r>
            <a:r>
              <a:rPr lang="en-GB" sz="1800" dirty="0"/>
              <a:t> 	</a:t>
            </a:r>
            <a:r>
              <a:rPr lang="en-GB" sz="1800" dirty="0" err="1"/>
              <a:t>raghavan</a:t>
            </a:r>
            <a:r>
              <a:rPr lang="en-GB" sz="1800" dirty="0"/>
              <a:t>, and </a:t>
            </a:r>
            <a:r>
              <a:rPr lang="en-GB" sz="1800" dirty="0" err="1"/>
              <a:t>hinrich</a:t>
            </a:r>
            <a:r>
              <a:rPr lang="en-GB" sz="1800" dirty="0"/>
              <a:t> </a:t>
            </a:r>
            <a:r>
              <a:rPr lang="en-GB" sz="1800" dirty="0" err="1"/>
              <a:t>schutze</a:t>
            </a:r>
            <a:r>
              <a:rPr lang="en-GB" sz="1800" dirty="0"/>
              <a:t>:</a:t>
            </a:r>
          </a:p>
          <a:p>
            <a:pPr marL="0" indent="0">
              <a:buNone/>
            </a:pPr>
            <a:r>
              <a:rPr lang="en-GB" sz="1800" dirty="0"/>
              <a:t>	Introduction to information retrieval – Cambridge	university 	press, </a:t>
            </a:r>
            <a:r>
              <a:rPr lang="en-GB" sz="1800" dirty="0" err="1"/>
              <a:t>cambridge</a:t>
            </a:r>
            <a:r>
              <a:rPr lang="en-GB" sz="1800" dirty="0"/>
              <a:t>, </a:t>
            </a:r>
            <a:r>
              <a:rPr lang="en-GB" sz="1800" dirty="0" err="1"/>
              <a:t>england</a:t>
            </a:r>
            <a:r>
              <a:rPr lang="en-GB" sz="1800" dirty="0"/>
              <a:t>, 2008, 482 pp, </a:t>
            </a:r>
            <a:r>
              <a:rPr lang="sv-SE" sz="1800" dirty="0"/>
              <a:t>ISBN: 978-0-521-86571-5. </a:t>
            </a:r>
            <a:endParaRPr lang="en-GB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5AE293-5299-44A2-AC1E-6EA275FD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9C63DB-C1D7-4FB7-BF9E-54EF7FD8CE52}" type="slidenum">
              <a:rPr lang="es-ES" altLang="en-US" smtClean="0"/>
              <a:pPr>
                <a:defRPr/>
              </a:pPr>
              <a:t>21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89915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97152"/>
            <a:ext cx="8229600" cy="1080120"/>
          </a:xfrm>
        </p:spPr>
        <p:txBody>
          <a:bodyPr/>
          <a:lstStyle/>
          <a:p>
            <a:r>
              <a:rPr lang="en-GB" dirty="0"/>
              <a:t>Any Questions?</a:t>
            </a:r>
          </a:p>
        </p:txBody>
      </p:sp>
      <p:pic>
        <p:nvPicPr>
          <p:cNvPr id="2052" name="Picture 4" descr="Image result for that's all folks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99288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116633"/>
            <a:ext cx="2133600" cy="288032"/>
          </a:xfrm>
        </p:spPr>
        <p:txBody>
          <a:bodyPr/>
          <a:lstStyle/>
          <a:p>
            <a:pPr>
              <a:defRPr/>
            </a:pPr>
            <a:fld id="{3B9929C2-1A5E-45C2-BC5E-9287F000B37B}" type="slidenum">
              <a:rPr lang="es-ES" altLang="en-US" sz="3200" smtClean="0"/>
              <a:pPr>
                <a:defRPr/>
              </a:pPr>
              <a:t>22</a:t>
            </a:fld>
            <a:endParaRPr lang="es-ES" altLang="en-US" sz="3200"/>
          </a:p>
        </p:txBody>
      </p:sp>
    </p:spTree>
    <p:extLst>
      <p:ext uri="{BB962C8B-B14F-4D97-AF65-F5344CB8AC3E}">
        <p14:creationId xmlns:p14="http://schemas.microsoft.com/office/powerpoint/2010/main" val="220072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GB" sz="4000" dirty="0"/>
              <a:t>Introduction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4464497"/>
          </a:xfrm>
        </p:spPr>
        <p:txBody>
          <a:bodyPr/>
          <a:lstStyle/>
          <a:p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What is Information Retrieval?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Information retrieval (IR) is finding material (usually documents) of an unstructured nature (usually text) that satisfies an information need from within large collections (usually stored on computers). </a:t>
            </a:r>
          </a:p>
          <a:p>
            <a:pPr marL="0" indent="0" algn="ctr">
              <a:buNone/>
            </a:pPr>
            <a:endParaRPr lang="en-GB" sz="1600" dirty="0"/>
          </a:p>
          <a:p>
            <a:pPr marL="0" indent="0" algn="ctr">
              <a:buNone/>
            </a:pPr>
            <a:r>
              <a:rPr lang="en-GB" sz="1600" dirty="0"/>
              <a:t>	</a:t>
            </a:r>
          </a:p>
          <a:p>
            <a:pPr marL="0" indent="0" algn="ctr">
              <a:buNone/>
            </a:pPr>
            <a:r>
              <a:rPr lang="en-GB" sz="1600" dirty="0"/>
              <a:t>					[</a:t>
            </a:r>
            <a:r>
              <a:rPr lang="en-GB" sz="1600" dirty="0" err="1"/>
              <a:t>Mogotsi</a:t>
            </a:r>
            <a:r>
              <a:rPr lang="en-GB" sz="1600" dirty="0"/>
              <a:t>, 2010] </a:t>
            </a:r>
            <a:r>
              <a:rPr lang="en-GB" sz="1600" dirty="0" err="1"/>
              <a:t>Mogotsi</a:t>
            </a:r>
            <a:r>
              <a:rPr lang="en-GB" sz="1600" dirty="0"/>
              <a:t>, I. C. (2010).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274639"/>
            <a:ext cx="2133600" cy="346050"/>
          </a:xfrm>
        </p:spPr>
        <p:txBody>
          <a:bodyPr/>
          <a:lstStyle/>
          <a:p>
            <a:pPr>
              <a:defRPr/>
            </a:pPr>
            <a:fld id="{0FB734F6-7875-4FB0-8C5B-C729D7948210}" type="slidenum">
              <a:rPr lang="es-ES" altLang="en-US" sz="3200" smtClean="0"/>
              <a:pPr>
                <a:defRPr/>
              </a:pPr>
              <a:t>3</a:t>
            </a:fld>
            <a:endParaRPr lang="es-ES" altLang="en-US" sz="3200"/>
          </a:p>
        </p:txBody>
      </p:sp>
    </p:spTree>
    <p:extLst>
      <p:ext uri="{BB962C8B-B14F-4D97-AF65-F5344CB8AC3E}">
        <p14:creationId xmlns:p14="http://schemas.microsoft.com/office/powerpoint/2010/main" val="287286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8485-D6C6-4CBA-9B2A-7F83FD44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TF*IDF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AC1F2-F3FD-4DB7-B53D-1F48A2F9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/>
              <a:t>Term Frequency-Inverse Document Frequency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TF*IDF weights a word for both term frequency (TF) and inverse document frequency (IDF).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The product of that calculation creates the term weighting score.</a:t>
            </a:r>
          </a:p>
          <a:p>
            <a:pPr marL="0" indent="0">
              <a:buNone/>
            </a:pPr>
            <a:r>
              <a:rPr lang="en-GB" sz="2800" dirty="0"/>
              <a:t>					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7CAAD-7083-4B24-9B8E-1A2B60F3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734F6-7875-4FB0-8C5B-C729D7948210}" type="slidenum">
              <a:rPr lang="es-ES" altLang="en-US" smtClean="0"/>
              <a:pPr>
                <a:defRPr/>
              </a:pPr>
              <a:t>4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7214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0AEE-B5EC-4561-87F7-555F27F2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TF*IDF Calculation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6B25A-64D7-468C-9E98-5440E4BF5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600" dirty="0"/>
              <a:t>“contact” appears 2 times, in 100 of 1000 documents:</a:t>
            </a:r>
          </a:p>
          <a:p>
            <a:pPr marL="0" indent="0">
              <a:buNone/>
            </a:pPr>
            <a:r>
              <a:rPr lang="en-GB" sz="2800" dirty="0"/>
              <a:t>	</a:t>
            </a:r>
          </a:p>
          <a:p>
            <a:pPr marL="0" indent="0">
              <a:buNone/>
            </a:pPr>
            <a:r>
              <a:rPr lang="en-GB" sz="2800" dirty="0"/>
              <a:t>	TF:(2 / 100) = 0.02.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IDF:log</a:t>
            </a:r>
            <a:r>
              <a:rPr lang="en-GB" sz="2800" dirty="0"/>
              <a:t>(1000 / 100) = 10.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	TF*IDF term weighting: 0.02 * 10 = 0.2</a:t>
            </a:r>
          </a:p>
          <a:p>
            <a:pPr marL="0" indent="0">
              <a:buNone/>
            </a:pPr>
            <a:r>
              <a:rPr lang="en-GB" sz="2800" dirty="0"/>
              <a:t>						</a:t>
            </a:r>
            <a:r>
              <a:rPr lang="en-GB" sz="1600" dirty="0"/>
              <a:t> [Liu, 2015] Liu, E. (2015).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F625EB-4ECD-4D7D-A2E4-407A07C9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929C2-1A5E-45C2-BC5E-9287F000B37B}" type="slidenum">
              <a:rPr lang="es-ES" altLang="en-US" smtClean="0"/>
              <a:pPr>
                <a:defRPr/>
              </a:pPr>
              <a:t>5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6710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E2A1-52D0-47A0-A21C-EBB57D01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Cosine Similarity (CS)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991DB-C5FD-4A6B-853B-5986F6821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099595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TF*IDF creates Vectors.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CS uses Vectors to identify similar documents	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Uses Dot-Product  of 2 Vectors</a:t>
            </a:r>
          </a:p>
          <a:p>
            <a:pPr marL="0" indent="0">
              <a:buNone/>
            </a:pPr>
            <a:r>
              <a:rPr lang="en-GB" sz="2800" dirty="0"/>
              <a:t>Find cosine of the Angle</a:t>
            </a:r>
          </a:p>
          <a:p>
            <a:pPr marL="0" indent="0">
              <a:buNone/>
            </a:pPr>
            <a:r>
              <a:rPr lang="en-GB" sz="2800" dirty="0"/>
              <a:t>Check Angle to find how similar documents 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54B8BA-AA35-4A52-87DE-204150DD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929C2-1A5E-45C2-BC5E-9287F000B37B}" type="slidenum">
              <a:rPr lang="es-ES" altLang="en-US" smtClean="0"/>
              <a:pPr>
                <a:defRPr/>
              </a:pPr>
              <a:t>6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0656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66F2-9944-4374-8078-681659AA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NLTK </a:t>
            </a:r>
            <a:r>
              <a:rPr lang="en-GB" dirty="0" err="1"/>
              <a:t>WordNetLemmatizer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ABFA-BE8A-4B42-BA99-EEC2E82D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Open source Natural Language Toolkit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Stemming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Lemmatizing</a:t>
            </a:r>
          </a:p>
          <a:p>
            <a:pPr marL="0" indent="0" algn="ctr">
              <a:buNone/>
            </a:pPr>
            <a:r>
              <a:rPr lang="en-GB" dirty="0"/>
              <a:t>						</a:t>
            </a:r>
            <a:r>
              <a:rPr lang="en-GB" sz="1600" dirty="0"/>
              <a:t>[Bird, 2006] Bird, S. (2006)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EB5FB-FFE2-4874-A338-E943B994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734F6-7875-4FB0-8C5B-C729D7948210}" type="slidenum">
              <a:rPr lang="es-ES" altLang="en-US" smtClean="0"/>
              <a:pPr>
                <a:defRPr/>
              </a:pPr>
              <a:t>7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9438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7C44-384D-4731-B68B-A6EE9996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NLTK - 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F8B6-8EED-40AF-BFDC-ED21B0C4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/>
              <a:t>Each word broken down into base format 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(contacting, contacts, etc changed to contact)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Word can then be identified across all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5FA63-38C9-4E39-8735-CC1D5D72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734F6-7875-4FB0-8C5B-C729D7948210}" type="slidenum">
              <a:rPr lang="es-ES" altLang="en-US" smtClean="0"/>
              <a:pPr>
                <a:defRPr/>
              </a:pPr>
              <a:t>8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6593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2777-33A5-4CD8-AA66-98F634FD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NLTK - Lemmatizing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FC06-74EB-4E2A-B0CD-8CC6D2859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/>
              <a:t>Specify “</a:t>
            </a:r>
            <a:r>
              <a:rPr lang="en-GB" sz="2800" dirty="0" err="1"/>
              <a:t>Stopwords</a:t>
            </a:r>
            <a:r>
              <a:rPr lang="en-GB" sz="2800" dirty="0"/>
              <a:t>”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Most common words in English language </a:t>
            </a:r>
            <a:r>
              <a:rPr lang="en-GB" sz="2800" dirty="0" err="1"/>
              <a:t>eg</a:t>
            </a:r>
            <a:r>
              <a:rPr lang="en-GB" sz="2800" dirty="0"/>
              <a:t> a, as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Remove them from search so weighting and 			priority not corrupted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DB3F6-6FA4-4404-BABE-4E95E3C4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734F6-7875-4FB0-8C5B-C729D7948210}" type="slidenum">
              <a:rPr lang="es-ES" altLang="en-US" smtClean="0"/>
              <a:pPr>
                <a:defRPr/>
              </a:pPr>
              <a:t>9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8196960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16586</TotalTime>
  <Words>409</Words>
  <Application>Microsoft Office PowerPoint</Application>
  <PresentationFormat>On-screen Show (4:3)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Diseño predeterminado</vt:lpstr>
      <vt:lpstr>Information Retrieval</vt:lpstr>
      <vt:lpstr>Contents</vt:lpstr>
      <vt:lpstr>Introduction </vt:lpstr>
      <vt:lpstr>TF*IDF</vt:lpstr>
      <vt:lpstr>TF*IDF Calculation</vt:lpstr>
      <vt:lpstr>Cosine Similarity (CS)</vt:lpstr>
      <vt:lpstr>NLTK WordNetLemmatizer</vt:lpstr>
      <vt:lpstr>NLTK - Stemming</vt:lpstr>
      <vt:lpstr>NLTK - Lemmatizing</vt:lpstr>
      <vt:lpstr>Example: TF*IDF and NLTK output</vt:lpstr>
      <vt:lpstr>Testing</vt:lpstr>
      <vt:lpstr>Differential Weighting</vt:lpstr>
      <vt:lpstr>Q1: Document and Term Frequencies  With ALL processes</vt:lpstr>
      <vt:lpstr>Q1: Document and Term Frequencies Without NLTK</vt:lpstr>
      <vt:lpstr>Q1: Document and Term Frequencies Without NLTK and TF*IDF</vt:lpstr>
      <vt:lpstr>URL output</vt:lpstr>
      <vt:lpstr>Comparisons</vt:lpstr>
      <vt:lpstr>Comparisons for Pension Query Contact</vt:lpstr>
      <vt:lpstr>Comparisons for Erasmus+</vt:lpstr>
      <vt:lpstr>Conclusions</vt:lpstr>
      <vt:lpstr>References</vt:lpstr>
      <vt:lpstr>Any Questions?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Debbie Taylor</cp:lastModifiedBy>
  <cp:revision>827</cp:revision>
  <dcterms:created xsi:type="dcterms:W3CDTF">2010-05-23T14:28:12Z</dcterms:created>
  <dcterms:modified xsi:type="dcterms:W3CDTF">2018-01-16T16:20:29Z</dcterms:modified>
</cp:coreProperties>
</file>