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[ECE20016/ITP20003]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Bytecode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compiler translates Java program into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rather than machine language.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machine language of a hypothetical computer known as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called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JVM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form between Java program and machine code.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interpret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900112" y="4581525"/>
            <a:ext cx="2016125" cy="13684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 program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(.java)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156325" y="4581525"/>
            <a:ext cx="2016125" cy="13684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code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861897" y="4581588"/>
            <a:ext cx="1671600" cy="1368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Byte-code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(.class)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1042987" y="6021387"/>
            <a:ext cx="1671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human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249987" y="6021387"/>
            <a:ext cx="1914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machine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Virtual Machine (JVM)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interprets bytecode (translation + execution)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provides platform-independent environment.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exists JVMs for various H/W’s and OS’s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bytecode can run on any JVM.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462337"/>
            <a:ext cx="8478837" cy="29051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3"/>
              </a:srgbClr>
            </a:outerShdw>
          </a:effectLst>
        </p:spPr>
      </p:pic>
      <p:grpSp>
        <p:nvGrpSpPr>
          <p:cNvPr id="197" name="Google Shape;197;p26"/>
          <p:cNvGrpSpPr/>
          <p:nvPr/>
        </p:nvGrpSpPr>
        <p:grpSpPr>
          <a:xfrm>
            <a:off x="3465512" y="4671700"/>
            <a:ext cx="2592387" cy="1856100"/>
            <a:chOff x="0" y="0"/>
            <a:chExt cx="2147483647" cy="2147483647"/>
          </a:xfrm>
        </p:grpSpPr>
        <p:sp>
          <p:nvSpPr>
            <p:cNvPr id="198" name="Google Shape;198;p26"/>
            <p:cNvSpPr/>
            <p:nvPr/>
          </p:nvSpPr>
          <p:spPr>
            <a:xfrm>
              <a:off x="0" y="46279476"/>
              <a:ext cx="2147483647" cy="210120417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732096638" y="766463726"/>
              <a:ext cx="683290265" cy="65334887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H/W</a:t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90451563" y="411270412"/>
              <a:ext cx="1366580530" cy="136114350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671704134" y="0"/>
              <a:ext cx="885207009" cy="462832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JVM</a:t>
              </a:r>
              <a:endParaRPr/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743411308" y="349059395"/>
              <a:ext cx="749392481" cy="462832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OS</a:t>
              </a:r>
              <a:endParaRPr/>
            </a:p>
          </p:txBody>
        </p:sp>
      </p:grp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and Running Java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1268412"/>
            <a:ext cx="5411787" cy="53292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3"/>
              </a:srgbClr>
            </a:outerShdw>
          </a:effectLst>
        </p:spPr>
      </p:pic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Virtual Machine (JVM)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provides great portability.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“Compile once, run everywhere!”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img.viralpatel.net/2008/12/java-program-execution.png"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2276475"/>
            <a:ext cx="4608512" cy="42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and Applets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Application: regular program.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on your computer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H/W + OS + VM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 to another location on the Internet and run there.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lang="en-US"/>
              <a:t>H/W + OS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VM + </a:t>
            </a:r>
            <a:r>
              <a:rPr lang="en-US"/>
              <a:t>Web browser 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Java Application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Supplement</a:t>
            </a:r>
            <a:endParaRPr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533400" y="285750"/>
            <a:ext cx="794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Java Application Program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FirstProgram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("Hello out there.");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("I will add two numbers for you.");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two whole numbers on a line:");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n1, n2;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n1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n2 = keyboard.nextInt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("The sum of those two numbers is");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(n1 + n2);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533400" y="285750"/>
            <a:ext cx="834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Java Application Program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12002" l="3401" r="2415" t="13966"/>
          <a:stretch/>
        </p:blipFill>
        <p:spPr>
          <a:xfrm>
            <a:off x="1403350" y="2852737"/>
            <a:ext cx="6810375" cy="21542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/>
            </a:outerShdw>
          </a:effectLst>
        </p:spPr>
      </p:pic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533400" y="285750"/>
            <a:ext cx="8090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Java Application Program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37" y="1125537"/>
            <a:ext cx="6961187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533400" y="285750"/>
            <a:ext cx="7769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Java Application Program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the compiler that this program uses the class Scanner.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FirstProgra</a:t>
            </a:r>
            <a:r>
              <a:rPr lang="en-US" sz="2200"/>
              <a:t>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FirstProgram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method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Java Application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Supplement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33400" y="285750"/>
            <a:ext cx="7769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Java Application Program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what is shown in parentheses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System.out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send output to the screen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println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performs this action for the object System.out.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n1, n2;			// variable declaration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memory space with a name to store a piece of data.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int: data type (integer)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n1, n2: variable names</a:t>
            </a:r>
            <a:endParaRPr/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533400" y="285750"/>
            <a:ext cx="804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Java Application Program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 keyboard = new Scanner(System.in);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Prepares to read from the keyboard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System.in is an object used to read input to the keyboard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 = keyboard.nextInt();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 = keyboard.nextInt();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integer numbers from the keyboard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a Java Program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Java program is composed of smaller parts, called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In the code, we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three classes: FirstProgram, System, Scanner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 should be in a separate file with the same filename.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FirstProgram.java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a Java program = writing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the whole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Decompose it into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each class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Compile and Running a Java Program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and Running with JDK (Java Development Toolkit)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+ JRE (incl. JVM)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cf: JRE: Java Runtime Environment (JVM + built-in classes + α)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Compile: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javac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FirstProgram.java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Run: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FirstProgram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JDK should be installed, and its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directory should be in PATH.</a:t>
            </a:r>
            <a:endParaRPr/>
          </a:p>
          <a:p>
            <a:pPr indent="-18923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(Integrated Development Environment)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+ compiler + runtime + debugger +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Eclipse, NetBeans,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compile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Menu-&gt;Run-&gt;Run As-&gt;Java Application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Menu-&gt;Run-&gt;Run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CTRL-F11</a:t>
            </a:r>
            <a:endParaRPr/>
          </a:p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Java Application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Basics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Supplement</a:t>
            </a:r>
            <a:endParaRPr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is an object-oriented programming language, abbreviated OOP.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is a technique that experienced programmers have found to be extremely helpful.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is made up of objects.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people, automobiles, buildings, …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programming (OOP) treats a program as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collection of objects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interact by means of actions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appropriately, are called </a:t>
            </a: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called </a:t>
            </a: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 of the same kind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the same type and belong to the same </a:t>
            </a: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within a class have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common set of methods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same kinds of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each object can have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it’s own data values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0" name="Google Shape;310;p4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Class, Object, and Methods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type of entities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Sonata, Genesis, Galaxy Note, i-Pad…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specific entity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my Sonata (with a specific VIN and plate number)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action an object can perform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Sonata has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left_turn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right_turn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component that constructs an object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fields, member variable, data member, …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body, engine, wheel, tire, chair, door, trunk, …</a:t>
            </a:r>
            <a:endParaRPr/>
          </a:p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OOP Design Principles</a:t>
            </a:r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 adheres to three primary design principles: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and methods associated with any particular class are encapsulated (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“put together in a capsule”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but </a:t>
            </a:r>
            <a:r>
              <a:rPr b="0" i="0" lang="en-US" sz="2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only part of the contents is made accessible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provides a means of using the class, but it omits the details of how the class works.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accelerator pedal, brake pedal, steering wheel, 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 often is called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information hiding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fuel injectors, automatic braking control system, power steering pump, …</a:t>
            </a:r>
            <a:endParaRPr/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Composed of 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devices (keyboards, mouse, camera, mic,…)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devices (monitor, printer, speaker, 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Storages (HDD, SSD, flash memory, CD/DVD, 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CPU, main memory, controller, …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Greek meaning “many forms”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program instruction adapts to mean different things in different contexts.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name produces results that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 on the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object that used the method.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‘go’ method of an automobile vs. ‘go’ method of an airplane.</a:t>
            </a:r>
            <a:endParaRPr/>
          </a:p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can be organized using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‘is a’ relation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at lower levels inherits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the characteristics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classes above it in the hierarchy.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Inherited characteristics do not need to be repeated.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characteristics are added.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3860800"/>
            <a:ext cx="5886450" cy="2797175"/>
          </a:xfrm>
          <a:prstGeom prst="rect">
            <a:avLst/>
          </a:prstGeom>
          <a:noFill/>
          <a:ln>
            <a:noFill/>
          </a:ln>
          <a:effectLst>
            <a:outerShdw blurRad="63500" dir="2999994" dist="114300">
              <a:srgbClr val="7F7F7F"/>
            </a:outerShdw>
          </a:effectLst>
        </p:spPr>
      </p:pic>
      <p:sp>
        <p:nvSpPr>
          <p:cNvPr id="346" name="Google Shape;346;p4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Inheritance in Java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organize classes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characteristics are added.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describes a means of performing an action.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= a series of actions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program = a series of instructions (or commands)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abstracted form of program.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human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not machine</a:t>
            </a:r>
            <a:endParaRPr/>
          </a:p>
          <a:p>
            <a:pPr indent="-18923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an algorithm is defined, expressing it in Java (or in another programming language) usually is easy.</a:t>
            </a:r>
            <a:endParaRPr/>
          </a:p>
          <a:p>
            <a:pPr indent="-18923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must be expressed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completely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precisely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9230" lvl="1" marL="7429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usually are expressed in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Total Cost of All Items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533400" y="1447800"/>
            <a:ext cx="6199187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 number 0 on the whiteboard.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item on the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cost of the item to the number on the whiteboard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the number on the whiteboard with the result of this addition.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 that the answer is the number written on the whiteboard.</a:t>
            </a:r>
            <a:endParaRPr/>
          </a:p>
        </p:txBody>
      </p:sp>
      <p:pic>
        <p:nvPicPr>
          <p:cNvPr id="367" name="Google Shape;36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587" y="404812"/>
            <a:ext cx="2105025" cy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Reusable Components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programs are created by combining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existing components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created entirely from scratch.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Reusing components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saves time and money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Reused components are likely to be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better developed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reliable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components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should be designed to be reusable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other applications.</a:t>
            </a:r>
            <a:endParaRPr/>
          </a:p>
          <a:p>
            <a:pPr indent="-18923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provides many classes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http://docs.oracle.com/javase/7/docs/api/</a:t>
            </a:r>
            <a:endParaRPr/>
          </a:p>
          <a:p>
            <a:pPr indent="-24638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Platform API</a:t>
            </a:r>
            <a:endParaRPr/>
          </a:p>
        </p:txBody>
      </p:sp>
      <p:pic>
        <p:nvPicPr>
          <p:cNvPr id="381" name="Google Shape;381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773" l="0" r="0" t="0"/>
          <a:stretch/>
        </p:blipFill>
        <p:spPr>
          <a:xfrm>
            <a:off x="1397000" y="1728787"/>
            <a:ext cx="6615112" cy="472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51"/>
          <p:cNvGrpSpPr/>
          <p:nvPr/>
        </p:nvGrpSpPr>
        <p:grpSpPr>
          <a:xfrm>
            <a:off x="684212" y="2476500"/>
            <a:ext cx="6097587" cy="1704975"/>
            <a:chOff x="942975" y="2017712"/>
            <a:chExt cx="6097587" cy="1704975"/>
          </a:xfrm>
        </p:grpSpPr>
        <p:sp>
          <p:nvSpPr>
            <p:cNvPr id="383" name="Google Shape;383;p51"/>
            <p:cNvSpPr/>
            <p:nvPr/>
          </p:nvSpPr>
          <p:spPr>
            <a:xfrm>
              <a:off x="942975" y="2017712"/>
              <a:ext cx="2265362" cy="1131887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4" name="Google Shape;384;p51"/>
            <p:cNvCxnSpPr/>
            <p:nvPr/>
          </p:nvCxnSpPr>
          <p:spPr>
            <a:xfrm rot="10800000">
              <a:off x="3222625" y="2728912"/>
              <a:ext cx="1755775" cy="754062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5" name="Google Shape;385;p51"/>
            <p:cNvSpPr txBox="1"/>
            <p:nvPr/>
          </p:nvSpPr>
          <p:spPr>
            <a:xfrm>
              <a:off x="4891087" y="3352800"/>
              <a:ext cx="21494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Package names</a:t>
              </a:r>
              <a:endParaRPr/>
            </a:p>
          </p:txBody>
        </p:sp>
      </p:grpSp>
      <p:grpSp>
        <p:nvGrpSpPr>
          <p:cNvPr id="386" name="Google Shape;386;p51"/>
          <p:cNvGrpSpPr/>
          <p:nvPr/>
        </p:nvGrpSpPr>
        <p:grpSpPr>
          <a:xfrm>
            <a:off x="1365250" y="3636962"/>
            <a:ext cx="5372100" cy="2816225"/>
            <a:chOff x="1624012" y="3178175"/>
            <a:chExt cx="5372100" cy="2816225"/>
          </a:xfrm>
        </p:grpSpPr>
        <p:sp>
          <p:nvSpPr>
            <p:cNvPr id="387" name="Google Shape;387;p51"/>
            <p:cNvSpPr/>
            <p:nvPr/>
          </p:nvSpPr>
          <p:spPr>
            <a:xfrm>
              <a:off x="1624012" y="3178175"/>
              <a:ext cx="1479550" cy="281622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88" name="Google Shape;388;p51"/>
            <p:cNvCxnSpPr/>
            <p:nvPr/>
          </p:nvCxnSpPr>
          <p:spPr>
            <a:xfrm rot="10800000">
              <a:off x="3121025" y="4122737"/>
              <a:ext cx="1843087" cy="4064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9" name="Google Shape;389;p51"/>
            <p:cNvSpPr txBox="1"/>
            <p:nvPr/>
          </p:nvSpPr>
          <p:spPr>
            <a:xfrm>
              <a:off x="4500562" y="4368800"/>
              <a:ext cx="24955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Class names</a:t>
              </a:r>
              <a:endParaRPr/>
            </a:p>
          </p:txBody>
        </p:sp>
      </p:grpSp>
      <p:grpSp>
        <p:nvGrpSpPr>
          <p:cNvPr id="390" name="Google Shape;390;p51"/>
          <p:cNvGrpSpPr/>
          <p:nvPr/>
        </p:nvGrpSpPr>
        <p:grpSpPr>
          <a:xfrm>
            <a:off x="2614612" y="3128962"/>
            <a:ext cx="5516562" cy="3208337"/>
            <a:chOff x="2873375" y="2670175"/>
            <a:chExt cx="5516562" cy="3208337"/>
          </a:xfrm>
        </p:grpSpPr>
        <p:sp>
          <p:nvSpPr>
            <p:cNvPr id="391" name="Google Shape;391;p51"/>
            <p:cNvSpPr/>
            <p:nvPr/>
          </p:nvSpPr>
          <p:spPr>
            <a:xfrm>
              <a:off x="2873375" y="2670175"/>
              <a:ext cx="5516562" cy="3208337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2" name="Google Shape;392;p51"/>
            <p:cNvSpPr txBox="1"/>
            <p:nvPr/>
          </p:nvSpPr>
          <p:spPr>
            <a:xfrm>
              <a:off x="5559425" y="2830512"/>
              <a:ext cx="2089150" cy="646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Description of class Scanner</a:t>
              </a:r>
              <a:endParaRPr/>
            </a:p>
          </p:txBody>
        </p:sp>
      </p:grpSp>
      <p:sp>
        <p:nvSpPr>
          <p:cNvPr id="393" name="Google Shape;393;p51"/>
          <p:cNvSpPr txBox="1"/>
          <p:nvPr/>
        </p:nvSpPr>
        <p:spPr>
          <a:xfrm>
            <a:off x="468312" y="1095375"/>
            <a:ext cx="8002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moved to http://docs.oracle.com/javase/7/docs/api/</a:t>
            </a:r>
            <a:endParaRPr/>
          </a:p>
        </p:txBody>
      </p:sp>
      <p:sp>
        <p:nvSpPr>
          <p:cNvPr id="394" name="Google Shape;394;p5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and Memory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- carries out only very simple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data from one place in memory to another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some basic arithmetic (+, -, 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program: a sequence of instructions to accomplish a task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(RAM) – stores data and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and more expensive than auxiliary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storage that CPU can access directly.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consists of a long list of numbered </a:t>
            </a: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kinds of data are stored as a series of bits or bytes.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location of a byte is called its </a:t>
            </a: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of other memory unit, i.e. WORD(2bytes) or DWORD(4bytes), is the address of the starting byte.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3500437"/>
            <a:ext cx="4475162" cy="324008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3"/>
              </a:srgbClr>
            </a:outerShdw>
          </a:effectLst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Program: a sequence of instructions for a computer to follow.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of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is executed by computer (+ OS)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takes input and produces output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950" y="3933825"/>
            <a:ext cx="7156450" cy="24511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7F7F7F">
                <a:alpha val="49803"/>
              </a:srgbClr>
            </a:outerShdw>
          </a:effectLst>
        </p:spPr>
      </p:pic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programming languages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language - a sequence of machine instructions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instruction: primitive instructions CPU can run.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language – a sequence of assembly instruction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instruction: symbolic representation of machine instruction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translation into machine language (assembler)</a:t>
            </a:r>
            <a:endParaRPr/>
          </a:p>
          <a:p>
            <a:pPr indent="-154305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programming languages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Human-friendly language to describe the things the computer should do.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for human (cannot be executed on computer)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Needs translation into machine language code. (interpreter/compiler)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Interpreter and Compiler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Interpreter - translates and executes each command alternatively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Translates every time the program runs.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-  translates the whole (or a part of) program into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(exceptions: Java, C#, 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once execute often.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and Running C Programs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objects and library modules required to execute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Notice! a program can be distributed in multiple source files.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11187" y="2816225"/>
            <a:ext cx="1679575" cy="50323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1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611187" y="3502025"/>
            <a:ext cx="1679575" cy="50323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2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11187" y="4510087"/>
            <a:ext cx="1679575" cy="50323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n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 rot="5400000">
            <a:off x="1273175" y="4006850"/>
            <a:ext cx="292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3722687" y="2816225"/>
            <a:ext cx="1679575" cy="50323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1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722687" y="3502025"/>
            <a:ext cx="1679575" cy="50323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2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722687" y="4510087"/>
            <a:ext cx="1679575" cy="50323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n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 rot="5400000">
            <a:off x="4384675" y="4006850"/>
            <a:ext cx="292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2400300" y="3213100"/>
            <a:ext cx="1163637" cy="122396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Compiling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708400" y="5302250"/>
            <a:ext cx="1727200" cy="1150937"/>
          </a:xfrm>
          <a:prstGeom prst="rect">
            <a:avLst/>
          </a:prstGeom>
          <a:solidFill>
            <a:srgbClr val="99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Library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(printf, scanf,…)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940425" y="4033837"/>
            <a:ext cx="1008062" cy="122396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Linking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7019925" y="2854325"/>
            <a:ext cx="1679575" cy="3455987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Executable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508625" y="3070225"/>
            <a:ext cx="358775" cy="31670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