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5~6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Basic Computation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ECE20016/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Identifiers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533400" y="1066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name, such as the name of a variable.</a:t>
            </a:r>
            <a:endParaRPr/>
          </a:p>
          <a:p>
            <a:pPr indent="-19939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Identifiers may contain only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Digits (0 through 9)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underscore character (_)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dollar sign symbol ($) which has a special meaning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Mainly for auto-generated names.</a:t>
            </a:r>
            <a:endParaRPr/>
          </a:p>
          <a:p>
            <a:pPr indent="-19939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character cannot be a digit.</a:t>
            </a:r>
            <a:endParaRPr/>
          </a:p>
          <a:p>
            <a:pPr indent="-19939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is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 sensitive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stuff, Stuff, and STUFF are different identifiers.</a:t>
            </a:r>
            <a:endParaRPr/>
          </a:p>
          <a:p>
            <a:pPr indent="-19939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identifier cannot be a keyword (or reserved word) used for special, predefined meanings in Java.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int, static, public, for, return,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Naming Conventions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types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 with an uppercase letter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 String).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Primitive types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 with a lowercase letter (e.g. int).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both class and primitive types begin with a lowercase letters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 myName, myBalance).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Multiword names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"punctuated" using uppercase letters. (e.g. studentName)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to Declare Local Variables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variable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before it is used 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beginning of the section of your program that is enclosed in {}.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 declare variables here */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 . 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Initializing Variables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that has been declared, but not yet given a value is said to be uninitialized.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Uninitialized class variables have the value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Uninitialized primitive variables may have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default 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It's good practice not to rely on a default value.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protect against an uninitialized variable (and to keep the compiler happy), assign a value at the time the variable is declared.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	int count = 0;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char grade = 'A';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Input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can be entered from the keyboard using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Scanner keyboard =  new Scanner(System.in);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Followed, for example, by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eggsPerBasket =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keyboard.nextInt();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one int value from the keyboard and assigns it to eggsPerBasket.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Input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196975"/>
            <a:ext cx="6613525" cy="547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Screen Output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System.out.println(&lt;contents to display&gt;);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System.out.println("The count is " + count);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the string literal "the count is "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Followed by the current value of the variable count.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Literal expressions such as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3.7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'y'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called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 constants can be preceded by a + or – sign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Floating-point constants can be written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digits after a decimal point 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0" i="1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notation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865000000.0 ➔  8.65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e8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// denotes 8.65*10</a:t>
            </a:r>
            <a:r>
              <a:rPr b="0" baseline="30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0.000483 ➔ 4.83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e-4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denotes 4.83*10</a:t>
            </a:r>
            <a:r>
              <a:rPr b="0" baseline="30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in front of the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 not need to contain a decimal point.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constants using </a:t>
            </a:r>
            <a:r>
              <a:rPr lang="en-US" sz="2200"/>
              <a:t>the 'final' modifier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 static final Type Variable = Constant;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public static </a:t>
            </a:r>
            <a:r>
              <a:rPr b="1" i="0" lang="en-US" sz="1900" u="none" cap="none" strike="noStrike">
                <a:solidFill>
                  <a:schemeClr val="dk1"/>
                </a:solidFill>
              </a:rPr>
              <a:t>final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PI = 3.14159;</a:t>
            </a:r>
            <a:endParaRPr/>
          </a:p>
          <a:p>
            <a:pPr indent="-24638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Assignment Compatibilities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is said to be strongly typed.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You can't assign a floating point value to a variable declared to store an integer.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conversions between numbers are possible.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doubleVariable = 7;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--&gt; short --&gt; int --&gt; long --&gt; float --&gt; double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not to a variable of any type further to the left.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--&gt; int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Casting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type cast temporarily changes the value of a variable from the declared type to some other type.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double distance = 9.0;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points = (int)distance;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 without (int)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(int)distance is 9,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nonzero value to the right of the decimal point is truncated rather than rounded.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distance, both before and after the cast, is 9.0.</a:t>
            </a:r>
            <a:endParaRPr/>
          </a:p>
          <a:p>
            <a:pPr indent="-15430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430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430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and Expressions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String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and Screen I/O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 and Style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expressions can be formed using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Operators, such as +, -, *, and /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Operands, such as variables or numbers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expression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both operands are of the same type, the result is of that type.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one of the operands is a floating-point type and the other is an integer, the result is a floating point type.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int hoursWorked = 40;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double payRate = 8.25;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hoursWorked * payRate is a double with a value of 500.0.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 with two or more operators can be viewed as a series of steps, each involving only two operands.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balance + (balance * rate)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is the rightmost type from the following list that occurs in the expression.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 --&gt; short --&gt; int --&gt; long --&gt; float --&gt; double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 operator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both operands are integer types, the result is truncated, not rounded.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99/100 has a value of 0.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 (%) operator is used with operators of integer type to obtain the </a:t>
            </a:r>
            <a:r>
              <a:rPr b="0" i="0" lang="en-US" sz="2400" u="non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remainder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integer division.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14 % 4 is equal to 2.   // 14 = 4 * 3 +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 operator has many uses, including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if an integer is odd or even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if one integer is evenly divisible by another integer.</a:t>
            </a:r>
            <a:endParaRPr/>
          </a:p>
          <a:p>
            <a:pPr indent="-251459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Parentheses and Precedence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Parentheses can communicate the order in which arithmetic operations are performed.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	(cost + tax) * discount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cost + (tax * discount)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parentheses, an expressions is evaluated according to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rules of precedence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4149725"/>
            <a:ext cx="4962525" cy="2346325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1599">
              <a:srgbClr val="7F7F7F"/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Precedence Rules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binary operators have equal precedence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to right precedence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5 + 3 - 2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unary operators have equal precedence.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to left precedence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- ++a		// ! ++a is NOT a valid Java expression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Making Code Clearer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when parentheses are not needed, they can be used to make the code clearer.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+ (interestRate * balance)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Spaces also make code clearer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balance + interestRate*balance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Sample Expressions</a:t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492375"/>
            <a:ext cx="7200900" cy="2306637"/>
          </a:xfrm>
          <a:prstGeom prst="rect">
            <a:avLst/>
          </a:prstGeom>
          <a:noFill/>
          <a:ln cap="flat" cmpd="sng" w="12700">
            <a:solidFill>
              <a:srgbClr val="49507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1599">
              <a:srgbClr val="7F7F7F"/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Specialized Assignment Operators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operators can be combined with arithmetic operators (including -, *, /, and %, discussed later).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	amount = amount + 5;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written as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amount += 5;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533400" y="285750"/>
            <a:ext cx="8495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 and Decrement Operators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533400" y="1447800"/>
            <a:ext cx="8570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increase (or decrease) the value of a variable by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use, important to recognize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increment operator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count++ or ++count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decrement operator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count-- or --count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 and Decrement Operators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count++;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++count;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= count + 1;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count--;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--count;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= count - 1;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program are used to store data such as numbers and letters.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store data.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implemented as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 locations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a particular type of data.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stored by a variable is called its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 be declared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it is used.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 and Decrement Operators in Expressions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 = 4;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result = 3 * (++m);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After executing, result has a value of 15 and m has a value of 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 = 4;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result = 3 * (m++)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After executing, result has a value of 12 and m has a value of 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and Expressions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String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and Screen I/O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 and Style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 String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value of type String is a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characters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Treated as a single item.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"Enter a whole number from 1 to 99.“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Constants and Variables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	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variale_name;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String greeting;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greeting = "Hello!";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or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greeting = "Hello!";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or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greeting = new String("Hello!");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Printing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System.out.println(greeting);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Concatenation of Strings</a:t>
            </a:r>
            <a:endParaRPr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strings are concatenated using the + operator.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greeting = "Hello";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sentence;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sentence = greeting + " officer";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System.out.println(sentence);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number of strings can be concatenated using the + operator.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Concatenating Strings and Integers</a:t>
            </a:r>
            <a:endParaRPr/>
          </a:p>
        </p:txBody>
      </p:sp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solution;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= "The answer is " + 42;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(solution);</a:t>
            </a:r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1733550" y="40259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temperature is 72</a:t>
            </a:r>
            <a:endParaRPr/>
          </a:p>
        </p:txBody>
      </p:sp>
      <p:grpSp>
        <p:nvGrpSpPr>
          <p:cNvPr id="315" name="Google Shape;315;p50"/>
          <p:cNvGrpSpPr/>
          <p:nvPr/>
        </p:nvGrpSpPr>
        <p:grpSpPr>
          <a:xfrm>
            <a:off x="1612900" y="3778250"/>
            <a:ext cx="5894387" cy="2286000"/>
            <a:chOff x="1397000" y="3489325"/>
            <a:chExt cx="6761162" cy="2646362"/>
          </a:xfrm>
        </p:grpSpPr>
        <p:sp>
          <p:nvSpPr>
            <p:cNvPr id="316" name="Google Shape;316;p50"/>
            <p:cNvSpPr txBox="1"/>
            <p:nvPr/>
          </p:nvSpPr>
          <p:spPr>
            <a:xfrm>
              <a:off x="1397000" y="3489325"/>
              <a:ext cx="6761162" cy="2646362"/>
            </a:xfrm>
            <a:prstGeom prst="rect">
              <a:avLst/>
            </a:prstGeom>
            <a:solidFill>
              <a:srgbClr val="737BA3"/>
            </a:solidFill>
            <a:ln>
              <a:noFill/>
            </a:ln>
            <a:effectLst>
              <a:outerShdw blurRad="63500" dir="2700000" dist="101599">
                <a:srgbClr val="7F7F7F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Google Shape;317;p50"/>
            <p:cNvSpPr/>
            <p:nvPr/>
          </p:nvSpPr>
          <p:spPr>
            <a:xfrm>
              <a:off x="1731962" y="3754437"/>
              <a:ext cx="6016625" cy="206851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18" name="Google Shape;318;p50"/>
          <p:cNvSpPr txBox="1"/>
          <p:nvPr/>
        </p:nvSpPr>
        <p:spPr>
          <a:xfrm>
            <a:off x="1949450" y="43148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answer is 42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of the String class stores data consisting of a sequence of characters.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have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well as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object = data + operations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Method length()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length()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returns the number of characters in a particular String object.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greeting = "Hello";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 = greeting.length();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length() returns an int.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a call to method length() anywhere an int can be used.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count = command.length();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System.out.println("Length is " + command.length());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= command.length() + 3;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/>
        </p:nvSpPr>
        <p:spPr>
          <a:xfrm>
            <a:off x="685800" y="1439862"/>
            <a:ext cx="77724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53"/>
          <p:cNvSpPr txBox="1"/>
          <p:nvPr/>
        </p:nvSpPr>
        <p:spPr>
          <a:xfrm>
            <a:off x="685800" y="322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7" name="Google Shape;33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762" y="1628775"/>
            <a:ext cx="8102600" cy="1522412"/>
          </a:xfrm>
          <a:prstGeom prst="rect">
            <a:avLst/>
          </a:prstGeom>
          <a:noFill/>
          <a:ln>
            <a:noFill/>
          </a:ln>
          <a:effectLst>
            <a:outerShdw blurRad="63500" dir="2700000" dist="101599">
              <a:srgbClr val="7F7F7F"/>
            </a:outerShdw>
          </a:effectLst>
        </p:spPr>
      </p:pic>
      <p:sp>
        <p:nvSpPr>
          <p:cNvPr id="338" name="Google Shape;338;p5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Indices</a:t>
            </a:r>
            <a:b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533400" y="3429000"/>
            <a:ext cx="8153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position is referred to an index.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Positions start with 0, not 1.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The 'J' in "Java is fun." is in position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The 'f' in "Java is fun." is at index 8.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pic>
        <p:nvPicPr>
          <p:cNvPr id="345" name="Google Shape;34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187" y="1700212"/>
            <a:ext cx="7726362" cy="3517900"/>
          </a:xfrm>
          <a:prstGeom prst="rect">
            <a:avLst/>
          </a:prstGeom>
          <a:noFill/>
          <a:ln cap="flat" cmpd="sng" w="1270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1599">
              <a:srgbClr val="7F7F7F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EggBasket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412875"/>
            <a:ext cx="6723062" cy="357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7900" y="4797425"/>
            <a:ext cx="35052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pic>
        <p:nvPicPr>
          <p:cNvPr id="351" name="Google Shape;35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989137"/>
            <a:ext cx="8058150" cy="2509837"/>
          </a:xfrm>
          <a:prstGeom prst="rect">
            <a:avLst/>
          </a:prstGeom>
          <a:noFill/>
          <a:ln cap="flat" cmpd="sng" w="1270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1599">
              <a:srgbClr val="7F7F7F"/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pic>
        <p:nvPicPr>
          <p:cNvPr id="357" name="Google Shape;35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2273300"/>
            <a:ext cx="8096250" cy="2244725"/>
          </a:xfrm>
          <a:prstGeom prst="rect">
            <a:avLst/>
          </a:prstGeom>
          <a:noFill/>
          <a:ln cap="flat" cmpd="sng" w="1270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1599">
              <a:srgbClr val="7F7F7F"/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pic>
        <p:nvPicPr>
          <p:cNvPr id="363" name="Google Shape;36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1665287"/>
            <a:ext cx="7559675" cy="3490912"/>
          </a:xfrm>
          <a:prstGeom prst="rect">
            <a:avLst/>
          </a:prstGeom>
          <a:noFill/>
          <a:ln cap="flat" cmpd="sng" w="1270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1599">
              <a:srgbClr val="7F7F7F"/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Processing</a:t>
            </a:r>
            <a:endParaRPr/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StringDemo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sentence = "Text processing is hard!";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position = sentence.indexOf ("hard");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(sentence);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("012345678901234567890123");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("The word \"hard\" starts at index " + position);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sentence = sentence.substring (0, position) + "easy!";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sentence = sentence.toUpperCase 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("The changed string is:");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(sentence);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grpSp>
        <p:nvGrpSpPr>
          <p:cNvPr id="370" name="Google Shape;370;p58"/>
          <p:cNvGrpSpPr/>
          <p:nvPr/>
        </p:nvGrpSpPr>
        <p:grpSpPr>
          <a:xfrm>
            <a:off x="4319587" y="5084762"/>
            <a:ext cx="4824412" cy="1717675"/>
            <a:chOff x="2792412" y="4468812"/>
            <a:chExt cx="4824412" cy="1717675"/>
          </a:xfrm>
        </p:grpSpPr>
        <p:pic>
          <p:nvPicPr>
            <p:cNvPr id="371" name="Google Shape;371;p58"/>
            <p:cNvPicPr preferRelativeResize="0"/>
            <p:nvPr/>
          </p:nvPicPr>
          <p:blipFill rotWithShape="1">
            <a:blip r:embed="rId3">
              <a:alphaModFix/>
            </a:blip>
            <a:srcRect b="0" l="428" r="33173" t="1568"/>
            <a:stretch/>
          </p:blipFill>
          <p:spPr>
            <a:xfrm>
              <a:off x="2792412" y="4468812"/>
              <a:ext cx="4235450" cy="171608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  <p:pic>
          <p:nvPicPr>
            <p:cNvPr id="372" name="Google Shape;372;p58"/>
            <p:cNvPicPr preferRelativeResize="0"/>
            <p:nvPr/>
          </p:nvPicPr>
          <p:blipFill rotWithShape="1">
            <a:blip r:embed="rId4">
              <a:alphaModFix/>
            </a:blip>
            <a:srcRect b="0" l="84843" r="-795" t="1568"/>
            <a:stretch/>
          </p:blipFill>
          <p:spPr>
            <a:xfrm>
              <a:off x="6599237" y="4470400"/>
              <a:ext cx="1017587" cy="171608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Escape Characters</a:t>
            </a:r>
            <a:endParaRPr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would you print the following string?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"Java" refers to a language.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compiler needs to be told that the quotation marks (") do not signal the start or end of a string, but instead are to be printed.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\"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\"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refers to a language.");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Escape Characters</a:t>
            </a:r>
            <a:endParaRPr/>
          </a:p>
        </p:txBody>
      </p:sp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escape sequence is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single character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it is written with two symbols.</a:t>
            </a:r>
            <a:endParaRPr/>
          </a:p>
        </p:txBody>
      </p:sp>
      <p:pic>
        <p:nvPicPr>
          <p:cNvPr id="385" name="Google Shape;3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112" y="2773362"/>
            <a:ext cx="6648450" cy="2081212"/>
          </a:xfrm>
          <a:prstGeom prst="rect">
            <a:avLst/>
          </a:prstGeom>
          <a:noFill/>
          <a:ln cap="flat" cmpd="sng" w="1270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391" name="Google Shape;391;p6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System.out.println("abc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\\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System.out.println("new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singleQuote = '\'';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System.out.println(singleQuote);	</a:t>
            </a:r>
            <a:endParaRPr/>
          </a:p>
        </p:txBody>
      </p:sp>
      <p:grpSp>
        <p:nvGrpSpPr>
          <p:cNvPr id="392" name="Google Shape;392;p61"/>
          <p:cNvGrpSpPr/>
          <p:nvPr/>
        </p:nvGrpSpPr>
        <p:grpSpPr>
          <a:xfrm>
            <a:off x="1949450" y="1916112"/>
            <a:ext cx="2355850" cy="879475"/>
            <a:chOff x="1397000" y="3489325"/>
            <a:chExt cx="6761162" cy="2646362"/>
          </a:xfrm>
        </p:grpSpPr>
        <p:sp>
          <p:nvSpPr>
            <p:cNvPr id="393" name="Google Shape;393;p61"/>
            <p:cNvSpPr txBox="1"/>
            <p:nvPr/>
          </p:nvSpPr>
          <p:spPr>
            <a:xfrm>
              <a:off x="1397000" y="3489325"/>
              <a:ext cx="6761162" cy="2646362"/>
            </a:xfrm>
            <a:prstGeom prst="rect">
              <a:avLst/>
            </a:prstGeom>
            <a:solidFill>
              <a:srgbClr val="6AC2A5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4" name="Google Shape;394;p61"/>
            <p:cNvSpPr/>
            <p:nvPr/>
          </p:nvSpPr>
          <p:spPr>
            <a:xfrm>
              <a:off x="1731962" y="3754437"/>
              <a:ext cx="6016625" cy="206851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95" name="Google Shape;395;p61"/>
          <p:cNvGrpSpPr/>
          <p:nvPr/>
        </p:nvGrpSpPr>
        <p:grpSpPr>
          <a:xfrm>
            <a:off x="5691187" y="5407025"/>
            <a:ext cx="2355850" cy="879475"/>
            <a:chOff x="1397000" y="3489325"/>
            <a:chExt cx="6761162" cy="2646362"/>
          </a:xfrm>
        </p:grpSpPr>
        <p:sp>
          <p:nvSpPr>
            <p:cNvPr id="396" name="Google Shape;396;p61"/>
            <p:cNvSpPr txBox="1"/>
            <p:nvPr/>
          </p:nvSpPr>
          <p:spPr>
            <a:xfrm>
              <a:off x="1397000" y="3489325"/>
              <a:ext cx="6761162" cy="2646362"/>
            </a:xfrm>
            <a:prstGeom prst="rect">
              <a:avLst/>
            </a:prstGeom>
            <a:solidFill>
              <a:srgbClr val="6AC2A5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7" name="Google Shape;397;p61"/>
            <p:cNvSpPr/>
            <p:nvPr/>
          </p:nvSpPr>
          <p:spPr>
            <a:xfrm>
              <a:off x="1731962" y="3754437"/>
              <a:ext cx="6016625" cy="206851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98" name="Google Shape;398;p61"/>
          <p:cNvSpPr txBox="1"/>
          <p:nvPr/>
        </p:nvSpPr>
        <p:spPr>
          <a:xfrm>
            <a:off x="5724525" y="5573712"/>
            <a:ext cx="830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399" name="Google Shape;399;p61"/>
          <p:cNvSpPr txBox="1"/>
          <p:nvPr/>
        </p:nvSpPr>
        <p:spPr>
          <a:xfrm>
            <a:off x="2201862" y="2147887"/>
            <a:ext cx="23034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abc\def</a:t>
            </a:r>
            <a:endParaRPr/>
          </a:p>
        </p:txBody>
      </p:sp>
      <p:grpSp>
        <p:nvGrpSpPr>
          <p:cNvPr id="400" name="Google Shape;400;p61"/>
          <p:cNvGrpSpPr/>
          <p:nvPr/>
        </p:nvGrpSpPr>
        <p:grpSpPr>
          <a:xfrm>
            <a:off x="1965325" y="3524250"/>
            <a:ext cx="2355850" cy="879475"/>
            <a:chOff x="1397000" y="3489325"/>
            <a:chExt cx="6761162" cy="2646362"/>
          </a:xfrm>
        </p:grpSpPr>
        <p:sp>
          <p:nvSpPr>
            <p:cNvPr id="401" name="Google Shape;401;p61"/>
            <p:cNvSpPr txBox="1"/>
            <p:nvPr/>
          </p:nvSpPr>
          <p:spPr>
            <a:xfrm>
              <a:off x="1397000" y="3489325"/>
              <a:ext cx="6761162" cy="2646362"/>
            </a:xfrm>
            <a:prstGeom prst="rect">
              <a:avLst/>
            </a:prstGeom>
            <a:solidFill>
              <a:srgbClr val="6AC2A5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2" name="Google Shape;402;p61"/>
            <p:cNvSpPr/>
            <p:nvPr/>
          </p:nvSpPr>
          <p:spPr>
            <a:xfrm>
              <a:off x="1731962" y="3754437"/>
              <a:ext cx="6016625" cy="206851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03" name="Google Shape;403;p61"/>
          <p:cNvSpPr txBox="1"/>
          <p:nvPr/>
        </p:nvSpPr>
        <p:spPr>
          <a:xfrm>
            <a:off x="2197100" y="3554412"/>
            <a:ext cx="2252662" cy="117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Unicode Character Set</a:t>
            </a:r>
            <a:endParaRPr/>
          </a:p>
        </p:txBody>
      </p:sp>
      <p:sp>
        <p:nvSpPr>
          <p:cNvPr id="409" name="Google Shape;409;p6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programming languages use the ASCII character set.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uses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Unicode character set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includes the ASCII character set.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Unicode character set includes characters from many different alphabets (but you probably won't use them).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Hangul, Chinese characters, Arabic characters, …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415" name="Google Shape;415;p6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and Expressions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String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and Screen I/O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 and Style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Screen Output</a:t>
            </a:r>
            <a:endParaRPr/>
          </a:p>
        </p:txBody>
      </p:sp>
      <p:sp>
        <p:nvSpPr>
          <p:cNvPr id="421" name="Google Shape;421;p6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 is an object that is part of Java.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println() is one of the methods available to the System.out object.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concatenation operator (+) is useful when everything does not fit on one line.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System.out.println("Lucky number = " + 13 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"Secret number = " + number);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break the line except immediately before or after the concatenation operator (+).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Naming and Declaring Variables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declaration: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Type Variable_1, Variable_2, ...;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int numberOfBaskets;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eggsPerBasket;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totalEggs;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variable's type determines what kinds of values it can hold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names that are helpful such as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not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declaration can be concatenated by comma operator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numberOfBaskets, eggsPerBasket, totalEggs;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Screen Output</a:t>
            </a:r>
            <a:endParaRPr/>
          </a:p>
        </p:txBody>
      </p:sp>
      <p:sp>
        <p:nvSpPr>
          <p:cNvPr id="427" name="Google Shape;427;p6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use  print()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System.out.print("One, two,");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System.out.print(" buckle my shoe.");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 Three, four,");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 shut the door.");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ending with a  println().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One, two, buckle my shoe. Three, four,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shut the door.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Keyboard Input</a:t>
            </a:r>
            <a:endParaRPr/>
          </a:p>
        </p:txBody>
      </p:sp>
      <p:sp>
        <p:nvSpPr>
          <p:cNvPr id="433" name="Google Shape;433;p6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has reasonable facilities for handling keyboard input.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facilities are provided by the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Scanner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 the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java.util package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package is a library of classes.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the Scanner Class</a:t>
            </a:r>
            <a:endParaRPr/>
          </a:p>
        </p:txBody>
      </p:sp>
      <p:sp>
        <p:nvSpPr>
          <p:cNvPr id="439" name="Google Shape;439;p6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 the beginning of your program, insert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object of the Scanner class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 keyboard = new Scanner (System.in)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data (an int or a double, for example)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n1 = keyboard.nextInt();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d1 = keyboard.nextDouble();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ScannerDemo (Listing 2.5)</a:t>
            </a:r>
            <a:endParaRPr/>
          </a:p>
        </p:txBody>
      </p:sp>
      <p:sp>
        <p:nvSpPr>
          <p:cNvPr id="445" name="Google Shape;445;p6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ScannerDemo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two whole numbers");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("separated by one or more spaces:");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int n1, n2;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n1 = keyboard.nextInt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n2 = keyboard.nextInt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("You entered " + n1 + " and " + n2);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("Next enter two numbers.");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("A decimal point is OK.");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double d1, d2;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d1 = keyboard.nextDouble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d2 = keyboard.nextDouble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("You entered " + d1 + " and " + d2);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("Next enter two words:");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String s1, s2;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s1 = keyboard.next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s2 = keyboard.next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("You entered \"" + s1 + "\" and \"" + s2 + "\"");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s1 = keyboard.nextLine (); //To get rid of '\n'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("Next enter a line of text:");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1" i="0" lang="en-US" sz="1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s1 = keyboard.nextLine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("You entered: \"" + s1 + "\"");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ScannerDemo (Listing 2.5)</a:t>
            </a:r>
            <a:endParaRPr/>
          </a:p>
        </p:txBody>
      </p:sp>
      <p:pic>
        <p:nvPicPr>
          <p:cNvPr id="451" name="Google Shape;45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2" y="2341562"/>
            <a:ext cx="6335712" cy="39751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 Methods</a:t>
            </a:r>
            <a:endParaRPr/>
          </a:p>
        </p:txBody>
      </p:sp>
      <p:pic>
        <p:nvPicPr>
          <p:cNvPr id="457" name="Google Shape;45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837" y="1773237"/>
            <a:ext cx="7213600" cy="4033837"/>
          </a:xfrm>
          <a:prstGeom prst="rect">
            <a:avLst/>
          </a:prstGeom>
          <a:noFill/>
          <a:ln cap="flat" cmpd="sng" w="1270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Scanner Class Methods</a:t>
            </a:r>
            <a:endParaRPr/>
          </a:p>
        </p:txBody>
      </p:sp>
      <p:pic>
        <p:nvPicPr>
          <p:cNvPr id="463" name="Google Shape;46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7" y="1484312"/>
            <a:ext cx="6510337" cy="4432300"/>
          </a:xfrm>
          <a:prstGeom prst="rect">
            <a:avLst/>
          </a:prstGeom>
          <a:noFill/>
          <a:ln cap="flat" cmpd="sng" w="12700">
            <a:solidFill>
              <a:srgbClr val="99663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nextLine()Method Caution</a:t>
            </a:r>
            <a:endParaRPr/>
          </a:p>
        </p:txBody>
      </p:sp>
      <p:sp>
        <p:nvSpPr>
          <p:cNvPr id="469" name="Google Shape;469;p7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nextLine() method reads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remainder of the current line,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it is empty.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s1, s2;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keyboard.nextInt();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 = keyboard.nextLine();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= keyboard.nextLine();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input shown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is set to 42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s1 is set to the empty string.</a:t>
            </a:r>
            <a:endParaRPr/>
          </a:p>
        </p:txBody>
      </p:sp>
      <p:grpSp>
        <p:nvGrpSpPr>
          <p:cNvPr id="470" name="Google Shape;470;p72"/>
          <p:cNvGrpSpPr/>
          <p:nvPr/>
        </p:nvGrpSpPr>
        <p:grpSpPr>
          <a:xfrm>
            <a:off x="5265737" y="4035425"/>
            <a:ext cx="3051175" cy="1625600"/>
            <a:chOff x="1397000" y="3489325"/>
            <a:chExt cx="6761162" cy="2646362"/>
          </a:xfrm>
        </p:grpSpPr>
        <p:sp>
          <p:nvSpPr>
            <p:cNvPr id="471" name="Google Shape;471;p72"/>
            <p:cNvSpPr txBox="1"/>
            <p:nvPr/>
          </p:nvSpPr>
          <p:spPr>
            <a:xfrm>
              <a:off x="1397000" y="3489325"/>
              <a:ext cx="6761162" cy="2646362"/>
            </a:xfrm>
            <a:prstGeom prst="rect">
              <a:avLst/>
            </a:prstGeom>
            <a:solidFill>
              <a:srgbClr val="6AC2A5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2" name="Google Shape;472;p72"/>
            <p:cNvSpPr/>
            <p:nvPr/>
          </p:nvSpPr>
          <p:spPr>
            <a:xfrm>
              <a:off x="1731962" y="3754437"/>
              <a:ext cx="6016625" cy="206851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73" name="Google Shape;473;p72"/>
          <p:cNvSpPr txBox="1"/>
          <p:nvPr/>
        </p:nvSpPr>
        <p:spPr>
          <a:xfrm>
            <a:off x="5114925" y="4200525"/>
            <a:ext cx="3065462" cy="134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and don't you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forget it.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Empty String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string can have any number of characters, including zero.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with zero characters is called the empty string.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empty string is useful and can be created in many ways including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s3 = "";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Input Delimiters (optional)</a:t>
            </a:r>
            <a:endParaRPr/>
          </a:p>
        </p:txBody>
      </p:sp>
      <p:sp>
        <p:nvSpPr>
          <p:cNvPr id="485" name="Google Shape;485;p7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any combination of characters and strings can be used to separate keyboard input.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Change the delimiter to "##"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keyboard2.useDelimiter("##");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whitespace will no longer be a delimiter for keyboard2 input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Storing Values to Variables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33400" y="12192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1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 = Expression;</a:t>
            </a:r>
            <a:endParaRPr/>
          </a:p>
          <a:p>
            <a:pPr indent="96519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"equal sign" is called the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assignment operator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Cf. Mathematical equal operator: ‘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6519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one of followings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variable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literal or constant (such as a number)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more complicated which combines variables and literals using operators (such as + and -)</a:t>
            </a:r>
            <a:endParaRPr/>
          </a:p>
          <a:p>
            <a:pPr indent="-158432" lvl="2" marL="11430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numberOfBaskets = 10;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eggsPerBasket = 6;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score = numberOfCards + handicap;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eggsPerBasket = eggsPerBasket - 2;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491" name="Google Shape;491;p7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and Expressions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String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and Screen I/O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 and Style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Documentation and Style</a:t>
            </a:r>
            <a:endParaRPr/>
          </a:p>
        </p:txBody>
      </p:sp>
      <p:sp>
        <p:nvSpPr>
          <p:cNvPr id="497" name="Google Shape;497;p7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programs are modified over time to respond to new requirements.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which are easy to read and understand are easy to modify.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it will be used only once, you have to read it in order to debug it.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Meaningful Variable Names</a:t>
            </a:r>
            <a:endParaRPr/>
          </a:p>
        </p:txBody>
      </p:sp>
      <p:sp>
        <p:nvSpPr>
          <p:cNvPr id="503" name="Google Shape;503;p7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variable's name should suggest its use.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conventions in choosing names for variables.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only letters and digits.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"Punctuate" using uppercase letters at word boundaries (e.g. taxRate).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variable names with lowercase letters.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class names with uppercase letters.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/>
          </a:p>
        </p:txBody>
      </p:sp>
      <p:sp>
        <p:nvSpPr>
          <p:cNvPr id="509" name="Google Shape;509;p7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are written into a program as needed explain the program.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useful to the programmer, but they are ignored by the compiler.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comment can begin with //.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after these symbols and to the end of the line is treated as a comment and is ignored by the compiler.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radius; 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in centimeters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/>
          </a:p>
        </p:txBody>
      </p:sp>
      <p:sp>
        <p:nvSpPr>
          <p:cNvPr id="515" name="Google Shape;515;p7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comment can begin with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end with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between these symbols is treated as a comment and is ignored by the compiler.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This program should only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 used on alternate Thursdays,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except during leap years, when it should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only be used on alternate Tuesdays.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/>
          </a:p>
        </p:txBody>
      </p:sp>
      <p:sp>
        <p:nvSpPr>
          <p:cNvPr id="521" name="Google Shape;521;p8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javadoc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comment, begins with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ends with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can be extracted automatically from Java software.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method change requires the number of coins to be nonnegative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to Use Comments</a:t>
            </a:r>
            <a:endParaRPr/>
          </a:p>
        </p:txBody>
      </p:sp>
      <p:sp>
        <p:nvSpPr>
          <p:cNvPr id="527" name="Google Shape;527;p8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 each program file with an explanatory comment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the program does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 of the author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information for the author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of the last modification.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only those comments which the expected reader of the program file will need in order to understand it.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Indentation</a:t>
            </a:r>
            <a:endParaRPr/>
          </a:p>
        </p:txBody>
      </p:sp>
      <p:sp>
        <p:nvSpPr>
          <p:cNvPr id="533" name="Google Shape;533;p8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Indentation should communicate nesting clearly.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indentation helps communicate to the human reader the nested structures of the program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good choice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 spaces (or a tab) for each level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indentation.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Indentation should be consistent.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Indentation should be used for second and subsequent lines of statements which do not fit on a single line.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Named Constants</a:t>
            </a:r>
            <a:endParaRPr/>
          </a:p>
        </p:txBody>
      </p:sp>
      <p:sp>
        <p:nvSpPr>
          <p:cNvPr id="539" name="Google Shape;539;p8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confusion, always name constants (and variables).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= PI * radius * radius;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clearer than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= 3.14159 * radius * radius;</a:t>
            </a:r>
            <a:endParaRPr/>
          </a:p>
          <a:p>
            <a:pPr indent="96519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constants near the beginning of the program.</a:t>
            </a:r>
            <a:endParaRPr/>
          </a:p>
          <a:p>
            <a:pPr indent="96519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value of a constant is set (or changed by an editor), it can be used (or reflected) throughout the program.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static final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INTEREST_RATE = 6.65;</a:t>
            </a:r>
            <a:endParaRPr/>
          </a:p>
          <a:p>
            <a:pPr indent="96519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literal (such as 6.65) is used instead, every occurrence must be changed, with the risk than another literal with the same value might be changed unintentionally.</a:t>
            </a:r>
            <a:endParaRPr/>
          </a:p>
          <a:p>
            <a:pPr indent="-23114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Declaring Constants</a:t>
            </a:r>
            <a:endParaRPr/>
          </a:p>
        </p:txBody>
      </p:sp>
      <p:sp>
        <p:nvSpPr>
          <p:cNvPr id="545" name="Google Shape;545;p8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 static final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Variable_Type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Examples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final double PI = 3.14159;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final String MOTTO = "The customer is always right.";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convention,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uppercase letters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used for constants.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for a class of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"Java is fun" is a value of class type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➔ Type for complex data</a:t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primitive 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for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non-decomposable values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as an individual number or individual character.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primitive types.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➔ Type for simple data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Named Constants</a:t>
            </a:r>
            <a:endParaRPr/>
          </a:p>
        </p:txBody>
      </p:sp>
      <p:sp>
        <p:nvSpPr>
          <p:cNvPr id="551" name="Google Shape;551;p85"/>
          <p:cNvSpPr txBox="1"/>
          <p:nvPr>
            <p:ph idx="1" type="body"/>
          </p:nvPr>
        </p:nvSpPr>
        <p:spPr>
          <a:xfrm>
            <a:off x="533400" y="1447800"/>
            <a:ext cx="8153400" cy="363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CircleCalculation2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static final double PI = 3.14159;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double radius; 		//in inches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double area; 		//in square inches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the radius of a circle in inches:");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radius = keyboard.nextDouble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area = PI * radius * radius;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("A circle of radius " + radius + " inches");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("has an area of " + area + " square inches.");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  <p:pic>
        <p:nvPicPr>
          <p:cNvPr id="552" name="Google Shape;55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4581525"/>
            <a:ext cx="6689725" cy="15367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Types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33400" y="5222875"/>
            <a:ext cx="81534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day = 10;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cost = 195.20;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initial = ‘i’;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flag = true;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268412"/>
            <a:ext cx="6759575" cy="36734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Primitive Types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types (byte, short, int, and long)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0,  -1,  365, 12</a:t>
            </a:r>
            <a:r>
              <a:rPr lang="en-US" sz="1700"/>
              <a:t>4565465464467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is most common</a:t>
            </a:r>
            <a:endParaRPr/>
          </a:p>
          <a:p>
            <a:pPr indent="86359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Floating-point types (float and double)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0.99,  -22.8,  3.14159, 5.0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is more common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Floating-point numbers often are only approximations since they are stored with a finite number of bits.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1.0/3.0 is slightly less than 1/3</a:t>
            </a:r>
            <a:endParaRPr/>
          </a:p>
          <a:p>
            <a:pPr indent="86359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 type (char)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'a'  'A'  '#'  ' '</a:t>
            </a:r>
            <a:endParaRPr/>
          </a:p>
          <a:p>
            <a:pPr indent="86359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type (boolean)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-256540" lvl="0" marL="34290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