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FA59B9-C0FE-44D3-A28B-29C6C93925B0}">
  <a:tblStyle styleId="{ACFA59B9-C0FE-44D3-A28B-29C6C93925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1EAC5AA-1800-4725-A25A-EFE3441467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4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5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5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5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5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5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6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6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6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6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6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6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7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3600"/>
              <a:t>~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7. Defining Classes and Methods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 class and Instance Variables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Dog class has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pieces of data (instance variables)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behaviors (methods)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instance of this type has its own copies of the data items.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restrictions on how variables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replaced with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Access Modifiers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161925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{ACFA59B9-C0FE-44D3-A28B-29C6C93925B0}</a:tableStyleId>
              </a:tblPr>
              <a:tblGrid>
                <a:gridCol w="1755775"/>
                <a:gridCol w="1063625"/>
                <a:gridCol w="1062025"/>
                <a:gridCol w="1063625"/>
                <a:gridCol w="1062025"/>
              </a:tblGrid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same class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same package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derived classes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DogDemo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DogDemo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Dog balto = new Dog();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balto.name = "Balto";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balto.age = 8;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balto.breed = "Siberian Husky";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balto.writeOutput();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Dog scooby = new Dog();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scooby.name = "Scooby";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scooby.age = 42;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scooby.breed = "Great Dane";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System.out.println(scooby.name + " is a " + scooby.breed + ".");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System.out.print("He is " + scooby.age + " years old, or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humanYears = scooby.getAgeInHumanYears();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System.out.println(humanYears + " in human years.");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2349500"/>
            <a:ext cx="4189412" cy="15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use a method you "invoke" or "call" it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kinds of Java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 single item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anywhere a value can be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some other action – a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Resulting statement performs the action defined by the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Invoked by the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Methods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definitions appear inside class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only with objects of that class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2420937"/>
            <a:ext cx="6527800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Methods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method definitions we will see as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method does not return a value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name + parameters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Enclosed in braces  {  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method as defining an action to be taken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That Return a Value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 declares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of value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returned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statement executed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2997200"/>
            <a:ext cx="3895725" cy="282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1"/>
          <p:cNvCxnSpPr/>
          <p:nvPr/>
        </p:nvCxnSpPr>
        <p:spPr>
          <a:xfrm flipH="1">
            <a:off x="3492500" y="1784350"/>
            <a:ext cx="584200" cy="121285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8" name="Google Shape;208;p31"/>
          <p:cNvCxnSpPr/>
          <p:nvPr/>
        </p:nvCxnSpPr>
        <p:spPr>
          <a:xfrm flipH="1">
            <a:off x="3851275" y="2349500"/>
            <a:ext cx="1225550" cy="3024187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Keyword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Referring to instance variables outside the class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Syntax)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ObjectName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VariableName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Referring to instance variables inside the class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alone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 (unnamed) is understood to be there.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class the unnamed object can be referred to with the name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this.name = keyboard.nextLine();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keyword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stands for the receiving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and Object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drawing a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Automobile{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 double fuel;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 double speed;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private String license;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accelerate(…)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deaccelerate(…)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1" name="Google Shape;221;p33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creation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making a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 suesCar = new Automobile();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statements to set attributes of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suesCar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suesCar.accelerate(…),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 means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suesCar.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means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suesCar.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suesCar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5075237"/>
            <a:ext cx="3722687" cy="1757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graphicFrame>
        <p:nvGraphicFramePr>
          <p:cNvPr id="223" name="Google Shape;223;p33"/>
          <p:cNvGraphicFramePr/>
          <p:nvPr/>
        </p:nvGraphicFramePr>
        <p:xfrm>
          <a:off x="5364162" y="3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{ACFA59B9-C0FE-44D3-A28B-29C6C93925B0}</a:tableStyleId>
              </a:tblPr>
              <a:tblGrid>
                <a:gridCol w="2768600"/>
              </a:tblGrid>
              <a:tr h="22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suesCar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2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-fuel = 14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-speed = 0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2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-license = “SUES CAR”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+accelerate(…): void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+deaccelerate(…): void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inside a method are called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used only inside the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declared in method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local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variables having the same name and declared in different methods are different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 and Encapsulation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and 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BankAccount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BankAccount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double amount;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double rate;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showNewBalance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newAmount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amount + (rate / 100.0) * amount;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("With interest added, the new amount is $“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      + newAmount);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LocalVariablesDemoProgram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LocalVariablesDemoProgram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BankAccount myAccount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BankAccount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myAccount.amount = 100.00;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myAccount.rate = 5;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newAmount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800.00;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myAccount.showNewBalance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("I wish my new amount were $“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newAmount);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5516562"/>
            <a:ext cx="6424612" cy="10128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compound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enclosed in braces {  }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declare a variable within a compound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scope of the variable is from its declaration to the end of the block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declared outside the block usable both outside and inside the block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Primitive Type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SpeciesSecondTry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 int predictPopulation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years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result = 0;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populationAmount = population;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count = years;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while ((count &gt; 0) &amp;&amp; (populationAmount &gt; 0))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populationAmount = (populationAmount +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(growthRate / 100) * populationAmount);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count - - 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(populationAmount &gt; 0)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result = (int) populationAmount;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result;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Primitive Type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 predictPopulation(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years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formal parameter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the method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futurePopulation = speciesOfTheMonth.predictPopulation(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actual parameter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integer 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Primitive Type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names are local to the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method invoked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parameter initialized to value in corresponding actual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actual parameter cannot be altered by invocation of the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type conversion performed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byte -&gt; short -&gt; int -&gt; </a:t>
            </a:r>
            <a:br>
              <a:rPr b="1" i="0" lang="en-US" sz="2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long -&gt; float -&gt; double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 and Encapsulation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and References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using a class method need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 details of implementation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needs to know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method does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method so it can be used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knowing details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referred to as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design should separate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 and Postcondition Comments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 comment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conditions that must be true before method is invoked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Postcondition comment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what will be true after method executed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2281237"/>
            <a:ext cx="7188200" cy="17557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286" name="Google Shape;28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450" y="4833937"/>
            <a:ext cx="7427912" cy="16906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Modifiers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specified as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class can directly access that object by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Classes generally specified as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variables usually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specify as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program consists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of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types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that interact with one another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objects can represent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in real world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Rectangle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width;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height;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area;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setDimensions (int newWidth, int newHeight)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 = newWidth;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 = newHeight;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area = width * height;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int getArea ()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area;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Statement such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“box.width = 6;” is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illegal.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Rectangle2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width;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height;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setDimensions (int newWidth, int newHeight)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                             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 = newWidth;          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 = newHeight;        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                             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int getArea 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width * height;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7620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setDimensions() method is the only way the width and height may be altered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outside the class.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Accessor and Mutator Methods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instance variables are private must provide methods to access values stored there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named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getSomeValue()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an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also provide methods to change the values of the private instance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named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setSomeValue()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mutator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Accessor and Mutator Methods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class (Projector) with accessor and mutator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mutator method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lang="en-US"/>
              <a:t>setTemperature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temperature)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accessor methods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/>
              <a:t>Temperature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getDescription</a:t>
            </a:r>
            <a:r>
              <a:rPr lang="en-US"/>
              <a:t>();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Calling Methods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body may call any other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invoked method is within the same class, object name can be omitted.</a:t>
            </a:r>
            <a:endParaRPr/>
          </a:p>
          <a:p>
            <a:pPr indent="-18923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lang="en-US" sz="2200"/>
              <a:t>In Projector class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49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{31EAC5AA-1800-4725-A25A-EFE3441467F0}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         </a:t>
                      </a:r>
                      <a:r>
                        <a:rPr lang="en-US"/>
                        <a:t>public void turnOn()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		System.out.println("My project is turing on!");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		getLampTemparature();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         private void getLampTemparature()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  		System.out.println("My projector temparature is :" + mLampTemparature);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	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example of driving a car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see and use br</a:t>
            </a:r>
            <a:r>
              <a:rPr lang="en-US"/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 pedal, accelerator pedal, steering wheel – know </a:t>
            </a:r>
            <a:r>
              <a:rPr b="0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</a:t>
            </a:r>
            <a:r>
              <a:rPr b="0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mechanical details of </a:t>
            </a:r>
            <a:r>
              <a:rPr b="0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do their jobs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divides class definition into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implementation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class does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headings for public methods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comments about them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private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public and private methods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well encapsulated class definition</a:t>
            </a:r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6542087" y="4068762"/>
            <a:ext cx="1636712" cy="517525"/>
          </a:xfrm>
          <a:prstGeom prst="rect">
            <a:avLst/>
          </a:prstGeom>
          <a:solidFill>
            <a:srgbClr val="FFE4C9"/>
          </a:solidFill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who uses the class</a:t>
            </a:r>
            <a:endParaRPr/>
          </a:p>
        </p:txBody>
      </p:sp>
      <p:cxnSp>
        <p:nvCxnSpPr>
          <p:cNvPr id="343" name="Google Shape;343;p52"/>
          <p:cNvCxnSpPr/>
          <p:nvPr/>
        </p:nvCxnSpPr>
        <p:spPr>
          <a:xfrm>
            <a:off x="5743575" y="4352925"/>
            <a:ext cx="7350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44" name="Google Shape;3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862" y="2265362"/>
            <a:ext cx="4514850" cy="39909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Preface class definition with comment on how to use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all </a:t>
            </a: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instance variables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class as </a:t>
            </a: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accessor methods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retrieve data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public methods manipulating data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methods could include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mutator methods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a comment before each public method heading that fully specifies how to use method.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any </a:t>
            </a: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helping methods </a:t>
            </a: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comments within class definition to describe implementation details.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Automatic Documentation 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documentation for class interface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in source code must be enclosed in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/**  */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include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comments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Headings of public methods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HTML format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 class as a blueprint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2578100"/>
            <a:ext cx="4581525" cy="29622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outline as a UML class diagram</a:t>
            </a: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2855912"/>
            <a:ext cx="5686425" cy="2684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1989137"/>
            <a:ext cx="5346700" cy="4121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69" name="Google Shape;369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Purchase class </a:t>
            </a:r>
            <a:endParaRPr/>
          </a:p>
        </p:txBody>
      </p:sp>
      <p:grpSp>
        <p:nvGrpSpPr>
          <p:cNvPr id="371" name="Google Shape;371;p56"/>
          <p:cNvGrpSpPr/>
          <p:nvPr/>
        </p:nvGrpSpPr>
        <p:grpSpPr>
          <a:xfrm>
            <a:off x="755650" y="3917950"/>
            <a:ext cx="2971800" cy="2325687"/>
            <a:chOff x="0" y="0"/>
            <a:chExt cx="2147483647" cy="2147483647"/>
          </a:xfrm>
        </p:grpSpPr>
        <p:sp>
          <p:nvSpPr>
            <p:cNvPr id="372" name="Google Shape;372;p56"/>
            <p:cNvSpPr/>
            <p:nvPr/>
          </p:nvSpPr>
          <p:spPr>
            <a:xfrm>
              <a:off x="1872165221" y="0"/>
              <a:ext cx="275318425" cy="1814733128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3" name="Google Shape;373;p56"/>
            <p:cNvSpPr txBox="1"/>
            <p:nvPr/>
          </p:nvSpPr>
          <p:spPr>
            <a:xfrm>
              <a:off x="0" y="1209333958"/>
              <a:ext cx="1464923866" cy="938149688"/>
            </a:xfrm>
            <a:prstGeom prst="rect">
              <a:avLst/>
            </a:prstGeom>
            <a:solidFill>
              <a:srgbClr val="D3EBE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Plus signs imply public access</a:t>
              </a:r>
              <a:endParaRPr/>
            </a:p>
          </p:txBody>
        </p:sp>
        <p:cxnSp>
          <p:nvCxnSpPr>
            <p:cNvPr id="374" name="Google Shape;374;p56"/>
            <p:cNvCxnSpPr/>
            <p:nvPr/>
          </p:nvCxnSpPr>
          <p:spPr>
            <a:xfrm flipH="1" rot="10800000">
              <a:off x="1123070060" y="548231369"/>
              <a:ext cx="715827902" cy="62005909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75" name="Google Shape;375;p56"/>
          <p:cNvGrpSpPr/>
          <p:nvPr/>
        </p:nvGrpSpPr>
        <p:grpSpPr>
          <a:xfrm>
            <a:off x="3376612" y="2622550"/>
            <a:ext cx="4999037" cy="1016000"/>
            <a:chOff x="0" y="0"/>
            <a:chExt cx="2147483647" cy="2147483646"/>
          </a:xfrm>
        </p:grpSpPr>
        <p:sp>
          <p:nvSpPr>
            <p:cNvPr id="376" name="Google Shape;376;p56"/>
            <p:cNvSpPr/>
            <p:nvPr/>
          </p:nvSpPr>
          <p:spPr>
            <a:xfrm>
              <a:off x="0" y="258370978"/>
              <a:ext cx="150712477" cy="173811863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Google Shape;377;p56"/>
            <p:cNvSpPr txBox="1"/>
            <p:nvPr/>
          </p:nvSpPr>
          <p:spPr>
            <a:xfrm>
              <a:off x="1276624447" y="0"/>
              <a:ext cx="870859199" cy="2147483646"/>
            </a:xfrm>
            <a:prstGeom prst="rect">
              <a:avLst/>
            </a:prstGeom>
            <a:solidFill>
              <a:srgbClr val="D3EBE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Minus signs imply private access</a:t>
              </a:r>
              <a:endParaRPr/>
            </a:p>
          </p:txBody>
        </p:sp>
        <p:cxnSp>
          <p:nvCxnSpPr>
            <p:cNvPr id="378" name="Google Shape;378;p56"/>
            <p:cNvCxnSpPr/>
            <p:nvPr/>
          </p:nvCxnSpPr>
          <p:spPr>
            <a:xfrm rot="10800000">
              <a:off x="150712422" y="1127428193"/>
              <a:ext cx="1119774183" cy="70799903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more than interface, less than full implementation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written before class is defined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the programmer defining the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with the interface used by programmer who uses the class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 and Encapsulation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and References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are implemented as a memory location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of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primitive type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memory location assigned to the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int i;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of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type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memory address of object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named by the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MyClass obj = new MyClass();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itself not stored in the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elsewhere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contains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where it is stored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is called the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variable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 type variable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references (memory addresses)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memory management of class types more efficient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class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pic>
        <p:nvPicPr>
          <p:cNvPr id="409" name="Google Shape;40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1419225"/>
            <a:ext cx="5321300" cy="4676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class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pic>
        <p:nvPicPr>
          <p:cNvPr id="416" name="Google Shape;41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1744662"/>
            <a:ext cx="5480050" cy="417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class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pic>
        <p:nvPicPr>
          <p:cNvPr id="423" name="Google Shape;42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12" y="1870075"/>
            <a:ext cx="6008687" cy="3735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class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pic>
        <p:nvPicPr>
          <p:cNvPr id="430" name="Google Shape;4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937" y="1855787"/>
            <a:ext cx="5919787" cy="38179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11175" y="1484300"/>
            <a:ext cx="45126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(</a:t>
            </a:r>
            <a:r>
              <a:rPr b="1" lang="en-US" sz="2400">
                <a:solidFill>
                  <a:schemeClr val="dk1"/>
                </a:solidFill>
              </a:rPr>
              <a:t>instances)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are instantiations of the class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Automobile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4362450"/>
            <a:ext cx="3600450" cy="14509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8150" y="3179762"/>
            <a:ext cx="3248025" cy="15541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3162" y="1760537"/>
            <a:ext cx="3698875" cy="16478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Dangers of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i="0" lang="en-US" sz="3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objects</a:t>
            </a:r>
            <a:endParaRPr/>
          </a:p>
        </p:txBody>
      </p:sp>
      <p:pic>
        <p:nvPicPr>
          <p:cNvPr id="437" name="Google Shape;4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212" y="1855787"/>
            <a:ext cx="5741987" cy="346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of a Class Type</a:t>
            </a:r>
            <a:endParaRPr/>
          </a:p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Dangers of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i="0" lang="en-US" sz="3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objects</a:t>
            </a:r>
            <a:endParaRPr/>
          </a:p>
        </p:txBody>
      </p:sp>
      <p:pic>
        <p:nvPicPr>
          <p:cNvPr id="444" name="Google Shape;44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850" y="1241425"/>
            <a:ext cx="5516562" cy="49387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an equals Method</a:t>
            </a:r>
            <a:endParaRPr/>
          </a:p>
        </p:txBody>
      </p:sp>
      <p:sp>
        <p:nvSpPr>
          <p:cNvPr id="450" name="Google Shape;450;p6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CANNOT use == to compare two 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write a method for a given class which will make the comparison as needed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Species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String name;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population;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double growthRate;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boolean equals (Species otherObject)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(this.name.</a:t>
            </a: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equalsIgnoreCase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(otherObject.name)) &amp;&amp;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(this.population == otherObject.population) &amp;&amp;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(this.growthRate == otherObject.growthRate);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Demonstrating an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456" name="Google Shape;456;p6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SpeciesEqualsDemo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Species s1 = new Species (), s2 = new Species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s1.setSpecies ("Klingon ox", 10, 15);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s2.setSpecies ("Klingon ox", 10, 15);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 == s2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("Match with ==.");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("Do Not match with ==.");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s1.equals (s2)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("Match with the method equals.");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("Do Not match with the method equals.");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("Now we change one Klingon ox</a:t>
            </a:r>
            <a:r>
              <a:rPr lang="en-US" sz="1300"/>
              <a:t> to all lowercase.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s2.setSpecies ("klingon ox", 10, 15); //Use lowercase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s1.equals (s2)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("Match with the method equals.");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("Do Not match with the method equals.");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Demonstrating an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462" name="Google Shape;462;p6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463" name="Google Shape;46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708275"/>
            <a:ext cx="7816850" cy="20891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Can you code Species class?</a:t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 for the class Species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2114550"/>
            <a:ext cx="5114925" cy="3657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Boolean-Valued Methods</a:t>
            </a:r>
            <a:endParaRPr/>
          </a:p>
        </p:txBody>
      </p:sp>
      <p:sp>
        <p:nvSpPr>
          <p:cNvPr id="476" name="Google Shape;476;p7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can return a value of type boolean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boolean value in the return statement</a:t>
            </a:r>
            <a:endParaRPr/>
          </a:p>
        </p:txBody>
      </p:sp>
      <p:pic>
        <p:nvPicPr>
          <p:cNvPr id="477" name="Google Shape;47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284537"/>
            <a:ext cx="6234112" cy="20208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a Class Type</a:t>
            </a:r>
            <a:endParaRPr/>
          </a:p>
        </p:txBody>
      </p:sp>
      <p:sp>
        <p:nvSpPr>
          <p:cNvPr id="483" name="Google Shape;483;p7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assignment operator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objects of class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memory address is copied</a:t>
            </a:r>
            <a:endParaRPr/>
          </a:p>
          <a:p>
            <a:pPr indent="-1638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use of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parameter of class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address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actual parameter passed to formal parameter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parameter may access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of the class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parameter thus can be changed by class methods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DemoSpecias</a:t>
            </a:r>
            <a:endParaRPr/>
          </a:p>
        </p:txBody>
      </p:sp>
      <p:sp>
        <p:nvSpPr>
          <p:cNvPr id="489" name="Google Shape;489;p7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Tries to set intVariable equal to the population of this object. But arguments of a primitive type cannot be changed.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tryToChange (int intVariable)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intVariable = this.population;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Tries to make otherObject reference this object. But arguments of a class type cannot be replaced.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tryToReplace (DemoSpecies otherObject)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otherObject = this;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the data in otherObject to the data in this object</a:t>
            </a:r>
            <a:r>
              <a:rPr lang="en-US" sz="1500"/>
              <a:t>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change (DemoSpecies otherObject)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otherObject.name = this.name;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otherObject.population = this.population;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otherObject.growthRate = this.growthRate;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ParametersDemo</a:t>
            </a:r>
            <a:endParaRPr/>
          </a:p>
        </p:txBody>
      </p:sp>
      <p:sp>
        <p:nvSpPr>
          <p:cNvPr id="495" name="Google Shape;495;p7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ParametersDemo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DemoSpecies s1 = new DemoSpecies (),  s2 = new DemoSpecies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s1.setSpecies ("Klingon ox", 10, 15);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aPopulation = 42;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("aPopulation BEFORE calling tryToChange: “ + aPopulation);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s1.tryToChange (aPopulation);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("aPopulation AFTER calling tryToChange: “ + aPopulation);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s2.setSpecies ("Ferengie Fur Ball", 90, 56);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("s2 BEFORE calling tryToReplace: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s2.writeOutput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s1.tryToReplace (s2);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("s2 AFTER calling tryToReplace: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s2.writeOutput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s1.change (s2);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("s2 AFTER calling change: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s2.writeOutput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and Method Definitions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outline as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UML: Unified Modeling Language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2" y="2855912"/>
            <a:ext cx="5686425" cy="2684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pic>
        <p:nvPicPr>
          <p:cNvPr id="501" name="Google Shape;501;p75"/>
          <p:cNvPicPr preferRelativeResize="0"/>
          <p:nvPr/>
        </p:nvPicPr>
        <p:blipFill rotWithShape="1">
          <a:blip r:embed="rId3">
            <a:alphaModFix/>
          </a:blip>
          <a:srcRect b="2676" l="0" r="1448" t="1429"/>
          <a:stretch/>
        </p:blipFill>
        <p:spPr>
          <a:xfrm>
            <a:off x="1500187" y="1404937"/>
            <a:ext cx="6429375" cy="47228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Visibility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0" y="2276475"/>
            <a:ext cx="51149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33400" y="285750"/>
            <a:ext cx="886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Files and</a:t>
            </a:r>
            <a:r>
              <a:rPr lang="en-US" sz="2900"/>
              <a:t> </a:t>
            </a: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Separate Compilation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Java class definition usually in a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filename should be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.java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can be compiled separately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Helpful to keep all class files used by a program in the same directory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 class and Instance Variables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Dog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String name;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String breed;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age;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writeOutput()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System.out.println("Name: " + name);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System.out.println("Breed: " + breed);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System.out.println("Age in calendar years: " + age);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System.out.println("Age in human years: " + getAgeInHumanYears());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getAgeInHumanYears()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humanYears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(age &lt;= 2)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humanYears = age * 11;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 else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humanYears = 22 + ((age-2) * 5);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humanYears;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