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6858000" cx="9144000"/>
  <p:notesSz cx="710405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2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2" y="972185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/>
        </p:nvSpPr>
        <p:spPr>
          <a:xfrm>
            <a:off x="4024312" y="972185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None/>
            </a:pPr>
            <a:fld id="{00000000-1234-1234-1234-123412341234}" type="slidenum">
              <a:rPr b="1" i="0" lang="en-US" sz="130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0defc94e_0_0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60defc94e_0_0:notes"/>
          <p:cNvSpPr/>
          <p:nvPr>
            <p:ph idx="2" type="sldImg"/>
          </p:nvPr>
        </p:nvSpPr>
        <p:spPr>
          <a:xfrm>
            <a:off x="993775" y="768350"/>
            <a:ext cx="51165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2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4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7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8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9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1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3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4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5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60defc94e_0_6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360defc94e_0_6:notes"/>
          <p:cNvSpPr/>
          <p:nvPr>
            <p:ph idx="2" type="sldImg"/>
          </p:nvPr>
        </p:nvSpPr>
        <p:spPr>
          <a:xfrm>
            <a:off x="993775" y="768350"/>
            <a:ext cx="51165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6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7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8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9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0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1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1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2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3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3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60defc94e_0_11:notes"/>
          <p:cNvSpPr txBox="1"/>
          <p:nvPr>
            <p:ph idx="1" type="body"/>
          </p:nvPr>
        </p:nvSpPr>
        <p:spPr>
          <a:xfrm>
            <a:off x="709612" y="4860925"/>
            <a:ext cx="5684700" cy="4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360defc94e_0_11:notes"/>
          <p:cNvSpPr/>
          <p:nvPr>
            <p:ph idx="2" type="sldImg"/>
          </p:nvPr>
        </p:nvSpPr>
        <p:spPr>
          <a:xfrm>
            <a:off x="993775" y="768350"/>
            <a:ext cx="51165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4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4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5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5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7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7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8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9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709612" y="4860925"/>
            <a:ext cx="5684837" cy="460533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993775" y="768350"/>
            <a:ext cx="51165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ctrTitle"/>
          </p:nvPr>
        </p:nvSpPr>
        <p:spPr>
          <a:xfrm>
            <a:off x="1600200" y="2438400"/>
            <a:ext cx="5943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914400" y="4140200"/>
            <a:ext cx="7315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6629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2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987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87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87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987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87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87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5334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039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04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04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6863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039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04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04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, 텍스트 및 내용" type="txAndObj">
  <p:cSld name="TEXT_AND_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5334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863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표" type="tbl">
  <p:cSld name="TAB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 rot="5400000">
            <a:off x="4724400" y="2209800"/>
            <a:ext cx="5886450" cy="203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 rot="5400000">
            <a:off x="571500" y="247650"/>
            <a:ext cx="5886450" cy="5962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 rot="5400000">
            <a:off x="2247900" y="-266700"/>
            <a:ext cx="4724400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6540500"/>
            <a:ext cx="9144000" cy="31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984250" y="1841500"/>
            <a:ext cx="7285037" cy="2451100"/>
            <a:chOff x="984250" y="1841500"/>
            <a:chExt cx="7285037" cy="2451100"/>
          </a:xfrm>
        </p:grpSpPr>
        <p:sp>
          <p:nvSpPr>
            <p:cNvPr id="12" name="Google Shape;12;p1"/>
            <p:cNvSpPr txBox="1"/>
            <p:nvPr/>
          </p:nvSpPr>
          <p:spPr>
            <a:xfrm>
              <a:off x="984250" y="2090737"/>
              <a:ext cx="7285037" cy="1851025"/>
            </a:xfrm>
            <a:prstGeom prst="rect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>
              <a:off x="1366837" y="1841500"/>
              <a:ext cx="6519862" cy="245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4" name="Google Shape;14;p1"/>
          <p:cNvSpPr txBox="1"/>
          <p:nvPr/>
        </p:nvSpPr>
        <p:spPr>
          <a:xfrm>
            <a:off x="0" y="0"/>
            <a:ext cx="9144000" cy="1744662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3908425" y="476250"/>
            <a:ext cx="3759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6553200"/>
            <a:ext cx="2541587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Handong Global University</a:t>
            </a:r>
            <a:endParaRPr/>
          </a:p>
        </p:txBody>
      </p:sp>
      <p:sp>
        <p:nvSpPr>
          <p:cNvPr id="17" name="Google Shape;17;p1"/>
          <p:cNvSpPr txBox="1"/>
          <p:nvPr/>
        </p:nvSpPr>
        <p:spPr>
          <a:xfrm>
            <a:off x="6862762" y="1074737"/>
            <a:ext cx="18859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6629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1" name="Google Shape;21;p1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/>
        </p:nvSpPr>
        <p:spPr>
          <a:xfrm>
            <a:off x="0" y="6540500"/>
            <a:ext cx="9144000" cy="31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9" name="Google Shape;29;p3"/>
          <p:cNvCxnSpPr/>
          <p:nvPr/>
        </p:nvCxnSpPr>
        <p:spPr>
          <a:xfrm>
            <a:off x="533400" y="1009650"/>
            <a:ext cx="72390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" name="Google Shape;30;p3"/>
          <p:cNvSpPr txBox="1"/>
          <p:nvPr/>
        </p:nvSpPr>
        <p:spPr>
          <a:xfrm>
            <a:off x="8077200" y="228600"/>
            <a:ext cx="838200" cy="819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" name="Google Shape;31;p3"/>
          <p:cNvSpPr txBox="1"/>
          <p:nvPr/>
        </p:nvSpPr>
        <p:spPr>
          <a:xfrm>
            <a:off x="7740650" y="404812"/>
            <a:ext cx="9906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"/>
          <p:cNvSpPr txBox="1"/>
          <p:nvPr/>
        </p:nvSpPr>
        <p:spPr>
          <a:xfrm>
            <a:off x="0" y="6553200"/>
            <a:ext cx="2541587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Handong Global University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1600200" y="2438400"/>
            <a:ext cx="5943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/>
              <a:t>07</a:t>
            </a: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Flow of Control:</a:t>
            </a:r>
            <a:b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Branching</a:t>
            </a:r>
            <a:endParaRPr/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914400" y="4140200"/>
            <a:ext cx="7315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[ITP20003] Java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Boolean Expressions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value of a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boolean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 is either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&lt; limit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 &lt;= 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 operators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6675" y="3573462"/>
            <a:ext cx="6780212" cy="2822575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Boolean Operators</a:t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7625" y="3500437"/>
            <a:ext cx="6981825" cy="2200275"/>
          </a:xfrm>
          <a:prstGeom prst="rect">
            <a:avLst/>
          </a:prstGeom>
          <a:noFill/>
          <a:ln cap="flat" cmpd="sng" w="12700">
            <a:solidFill>
              <a:srgbClr val="66FFC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  <p:pic>
        <p:nvPicPr>
          <p:cNvPr id="171" name="Google Shape;17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1700" y="1557337"/>
            <a:ext cx="7813675" cy="1509712"/>
          </a:xfrm>
          <a:prstGeom prst="rect">
            <a:avLst/>
          </a:prstGeom>
          <a:noFill/>
          <a:ln cap="flat" cmpd="sng" w="12700">
            <a:solidFill>
              <a:srgbClr val="66FFC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Compound Boolean Expressions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((score &gt; 0) &amp;&amp; (score &lt;= 100))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…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((quantity &gt; 5) || (cost &lt; 10))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...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Wrong example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(0 &lt; score &lt;= 100)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Note! &amp; and | are used for other purpose (bitwise and/or)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Exclusive OR Operator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XOR (^)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one or the other, but not both to be true.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 ^ true = false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 ^ false = true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 ^ true = true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 ^ false = false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Using == Operator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 is appropriate for determining if two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integers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characters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have the same value.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(a == 3)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a is an integer type</a:t>
            </a:r>
            <a:endParaRPr/>
          </a:p>
          <a:p>
            <a:pPr indent="1016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 is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appropriate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determining if two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floating points values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equal.   Use &lt; and some appropriate tolerance instead.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(Math.abs(b - c) &lt; epsilon)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b, c, and epsilon are floating point types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Using == Operator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■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 is </a:t>
            </a:r>
            <a:r>
              <a:rPr b="0" i="0" lang="en-US" sz="19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appropriate 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determining if two </a:t>
            </a:r>
            <a:r>
              <a:rPr b="0" i="0" lang="en-US" sz="19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have the same value.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(s1 == s2), where s1 and s2 refer to strings, determines only if s1 and s2 refer the a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memory location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Test {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public static void main(String args[]){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Scanner </a:t>
            </a:r>
            <a:r>
              <a:rPr b="0" i="0" lang="en-US" sz="19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keyboard = </a:t>
            </a:r>
            <a:r>
              <a:rPr b="1" i="0" lang="en-US" sz="19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Scanner(System.</a:t>
            </a:r>
            <a:r>
              <a:rPr b="1" i="1" lang="en-US" sz="19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String s1 = keyboard.nextLine();	// user types “Hello”</a:t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String s2 = keyboard.nextLine();	// user types “Hello”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</a:t>
            </a:r>
            <a:r>
              <a:rPr b="0" i="1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out.println("s1 = " + s1);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</a:t>
            </a:r>
            <a:r>
              <a:rPr b="0" i="1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out.println("s2 = " + s2);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</a:t>
            </a:r>
            <a:r>
              <a:rPr b="0" i="1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out.println("Expression s1 == s2 is " + (s1==s2));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26162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Using == Operator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■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 is </a:t>
            </a:r>
            <a:r>
              <a:rPr b="0" i="0" lang="en-US" sz="19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appropriate 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determining if two </a:t>
            </a:r>
            <a:r>
              <a:rPr b="0" i="0" lang="en-US" sz="19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have the same value.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(s1 == s2), where s1 and s2 refer to strings, determines only if s1 and s2 refer the a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memory location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Test {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public static void main(String args[]){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Scanner </a:t>
            </a:r>
            <a:r>
              <a:rPr b="0" i="0" lang="en-US" sz="19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keyboard = </a:t>
            </a:r>
            <a:r>
              <a:rPr b="1" i="0" lang="en-US" sz="19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Scanner(System.</a:t>
            </a:r>
            <a:r>
              <a:rPr b="1" i="1" lang="en-US" sz="19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String s1 = keyboard.nextLine();	// user types “Hello”</a:t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String s2 = keyboard.nextLine();	// user types “Hello”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</a:t>
            </a:r>
            <a:r>
              <a:rPr b="0" i="1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out.println("s1 = " + s1);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</a:t>
            </a:r>
            <a:r>
              <a:rPr b="0" i="1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out.println("s2 = " + s2);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</a:t>
            </a:r>
            <a:r>
              <a:rPr b="0" i="1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out.println("Expression s1 == s2 is " + (s1==s2));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26162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4871200" y="2612500"/>
            <a:ext cx="4087800" cy="120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s1 = Hello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s2 = Hello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Expression s1 == s2 is false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String Comparison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test the equality of objects of class String, use method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equals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String.equals(</a:t>
            </a: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other_String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10160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</a:t>
            </a:r>
            <a:endParaRPr/>
          </a:p>
          <a:p>
            <a:pPr indent="0" lvl="2" marL="8572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s1.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equals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(s2)</a:t>
            </a:r>
            <a:endParaRPr/>
          </a:p>
          <a:p>
            <a:pPr indent="0" lvl="2" marL="8572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/>
          </a:p>
          <a:p>
            <a:pPr indent="0" lvl="2" marL="8572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s2.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equals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(s1)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test for equality ignoring case, use method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equalsIgnoreCase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String.equalsIgnoreCase(Other_String)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"Hello".equalsIgnoreCase("hello")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Testing Strings for Equality</a:t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java.util.Scanner;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StringEqualityDemo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static void main (String [] args)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String s1, s2;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("Enter two lines of text:");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Scanner keyboard = new Scanner (System.in);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s1 = keyboard.nextLine 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s2 = keyboard.nextLine 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if (</a:t>
            </a:r>
            <a:r>
              <a:rPr b="0" i="0" lang="en-US" sz="11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s1.equals (s2)</a:t>
            </a: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System.out.println ("The two lines are equal.");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else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System.out.println ("The two lines are not equal.");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if (</a:t>
            </a:r>
            <a:r>
              <a:rPr b="0" i="0" lang="en-US" sz="11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s2.equals (s1)</a:t>
            </a: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System.out.println ("The two lines are equal.");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else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System.out.println ("The two lines are not equal.");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if (</a:t>
            </a:r>
            <a:r>
              <a:rPr b="0" i="0" lang="en-US" sz="11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s1.equalsIgnoreCase (s2)</a:t>
            </a: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System.out.println (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"But the lines are equal, ignoring case.");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else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System.out.println (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"Lines are not equal, even ignoring case.");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</a:pPr>
            <a: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Testing Strings for Equality</a:t>
            </a:r>
            <a:endParaRPr/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pic>
        <p:nvPicPr>
          <p:cNvPr id="221" name="Google Shape;22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087" y="2792412"/>
            <a:ext cx="7683500" cy="2384425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if-else statement</a:t>
            </a:r>
            <a:endParaRPr u="sng"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type boolean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switch statement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Comparing Strings</a:t>
            </a:r>
            <a:endParaRPr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Strings can be compared using method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compareTo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String.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compareTo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String_1.compareTo(String_2)</a:t>
            </a:r>
            <a:endParaRPr/>
          </a:p>
          <a:p>
            <a:pPr indent="-154305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negative number if String_1 precedes String_2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zero if the two strings are equal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positive number of String_2 precedes String_1.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Comparing Strings</a:t>
            </a:r>
            <a:endParaRPr/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compareTo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combined with methods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toUpperCase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toLowerCase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String1.toUpperCase().compareTo(String2.toUpperCase())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s1 = "Hello";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lowerS1 = s1.toLowerCase();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s2 = "hello";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(s1.compareTo(s2)) == 0)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System.out.println("Equal!");</a:t>
            </a:r>
            <a:endParaRPr/>
          </a:p>
          <a:p>
            <a:pPr indent="-2413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Nested Statements</a:t>
            </a:r>
            <a:endParaRPr/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if-else statement can contain any sort of statement within it.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(Boolean_Expression_1)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if (Boolean_Expression_2)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Statement_1;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else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Statement_2;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if (Boolean_Expression_3)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Statement_3;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else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Statement_4;;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Nested Statements</a:t>
            </a:r>
            <a:endParaRPr/>
          </a:p>
        </p:txBody>
      </p:sp>
      <p:sp>
        <p:nvSpPr>
          <p:cNvPr id="245" name="Google Shape;245;p3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b="0" i="1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paired with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nearest unmatched if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used properly, indentation communicates which </a:t>
            </a:r>
            <a:r>
              <a:rPr b="0" i="1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goes with which </a:t>
            </a:r>
            <a:r>
              <a:rPr b="0" i="1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Braces can be used like parentheses to group statements.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Nested Statements</a:t>
            </a:r>
            <a:endParaRPr/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Subtly different forms</a:t>
            </a:r>
            <a:endParaRPr/>
          </a:p>
        </p:txBody>
      </p:sp>
      <p:sp>
        <p:nvSpPr>
          <p:cNvPr id="252" name="Google Shape;252;p39"/>
          <p:cNvSpPr txBox="1"/>
          <p:nvPr/>
        </p:nvSpPr>
        <p:spPr>
          <a:xfrm>
            <a:off x="898525" y="2363787"/>
            <a:ext cx="3414712" cy="3722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Form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if (a &gt; b)</a:t>
            </a:r>
            <a:br>
              <a:rPr b="1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if (c &gt; d)</a:t>
            </a:r>
            <a:br>
              <a:rPr b="1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  e = f</a:t>
            </a:r>
            <a:br>
              <a:rPr b="1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1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br>
              <a:rPr b="1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  g = h;</a:t>
            </a:r>
            <a:endParaRPr/>
          </a:p>
        </p:txBody>
      </p:sp>
      <p:sp>
        <p:nvSpPr>
          <p:cNvPr id="253" name="Google Shape;253;p39"/>
          <p:cNvSpPr txBox="1"/>
          <p:nvPr/>
        </p:nvSpPr>
        <p:spPr>
          <a:xfrm>
            <a:off x="5257800" y="2393950"/>
            <a:ext cx="3414712" cy="3509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 Form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if (a &gt; b) </a:t>
            </a:r>
            <a:br>
              <a:rPr b="1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if (c &gt; d)</a:t>
            </a:r>
            <a:br>
              <a:rPr b="1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  e = f</a:t>
            </a:r>
            <a:br>
              <a:rPr b="1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else</a:t>
            </a:r>
            <a:br>
              <a:rPr b="1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  g = h;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// oops</a:t>
            </a:r>
            <a:endParaRPr/>
          </a:p>
        </p:txBody>
      </p:sp>
      <p:sp>
        <p:nvSpPr>
          <p:cNvPr id="254" name="Google Shape;254;p39"/>
          <p:cNvSpPr txBox="1"/>
          <p:nvPr/>
        </p:nvSpPr>
        <p:spPr>
          <a:xfrm>
            <a:off x="784225" y="2235200"/>
            <a:ext cx="3643312" cy="3976687"/>
          </a:xfrm>
          <a:prstGeom prst="rect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5" name="Google Shape;255;p39"/>
          <p:cNvSpPr txBox="1"/>
          <p:nvPr/>
        </p:nvSpPr>
        <p:spPr>
          <a:xfrm>
            <a:off x="4941887" y="2227262"/>
            <a:ext cx="3643312" cy="3976687"/>
          </a:xfrm>
          <a:prstGeom prst="rect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Compound Statements</a:t>
            </a:r>
            <a:endParaRPr/>
          </a:p>
        </p:txBody>
      </p:sp>
      <p:sp>
        <p:nvSpPr>
          <p:cNvPr id="261" name="Google Shape;261;p4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list of statements is enclosed in braces ({}), they form a single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compound statement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compound statement can be used wherever a statement can be used.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</a:t>
            </a:r>
            <a:endParaRPr/>
          </a:p>
          <a:p>
            <a:pPr indent="0" lvl="2" marL="857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(total &gt; 10)</a:t>
            </a:r>
            <a:endParaRPr/>
          </a:p>
          <a:p>
            <a:pPr indent="0" lvl="2" marL="857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2" marL="857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sum = sum + total;</a:t>
            </a:r>
            <a:endParaRPr/>
          </a:p>
          <a:p>
            <a:pPr indent="0" lvl="2" marL="857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total = 0;</a:t>
            </a:r>
            <a:endParaRPr/>
          </a:p>
          <a:p>
            <a:pPr indent="0" lvl="2" marL="857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Multibranch if-else Statements</a:t>
            </a:r>
            <a:endParaRPr/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(Boolean_Expression_1)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Statement_1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 if (Boolean_Expression_2)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Statement_2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 if (Boolean_Expression_3)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Statement_3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 if …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…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Default_Statement</a:t>
            </a:r>
            <a:endParaRPr/>
          </a:p>
        </p:txBody>
      </p:sp>
      <p:pic>
        <p:nvPicPr>
          <p:cNvPr id="268" name="Google Shape;26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9337" y="1557337"/>
            <a:ext cx="3673475" cy="46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Multibranch if-else Statements</a:t>
            </a:r>
            <a:endParaRPr/>
          </a:p>
        </p:txBody>
      </p:sp>
      <p:sp>
        <p:nvSpPr>
          <p:cNvPr id="274" name="Google Shape;274;p42"/>
          <p:cNvSpPr txBox="1"/>
          <p:nvPr>
            <p:ph idx="1" type="body"/>
          </p:nvPr>
        </p:nvSpPr>
        <p:spPr>
          <a:xfrm>
            <a:off x="5334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java.util.Scanner;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Grader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static void main (String [] args)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int score;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char grade;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("Enter your score: 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Scanner keyboard = new Scanner (System.in);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score = keyboard.nextInt ();</a:t>
            </a:r>
            <a:endParaRPr/>
          </a:p>
        </p:txBody>
      </p:sp>
      <p:sp>
        <p:nvSpPr>
          <p:cNvPr id="275" name="Google Shape;275;p42"/>
          <p:cNvSpPr txBox="1"/>
          <p:nvPr>
            <p:ph idx="2" type="body"/>
          </p:nvPr>
        </p:nvSpPr>
        <p:spPr>
          <a:xfrm>
            <a:off x="46863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if (score &gt;= 90)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grade = 'A';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else if (score &gt;= 80)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grade = 'B';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else if (score &gt;= 70)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grade = 'C';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else if (score &gt;= 60)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grade = 'D';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else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grade = 'F';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"Score = " + score);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"Grade = " + grade);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Multibranch if-else Statements</a:t>
            </a:r>
            <a:endParaRPr/>
          </a:p>
        </p:txBody>
      </p:sp>
      <p:sp>
        <p:nvSpPr>
          <p:cNvPr id="281" name="Google Shape;281;p4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pic>
        <p:nvPicPr>
          <p:cNvPr id="282" name="Google Shape;28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337" y="2992437"/>
            <a:ext cx="7975600" cy="1717675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Multibranch if-else Statements</a:t>
            </a:r>
            <a:endParaRPr/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Equivalent code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(score &gt;= 90)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grade = 'A';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 if ((score &gt;= 80) &amp;&amp; (score &lt; 90))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grade = 'B';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 if ((score &gt;= 70) &amp;&amp; (score &lt; 80))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grade = 'C';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 if ((score &gt;= 60) &amp;&amp; (score &lt; 70))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grade = 'D';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grade = 'F';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Flow of Control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 of control is the order in which a program performs actions.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default, the order has been sequential.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branching statement chooses between two or more possible actions.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loop statement repeats an action until a stopping condition occurs.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➔ </a:t>
            </a:r>
            <a:r>
              <a:rPr lang="en-US"/>
              <a:t>Learn it in the next class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Conditional Operator</a:t>
            </a:r>
            <a:endParaRPr/>
          </a:p>
        </p:txBody>
      </p:sp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533400" y="12192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1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(n1 &gt; n2)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max = n1;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max = n2;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written as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 = (n1 &gt; n2) </a:t>
            </a:r>
            <a:r>
              <a:rPr b="1" i="0" lang="en-US" sz="1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n1 </a:t>
            </a:r>
            <a:r>
              <a:rPr b="1" i="0" lang="en-US" sz="1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n2;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? and : together are call the conditional operator (ternary operator)</a:t>
            </a:r>
            <a:endParaRPr/>
          </a:p>
          <a:p>
            <a:pPr indent="96519" lvl="1" marL="4572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conditional operator is useful with print and println statements.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System.out.print("You worked " + hours + ((hours &gt; 1) ? "hours" </a:t>
            </a:r>
            <a:r>
              <a:rPr lang="en-US" sz="1800"/>
              <a:t>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"hour"));</a:t>
            </a:r>
            <a:endParaRPr sz="1900"/>
          </a:p>
          <a:p>
            <a:pPr indent="-246380" lvl="0" marL="34290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exit</a:t>
            </a: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Method</a:t>
            </a:r>
            <a:endParaRPr/>
          </a:p>
        </p:txBody>
      </p:sp>
      <p:sp>
        <p:nvSpPr>
          <p:cNvPr id="300" name="Google Shape;300;p4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Sometimes a situation arises that makes continuing the program pointless.</a:t>
            </a:r>
            <a:endParaRPr/>
          </a:p>
          <a:p>
            <a:pPr indent="-1841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program can be terminated normally by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System.exit(0)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(numberOfWinners == 0) {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System.out.println("Error: Dividing by zero.");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System.exit(0);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else {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oneShare = payoff / numberOfWinners;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System.out.println("Each winner will receive $" + oneShare);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2413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306" name="Google Shape;306;p4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if-else statement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type boolean</a:t>
            </a:r>
            <a:endParaRPr u="sng"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switch statement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Type boolean</a:t>
            </a:r>
            <a:endParaRPr/>
          </a:p>
        </p:txBody>
      </p:sp>
      <p:sp>
        <p:nvSpPr>
          <p:cNvPr id="312" name="Google Shape;312;p4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type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boolean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primitive type with only two values: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variables can make programs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more readable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(systemsAreOK)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instead of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if((temperature &lt;= 100) &amp;&amp; (thrust &gt;= 12000)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&amp;&amp; (cabinPressure &gt; 30) &amp;&amp; …)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/>
          <p:nvPr>
            <p:ph type="title"/>
          </p:nvPr>
        </p:nvSpPr>
        <p:spPr>
          <a:xfrm>
            <a:off x="533400" y="285750"/>
            <a:ext cx="861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Boolean Expressions and Variables</a:t>
            </a:r>
            <a:endParaRPr/>
          </a:p>
        </p:txBody>
      </p:sp>
      <p:sp>
        <p:nvSpPr>
          <p:cNvPr id="318" name="Google Shape;318;p4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Variables, constants, and expressions of type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boolean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evaluate to either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true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boolean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can be given the value of a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boolean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 by using an assignment operator.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isPositive = (number &gt; 0);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(isPositive) ...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Naming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boolean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examples - </a:t>
            </a:r>
            <a:r>
              <a:rPr b="0" i="0" lang="en-US" sz="2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isPositive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0" i="0" lang="en-US" sz="2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systemsAreOk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Bad examples - </a:t>
            </a:r>
            <a:r>
              <a:rPr b="0" i="0" lang="en-US" sz="2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numberSign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0" i="0" lang="en-US" sz="2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systemStatus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Precedence Rules</a:t>
            </a:r>
            <a:endParaRPr/>
          </a:p>
        </p:txBody>
      </p:sp>
      <p:sp>
        <p:nvSpPr>
          <p:cNvPr id="324" name="Google Shape;324;p5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Parentheses should be used to indicate the order of operations.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parentheses are omitted, the order of operation is determined by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precedence rules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 with higher precedence are performed before operations with lower precedence.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 with equal precedence are done left-to-right (except for unary operations which are done right-to-left).</a:t>
            </a:r>
            <a:endParaRPr/>
          </a:p>
          <a:p>
            <a: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Precedence Rules</a:t>
            </a:r>
            <a:endParaRPr/>
          </a:p>
        </p:txBody>
      </p:sp>
      <p:pic>
        <p:nvPicPr>
          <p:cNvPr id="330" name="Google Shape;33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2" y="1484312"/>
            <a:ext cx="5287962" cy="4862512"/>
          </a:xfrm>
          <a:prstGeom prst="rect">
            <a:avLst/>
          </a:prstGeom>
          <a:noFill/>
          <a:ln cap="flat" cmpd="sng" w="12700">
            <a:solidFill>
              <a:srgbClr val="66FFC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Precedence Rules</a:t>
            </a:r>
            <a:endParaRPr/>
          </a:p>
        </p:txBody>
      </p:sp>
      <p:sp>
        <p:nvSpPr>
          <p:cNvPr id="336" name="Google Shape;336;p5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what order are the operations performed?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score &lt; min/2 - 10 || score &gt; 90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score &lt; (min/2) - 10 || score &gt; 90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score &lt; ((min/2) - 10) || score &gt; 90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(score &lt; ((min/2) - 10)) || score &gt; 90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(score &lt; ((min/2) - 10)) || (score &gt; 90)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Short-circuit Evaluation</a:t>
            </a:r>
            <a:endParaRPr/>
          </a:p>
        </p:txBody>
      </p:sp>
      <p:sp>
        <p:nvSpPr>
          <p:cNvPr id="342" name="Google Shape;342;p5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Sometimes only part of a boolean expression needs to be evaluated to determine the value of the entire expression.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first operand associated with an || is true, the expression is true.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first operand associated with an &amp;&amp; is false, the expression is false.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called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short-circuit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lazy evaluation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Short-circuit Evaluation</a:t>
            </a:r>
            <a:endParaRPr/>
          </a:p>
        </p:txBody>
      </p:sp>
      <p:sp>
        <p:nvSpPr>
          <p:cNvPr id="348" name="Google Shape;348;p5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Short-circuit evaluation is not only efficient, </a:t>
            </a:r>
            <a:r>
              <a:rPr lang="en-US"/>
              <a:t>but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sometimes essential!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run-time error can result, for example, from an attempt to divide by zero.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lang="en-US"/>
              <a:t>if(sum/number &gt; 5)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if((number != 0) &amp;&amp; (sum/number &gt; 5))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if-else Statement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branching statement that chooses between two possible actions.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if (Boolean_Expression)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Statement_1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[else				// else part can be omitted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Statement_2]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5262" y="4908550"/>
            <a:ext cx="7540625" cy="1392237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5"/>
          <p:cNvSpPr txBox="1"/>
          <p:nvPr>
            <p:ph type="title"/>
          </p:nvPr>
        </p:nvSpPr>
        <p:spPr>
          <a:xfrm>
            <a:off x="533400" y="285750"/>
            <a:ext cx="8294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Input and Output of Boolean Values</a:t>
            </a:r>
            <a:endParaRPr/>
          </a:p>
        </p:txBody>
      </p:sp>
      <p:sp>
        <p:nvSpPr>
          <p:cNvPr id="354" name="Google Shape;354;p55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booleanVar = false;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System.out.println(booleanVar);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System.out.println("Enter a boolean value:");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Scanner keyboard = new Scanner(System.in);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booleanVar = keyboard.nextBoolean();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System.out.println("You entered " + booleanVar);</a:t>
            </a:r>
            <a:endParaRPr/>
          </a:p>
          <a:p>
            <a:pPr indent="1016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 a boolean value: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	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the user typed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entered true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360" name="Google Shape;360;p5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if-else statement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type boolean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switch statement</a:t>
            </a:r>
            <a:endParaRPr u="sng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/>
          </a:p>
        </p:txBody>
      </p:sp>
      <p:sp>
        <p:nvSpPr>
          <p:cNvPr id="366" name="Google Shape;366;p5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switch statement is a </a:t>
            </a:r>
            <a:r>
              <a:rPr b="0" i="0" lang="en-US" sz="22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multiway branch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makes a decision based on an integral (integer or character) expression.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Char char="■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7 allows String expressions</a:t>
            </a:r>
            <a:endParaRPr/>
          </a:p>
          <a:p>
            <a:pPr indent="-18923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Controlling_Expression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9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Case_Label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Statements;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19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9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Case_Label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…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9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…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/>
          </a:p>
        </p:txBody>
      </p:sp>
      <p:sp>
        <p:nvSpPr>
          <p:cNvPr id="372" name="Google Shape;372;p5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list is searched for a case label matching the controlling expression.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action associated with a matching case label is executed.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action for each case typically ends with the word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no match is found, the case labeled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executed.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default case is optional, but recommended, even if it simply prints a message.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Repeated case labels are not allowed.</a:t>
            </a:r>
            <a:endParaRPr/>
          </a:p>
          <a:p>
            <a: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Enumerations</a:t>
            </a:r>
            <a:endParaRPr/>
          </a:p>
        </p:txBody>
      </p:sp>
      <p:sp>
        <p:nvSpPr>
          <p:cNvPr id="378" name="Google Shape;378;p5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a need to restrict contents of a variable to certain values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days in a week, HGU building names, …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enumeration lists the values a variable can have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 MovieRating { E, A, B }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MovieRating rating;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rating =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MovieRating.A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1016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Internally, enumeration values are treated as integers.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➔ Can be used for controlling expression of switch statement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Enumerations</a:t>
            </a:r>
            <a:endParaRPr/>
          </a:p>
        </p:txBody>
      </p:sp>
      <p:sp>
        <p:nvSpPr>
          <p:cNvPr id="384" name="Google Shape;384;p6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possible to use in a switch statement</a:t>
            </a:r>
            <a:endParaRPr/>
          </a:p>
        </p:txBody>
      </p:sp>
      <p:pic>
        <p:nvPicPr>
          <p:cNvPr id="385" name="Google Shape;38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4625" y="2678112"/>
            <a:ext cx="6638925" cy="3095625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  <p:sp>
        <p:nvSpPr>
          <p:cNvPr id="386" name="Google Shape;386;p60"/>
          <p:cNvSpPr txBox="1"/>
          <p:nvPr/>
        </p:nvSpPr>
        <p:spPr>
          <a:xfrm>
            <a:off x="1839912" y="5434012"/>
            <a:ext cx="1519237" cy="2762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Reading enum with Scanner Object</a:t>
            </a:r>
            <a:endParaRPr/>
          </a:p>
        </p:txBody>
      </p:sp>
      <p:sp>
        <p:nvSpPr>
          <p:cNvPr id="392" name="Google Shape;392;p6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java.util.Scanner;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Test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enum Days { SUN, MON, TUE, WED, THU, FRI, SAT };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public static void main(String args[]){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Days a;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System.out.println("What's your favorite day? 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Scanner keyboard = new Scanner(System.in);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= Days.valueOf(keyboard.next());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System.out.println("Your favorite day is " + a);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if-else Statement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7662" y="1989137"/>
            <a:ext cx="577215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if-else Statement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Calculating balance of a bank account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4300" y="2205037"/>
            <a:ext cx="6551612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BankBalance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java.util.Scanner;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BankBalance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static final double OVERDRAWN_PENALTY = 8.00;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static final double INTEREST_RATE = 0.02; 		// 2% annually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static void main (String [] args)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double balance;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 ("Enter your checking account balance: $");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Scanner keyboard = new Scanner (System.in);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balance = keyboard.nextDouble 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("Original balance $" + balance);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if (balance &gt;= 0)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balance = balance + (INTEREST_RATE * balance) / 12;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else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balance = balance - OVERDRAWN_PENALTY;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 ("After adjusting for one month 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("of interest and penalties,");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("your new balance is $" + balance);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if-else Statement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775" y="2420937"/>
            <a:ext cx="7637462" cy="1765300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  <p:pic>
        <p:nvPicPr>
          <p:cNvPr id="151" name="Google Shape;15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4125" y="4473575"/>
            <a:ext cx="7639050" cy="1731962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Compound Statements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include multiple statements in a branch, enclose the statements in braces.</a:t>
            </a:r>
            <a:endParaRPr/>
          </a:p>
          <a:p>
            <a:pPr indent="-18923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(count &lt; 3)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total = 0;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count = 0;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(count &lt; 3) </a:t>
            </a:r>
            <a:r>
              <a:rPr b="0" i="0" lang="en-US" sz="1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9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total = 0;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count = 0;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246380" lvl="0" marL="34290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마스터_shkim">
  <a:themeElements>
    <a:clrScheme name="마스터_shkim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마스터_shkim">
  <a:themeElements>
    <a:clrScheme name="마스터_shkim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